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4" r:id="rId2"/>
    <p:sldId id="270" r:id="rId3"/>
    <p:sldId id="276" r:id="rId4"/>
    <p:sldId id="271" r:id="rId5"/>
    <p:sldId id="257" r:id="rId6"/>
    <p:sldId id="266" r:id="rId7"/>
    <p:sldId id="275" r:id="rId8"/>
    <p:sldId id="267" r:id="rId9"/>
    <p:sldId id="272" r:id="rId10"/>
    <p:sldId id="277" r:id="rId11"/>
    <p:sldId id="273" r:id="rId12"/>
    <p:sldId id="278" r:id="rId13"/>
    <p:sldId id="262" r:id="rId14"/>
    <p:sldId id="279" r:id="rId15"/>
    <p:sldId id="280" r:id="rId16"/>
  </p:sldIdLst>
  <p:sldSz cx="9144000" cy="6858000" type="screen4x3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504" y="11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5BA0B-0518-47A2-ABD4-A2FE7B9DB440}" type="datetimeFigureOut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EBE14-3C6F-4482-84F7-170F36688C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FFF48-1E1D-46A1-83AF-A3C81D5BD568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5D4A5-20EB-4B7C-8A24-C1377F0BB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5D4A5-20EB-4B7C-8A24-C1377F0BB1C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C7808-6CA8-4FAC-A781-4C3E453F2067}" type="datetimeFigureOut">
              <a:rPr lang="ko-KR" altLang="en-US" smtClean="0"/>
              <a:pPr/>
              <a:t>2016-05-26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14744" y="0"/>
            <a:ext cx="2071702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illustrator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3" name="Rectangle 28"/>
          <p:cNvSpPr/>
          <p:nvPr/>
        </p:nvSpPr>
        <p:spPr>
          <a:xfrm>
            <a:off x="0" y="500042"/>
            <a:ext cx="9144000" cy="1643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2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CMYK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:</a:t>
            </a:r>
            <a:r>
              <a:rPr lang="en-US" sz="2000" i="1" dirty="0" smtClean="0"/>
              <a:t> </a:t>
            </a:r>
            <a:r>
              <a:rPr 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Dyes </a:t>
            </a:r>
            <a:r>
              <a:rPr lang="en-US" altLang="ko-KR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(Paint) </a:t>
            </a:r>
            <a:r>
              <a:rPr 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color model</a:t>
            </a:r>
            <a:r>
              <a:rPr lang="en-US" altLang="ko-KR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printing</a:t>
            </a:r>
            <a:r>
              <a:rPr lang="en-US" altLang="ko-KR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en-US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Use when printing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RGB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:</a:t>
            </a:r>
            <a:r>
              <a:rPr lang="en-US" sz="2000" dirty="0" smtClean="0"/>
              <a:t> </a:t>
            </a:r>
            <a:r>
              <a:rPr 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Additive mixture to show light mixed</a:t>
            </a:r>
            <a:r>
              <a:rPr lang="en-US" altLang="ko-KR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Color for a web by monitors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lvl="0" indent="-457200"/>
            <a:r>
              <a:rPr lang="en-US" altLang="ko-KR" sz="2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ILLUSTOR AI  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</a:t>
            </a:r>
            <a:r>
              <a:rPr lang="en-US" altLang="ko-KR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The </a:t>
            </a:r>
            <a:r>
              <a:rPr 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default file extension of illustrator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ILLUSTOR EPS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</a:t>
            </a:r>
            <a:r>
              <a:rPr 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The file extension that optimizes for printing illustrator files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Rectangle 28"/>
          <p:cNvSpPr/>
          <p:nvPr/>
        </p:nvSpPr>
        <p:spPr>
          <a:xfrm>
            <a:off x="0" y="2143116"/>
            <a:ext cx="9144000" cy="45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Vector image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 </a:t>
            </a:r>
          </a:p>
          <a:p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This 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represents the image by mathematical function relation connecting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the point and the </a:t>
            </a:r>
            <a:r>
              <a:rPr lang="en-US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point,so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creates the lines and planes. It represents the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image using a line and a curve, including color and position properties </a:t>
            </a:r>
          </a:p>
          <a:p>
            <a:pPr marL="457200" indent="-457200"/>
            <a:r>
              <a:rPr lang="en-US" altLang="ko-KR" sz="2000" dirty="0" smtClean="0">
                <a:latin typeface="Batang" pitchFamily="18" charset="-127"/>
                <a:ea typeface="Batang" pitchFamily="18" charset="-127"/>
              </a:rPr>
              <a:t>  .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Image with a line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  <a:r>
              <a:rPr lang="en-US" sz="20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Because making straight and curved form by a </a:t>
            </a:r>
          </a:p>
          <a:p>
            <a:pPr marL="457200" indent="-457200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mathematical formula, Even though it is zoomed in or out, it does not</a:t>
            </a:r>
          </a:p>
          <a:p>
            <a:pPr marL="457200" indent="-457200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break the image. The capacity is low, modifications come easily.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Bitmap images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</a:t>
            </a:r>
            <a:endParaRPr lang="en-US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It represents the image by dots of the small squares, called "pixel".</a:t>
            </a:r>
          </a:p>
          <a:p>
            <a:pPr marL="457200" indent="-457200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Higher the resolution, the more the number of pixels it means: </a:t>
            </a:r>
          </a:p>
          <a:p>
            <a:pPr marL="457200" indent="-457200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the size of the particles. The lower resolution, the smaller number of </a:t>
            </a:r>
          </a:p>
          <a:p>
            <a:pPr marL="457200" indent="-457200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pixels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Creating a simple character by illustrator</a:t>
            </a:r>
            <a:endParaRPr lang="en-US" altLang="ko-KR" sz="4400" b="1" dirty="0" smtClean="0">
              <a:solidFill>
                <a:srgbClr val="FF0000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77262" y="3071810"/>
            <a:ext cx="9027549" cy="4929222"/>
            <a:chOff x="285720" y="785794"/>
            <a:chExt cx="9027549" cy="4929222"/>
          </a:xfrm>
        </p:grpSpPr>
        <p:pic>
          <p:nvPicPr>
            <p:cNvPr id="29" name="Picture 28" descr="illustrator tool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20" y="785794"/>
              <a:ext cx="665501" cy="4929222"/>
            </a:xfrm>
            <a:prstGeom prst="rect">
              <a:avLst/>
            </a:prstGeom>
          </p:spPr>
        </p:pic>
        <p:pic>
          <p:nvPicPr>
            <p:cNvPr id="22" name="Picture 21" descr="mouth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1670" y="2571744"/>
              <a:ext cx="1428761" cy="571504"/>
            </a:xfrm>
            <a:prstGeom prst="rect">
              <a:avLst/>
            </a:prstGeom>
          </p:spPr>
        </p:pic>
        <p:sp>
          <p:nvSpPr>
            <p:cNvPr id="4" name="Rectangle 28"/>
            <p:cNvSpPr/>
            <p:nvPr/>
          </p:nvSpPr>
          <p:spPr>
            <a:xfrm>
              <a:off x="1032349" y="785794"/>
              <a:ext cx="8280920" cy="19288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5.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Click Ellipse tool and press down Alt key at the same time. Draw a mouth(If want t</a:t>
              </a:r>
              <a:r>
                <a:rPr 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o draw circles from </a:t>
              </a:r>
              <a:r>
                <a:rPr lang="en-US" altLang="ko-KR" sz="2000" b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the center</a:t>
              </a:r>
              <a:r>
                <a:rPr lang="en-US" sz="2000" b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&gt;Press 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Alt key) </a:t>
              </a:r>
            </a:p>
            <a:p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 If want to change mouth shape&gt;Choose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altLang="ko-KR" sz="2000" b="1" u="sng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Convert Anchor Point 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tool i</a:t>
              </a:r>
              <a:r>
                <a:rPr 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n the Pen tool&gt;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             Click this red parts of </a:t>
              </a:r>
              <a:r>
                <a:rPr lang="en-US" altLang="ko-KR" sz="2000" b="1" u="sng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Oval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&gt;</a:t>
              </a:r>
            </a:p>
            <a:p>
              <a:r>
                <a:rPr lang="en-US" altLang="ko-KR" sz="2000" b="1" u="sng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Choose Delete Anchor Point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&gt;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Click a part&gt;</a:t>
              </a:r>
            </a:p>
            <a:p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                                  Choose </a:t>
              </a:r>
              <a:r>
                <a:rPr lang="en-US" altLang="ko-KR" sz="2000" b="1" u="sng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mouth color 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and fill in the mouth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</a:t>
              </a:r>
              <a:endPara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endPara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endPara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endPara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endPara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endPara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endPara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              </a:t>
              </a:r>
            </a:p>
            <a:p>
              <a:endPara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endPara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                   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                                               </a:t>
              </a:r>
              <a:endPara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    </a:t>
              </a:r>
              <a:endPara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15" name="타원 8"/>
            <p:cNvSpPr/>
            <p:nvPr/>
          </p:nvSpPr>
          <p:spPr>
            <a:xfrm>
              <a:off x="571472" y="2000240"/>
              <a:ext cx="357190" cy="35719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494574" y="1785926"/>
              <a:ext cx="1079550" cy="288032"/>
              <a:chOff x="3708888" y="3286124"/>
              <a:chExt cx="1079550" cy="288032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3780326" y="3286124"/>
                <a:ext cx="1008112" cy="28803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타원 8"/>
              <p:cNvSpPr/>
              <p:nvPr/>
            </p:nvSpPr>
            <p:spPr>
              <a:xfrm>
                <a:off x="3708888" y="3357562"/>
                <a:ext cx="214314" cy="142876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타원 8"/>
              <p:cNvSpPr/>
              <p:nvPr/>
            </p:nvSpPr>
            <p:spPr>
              <a:xfrm>
                <a:off x="4637582" y="3357562"/>
                <a:ext cx="144016" cy="144016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0" name="타원 8"/>
            <p:cNvSpPr/>
            <p:nvPr/>
          </p:nvSpPr>
          <p:spPr>
            <a:xfrm>
              <a:off x="2714612" y="2571744"/>
              <a:ext cx="359470" cy="28689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FF0000"/>
                  </a:solidFill>
                </a:rPr>
                <a:t>a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7" name="Straight Arrow Connector 36"/>
            <p:cNvCxnSpPr>
              <a:endCxn id="35" idx="7"/>
            </p:cNvCxnSpPr>
            <p:nvPr/>
          </p:nvCxnSpPr>
          <p:spPr>
            <a:xfrm rot="10800000" flipV="1">
              <a:off x="590602" y="1715281"/>
              <a:ext cx="6625399" cy="5151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0800000">
              <a:off x="4429124" y="2000240"/>
              <a:ext cx="2214578" cy="7143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45" descr="delete anchor point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0100" y="2643182"/>
              <a:ext cx="857250" cy="447675"/>
            </a:xfrm>
            <a:prstGeom prst="rect">
              <a:avLst/>
            </a:prstGeom>
          </p:spPr>
        </p:pic>
        <p:sp>
          <p:nvSpPr>
            <p:cNvPr id="35" name="타원 8"/>
            <p:cNvSpPr/>
            <p:nvPr/>
          </p:nvSpPr>
          <p:spPr>
            <a:xfrm>
              <a:off x="285720" y="1714488"/>
              <a:ext cx="357190" cy="35719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rot="10800000" flipV="1">
              <a:off x="1571604" y="2357430"/>
              <a:ext cx="1000132" cy="50006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endCxn id="20" idx="7"/>
            </p:cNvCxnSpPr>
            <p:nvPr/>
          </p:nvCxnSpPr>
          <p:spPr>
            <a:xfrm rot="10800000" flipV="1">
              <a:off x="3021440" y="2357430"/>
              <a:ext cx="2479255" cy="25632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 descr="red mouth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94640" y="2857496"/>
              <a:ext cx="2657475" cy="704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49" name="Straight Arrow Connector 48"/>
            <p:cNvCxnSpPr/>
            <p:nvPr/>
          </p:nvCxnSpPr>
          <p:spPr>
            <a:xfrm rot="10800000" flipV="1">
              <a:off x="4500562" y="2643182"/>
              <a:ext cx="1214446" cy="21431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/>
          <p:cNvSpPr/>
          <p:nvPr/>
        </p:nvSpPr>
        <p:spPr>
          <a:xfrm>
            <a:off x="714316" y="785794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4. </a:t>
            </a:r>
            <a:r>
              <a:rPr lang="en-US" b="1" dirty="0" smtClean="0">
                <a:latin typeface="Batang" pitchFamily="18" charset="-127"/>
                <a:ea typeface="Batang" pitchFamily="18" charset="-127"/>
              </a:rPr>
              <a:t>Draw eyebrows  by pen tool&gt; Choose eyes and eyebrows&gt;</a:t>
            </a:r>
          </a:p>
          <a:p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After grouping this as </a:t>
            </a:r>
            <a:r>
              <a:rPr lang="en-US" altLang="ko-KR" b="1" dirty="0" err="1" smtClean="0">
                <a:latin typeface="Batang" pitchFamily="18" charset="-127"/>
                <a:ea typeface="Batang" pitchFamily="18" charset="-127"/>
              </a:rPr>
              <a:t>Ctrl+G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&gt;Choose </a:t>
            </a:r>
            <a:r>
              <a:rPr lang="en-US" altLang="ko-KR" b="1" u="sng" dirty="0" smtClean="0">
                <a:latin typeface="Batang" pitchFamily="18" charset="-127"/>
                <a:ea typeface="Batang" pitchFamily="18" charset="-127"/>
              </a:rPr>
              <a:t>Reflect tool&gt;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Press Alt key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b="1" dirty="0" smtClean="0">
                <a:latin typeface="Batang" pitchFamily="18" charset="-127"/>
                <a:ea typeface="Batang" pitchFamily="18" charset="-127"/>
              </a:rPr>
              <a:t>Decide a reference point &gt;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Vertical, Copy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                               Or</a:t>
            </a:r>
            <a:r>
              <a:rPr lang="en-US" b="1" dirty="0" smtClean="0">
                <a:latin typeface="Batang" pitchFamily="18" charset="-127"/>
                <a:ea typeface="Batang" pitchFamily="18" charset="-127"/>
              </a:rPr>
              <a:t> Choose eyes and eyebrows&gt;Right mouse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&gt;</a:t>
            </a:r>
          </a:p>
          <a:p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                                    Transform&gt;Reflect&gt;Copy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&gt;</a:t>
            </a:r>
          </a:p>
          <a:p>
            <a:r>
              <a:rPr lang="en-US" b="1" dirty="0" smtClean="0">
                <a:latin typeface="Batang" pitchFamily="18" charset="-127"/>
                <a:ea typeface="Batang" pitchFamily="18" charset="-127"/>
              </a:rPr>
              <a:t>                                          Move object position properly </a:t>
            </a:r>
            <a:endParaRPr lang="en-US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7" name="Picture 66" descr="reflect too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42918"/>
            <a:ext cx="642910" cy="2073903"/>
          </a:xfrm>
          <a:prstGeom prst="rect">
            <a:avLst/>
          </a:prstGeom>
        </p:spPr>
      </p:pic>
      <p:sp>
        <p:nvSpPr>
          <p:cNvPr id="68" name="타원 8"/>
          <p:cNvSpPr/>
          <p:nvPr/>
        </p:nvSpPr>
        <p:spPr>
          <a:xfrm>
            <a:off x="0" y="2143116"/>
            <a:ext cx="360039" cy="3600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9" name="Straight Arrow Connector 68"/>
          <p:cNvCxnSpPr>
            <a:endCxn id="68" idx="6"/>
          </p:cNvCxnSpPr>
          <p:nvPr/>
        </p:nvCxnSpPr>
        <p:spPr>
          <a:xfrm rot="10800000" flipV="1">
            <a:off x="360040" y="1357298"/>
            <a:ext cx="4712027" cy="9658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fa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6578" y="5072074"/>
            <a:ext cx="1603159" cy="1986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rot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4429132"/>
            <a:ext cx="3019425" cy="2647950"/>
          </a:xfrm>
          <a:prstGeom prst="rect">
            <a:avLst/>
          </a:prstGeom>
        </p:spPr>
      </p:pic>
      <p:pic>
        <p:nvPicPr>
          <p:cNvPr id="24" name="Picture 23" descr="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571480"/>
            <a:ext cx="2795593" cy="1669679"/>
          </a:xfrm>
          <a:prstGeom prst="rect">
            <a:avLst/>
          </a:prstGeom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Creating a simple character by illustrator</a:t>
            </a:r>
            <a:endParaRPr lang="en-US" altLang="ko-KR" sz="4400" b="1" dirty="0" smtClean="0">
              <a:solidFill>
                <a:srgbClr val="FF0000"/>
              </a:solidFill>
            </a:endParaRPr>
          </a:p>
        </p:txBody>
      </p:sp>
      <p:sp>
        <p:nvSpPr>
          <p:cNvPr id="4" name="Rectangle 28"/>
          <p:cNvSpPr/>
          <p:nvPr/>
        </p:nvSpPr>
        <p:spPr>
          <a:xfrm>
            <a:off x="714348" y="3286124"/>
            <a:ext cx="8643998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7.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To transform this face shape&gt;Choose </a:t>
            </a:r>
            <a:r>
              <a:rPr 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eyebrows</a:t>
            </a:r>
            <a:r>
              <a:rPr lang="en-US" altLang="ko-KR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&gt;Click </a:t>
            </a:r>
            <a:r>
              <a:rPr lang="en-US" altLang="ko-KR" b="1" u="sng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Rotate tool</a:t>
            </a:r>
            <a:r>
              <a:rPr lang="en-US" altLang="ko-KR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Select a point on the bottom of the eyebrows which will be reference</a:t>
            </a:r>
          </a:p>
          <a:p>
            <a:pPr marL="457200" indent="-457200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points&gt;Drag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to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rotate eyebrows&gt;Apply the same method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to other</a:t>
            </a: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eyebrows</a:t>
            </a:r>
            <a:endParaRPr lang="en-US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4348" y="571480"/>
            <a:ext cx="52864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6. Choose this all face&gt;</a:t>
            </a:r>
          </a:p>
          <a:p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Copy the same character by pressing ALT key</a:t>
            </a:r>
          </a:p>
          <a:p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b="1" dirty="0" smtClean="0">
                <a:latin typeface="Batang" pitchFamily="18" charset="-127"/>
                <a:ea typeface="Batang" pitchFamily="18" charset="-127"/>
              </a:rPr>
              <a:t>When you press the Alt key, pressing the shift key, you can make  Horizontal Copy</a:t>
            </a:r>
          </a:p>
          <a:p>
            <a:r>
              <a:rPr lang="en-US" altLang="ko-KR" b="1" dirty="0" smtClean="0">
                <a:solidFill>
                  <a:srgbClr val="FF0000"/>
                </a:solidFill>
                <a:ea typeface="Batang" pitchFamily="18" charset="-127"/>
              </a:rPr>
              <a:t>or</a:t>
            </a:r>
            <a:r>
              <a:rPr lang="ko-KR" altLang="en-US" b="1" dirty="0" smtClean="0"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  <a:ea typeface="Batang" pitchFamily="18" charset="-127"/>
              </a:rPr>
              <a:t>Edit&gt;Copy&gt;Paste</a:t>
            </a:r>
          </a:p>
        </p:txBody>
      </p:sp>
      <p:pic>
        <p:nvPicPr>
          <p:cNvPr id="16" name="Picture 15" descr="reflect to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2918"/>
            <a:ext cx="642910" cy="2073903"/>
          </a:xfrm>
          <a:prstGeom prst="rect">
            <a:avLst/>
          </a:prstGeom>
        </p:spPr>
      </p:pic>
      <p:sp>
        <p:nvSpPr>
          <p:cNvPr id="17" name="타원 8"/>
          <p:cNvSpPr/>
          <p:nvPr/>
        </p:nvSpPr>
        <p:spPr>
          <a:xfrm>
            <a:off x="0" y="2214554"/>
            <a:ext cx="360039" cy="28575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214282" y="2285992"/>
            <a:ext cx="5143536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14348" y="2357430"/>
            <a:ext cx="85725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Or</a:t>
            </a:r>
          </a:p>
          <a:p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After Choosing Object to copy &gt;Choose  </a:t>
            </a:r>
            <a:r>
              <a:rPr lang="en-US" altLang="ko-KR" sz="1600" b="1" u="sng" dirty="0" smtClean="0">
                <a:latin typeface="Batang" pitchFamily="18" charset="-127"/>
                <a:ea typeface="Batang" pitchFamily="18" charset="-127"/>
              </a:rPr>
              <a:t>Reflect tool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en-US" sz="1600" b="1" dirty="0" smtClean="0">
                <a:latin typeface="Batang" pitchFamily="18" charset="-127"/>
                <a:ea typeface="Batang" pitchFamily="18" charset="-127"/>
              </a:rPr>
              <a:t> Decide a reference point and  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Angle value&gt; Copy</a:t>
            </a:r>
            <a:endParaRPr lang="en-US" dirty="0"/>
          </a:p>
        </p:txBody>
      </p:sp>
      <p:sp>
        <p:nvSpPr>
          <p:cNvPr id="33" name="Rectangle 4"/>
          <p:cNvSpPr/>
          <p:nvPr/>
        </p:nvSpPr>
        <p:spPr>
          <a:xfrm>
            <a:off x="6000760" y="571480"/>
            <a:ext cx="2857520" cy="17859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4" name="Straight Arrow Connector 33"/>
          <p:cNvCxnSpPr>
            <a:endCxn id="24" idx="1"/>
          </p:cNvCxnSpPr>
          <p:nvPr/>
        </p:nvCxnSpPr>
        <p:spPr>
          <a:xfrm>
            <a:off x="1357290" y="1214422"/>
            <a:ext cx="4643470" cy="19189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타원 8"/>
          <p:cNvSpPr/>
          <p:nvPr/>
        </p:nvSpPr>
        <p:spPr>
          <a:xfrm>
            <a:off x="0" y="6357958"/>
            <a:ext cx="360039" cy="28575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Straight Arrow Connector 43"/>
          <p:cNvCxnSpPr/>
          <p:nvPr/>
        </p:nvCxnSpPr>
        <p:spPr>
          <a:xfrm rot="10800000" flipV="1">
            <a:off x="285722" y="3643314"/>
            <a:ext cx="7072361" cy="282322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chan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4929198"/>
            <a:ext cx="1812153" cy="2143140"/>
          </a:xfrm>
          <a:prstGeom prst="rect">
            <a:avLst/>
          </a:prstGeom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Creating a simple character by illustrator</a:t>
            </a:r>
            <a:endParaRPr lang="en-US" altLang="ko-KR" sz="4400" b="1" dirty="0" smtClean="0">
              <a:solidFill>
                <a:srgbClr val="FF0000"/>
              </a:solidFill>
            </a:endParaRPr>
          </a:p>
        </p:txBody>
      </p:sp>
      <p:sp>
        <p:nvSpPr>
          <p:cNvPr id="4" name="Rectangle 28"/>
          <p:cNvSpPr/>
          <p:nvPr/>
        </p:nvSpPr>
        <p:spPr>
          <a:xfrm>
            <a:off x="0" y="714356"/>
            <a:ext cx="9144000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8. First, erase the mouth which drew&gt;For drawing a new mouth, Choose</a:t>
            </a:r>
          </a:p>
          <a:p>
            <a:pPr marL="457200" indent="-457200"/>
            <a:r>
              <a:rPr lang="en-US" altLang="ko-KR" sz="2000" b="1" u="sng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Line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 Draw the mouth as a 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horizontal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line (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To draw horizontal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line 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lips:</a:t>
            </a:r>
          </a:p>
          <a:p>
            <a:pPr marL="457200" indent="-457200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Choose line </a:t>
            </a:r>
            <a:r>
              <a:rPr lang="en-US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tool+Shift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key)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Select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mouth&gt;Object&gt;Path&gt;A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dd </a:t>
            </a:r>
          </a:p>
          <a:p>
            <a:pPr marL="457200" indent="-457200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about two Anchor points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6" name="Picture 45" descr="zigz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4929198"/>
            <a:ext cx="4857752" cy="263809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6" name="Rectangle 28"/>
          <p:cNvSpPr/>
          <p:nvPr/>
        </p:nvSpPr>
        <p:spPr>
          <a:xfrm>
            <a:off x="0" y="4214818"/>
            <a:ext cx="9144000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9. In the Lip 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added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Anchor Points&gt;Filter&gt;distort&gt;Zigzag&gt;Size:3pt, Ridges</a:t>
            </a: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per segment:0,Point:Smooth&gt;OK&gt;Choose lips and move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appropriately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Change face color and hair color</a:t>
            </a:r>
          </a:p>
        </p:txBody>
      </p:sp>
      <p:pic>
        <p:nvPicPr>
          <p:cNvPr id="17" name="Picture 16" descr="li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2143116"/>
            <a:ext cx="2357454" cy="2064750"/>
          </a:xfrm>
          <a:prstGeom prst="rect">
            <a:avLst/>
          </a:prstGeom>
        </p:spPr>
      </p:pic>
      <p:sp>
        <p:nvSpPr>
          <p:cNvPr id="18" name="타원 8"/>
          <p:cNvSpPr/>
          <p:nvPr/>
        </p:nvSpPr>
        <p:spPr>
          <a:xfrm>
            <a:off x="642910" y="3214686"/>
            <a:ext cx="500033" cy="35719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Straight Arrow Connector 19"/>
          <p:cNvCxnSpPr>
            <a:endCxn id="18" idx="1"/>
          </p:cNvCxnSpPr>
          <p:nvPr/>
        </p:nvCxnSpPr>
        <p:spPr>
          <a:xfrm rot="16200000" flipH="1">
            <a:off x="-525357" y="2025499"/>
            <a:ext cx="1981135" cy="5018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dd anchor point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2214554"/>
            <a:ext cx="1579848" cy="1857388"/>
          </a:xfrm>
          <a:prstGeom prst="rect">
            <a:avLst/>
          </a:prstGeom>
        </p:spPr>
      </p:pic>
      <p:pic>
        <p:nvPicPr>
          <p:cNvPr id="29" name="Picture 28" descr="objec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1785926"/>
            <a:ext cx="4057650" cy="438150"/>
          </a:xfrm>
          <a:prstGeom prst="rect">
            <a:avLst/>
          </a:prstGeom>
        </p:spPr>
      </p:pic>
      <p:sp>
        <p:nvSpPr>
          <p:cNvPr id="33" name="Rectangle 4"/>
          <p:cNvSpPr/>
          <p:nvPr/>
        </p:nvSpPr>
        <p:spPr>
          <a:xfrm rot="10800000" flipV="1">
            <a:off x="4143372" y="1714488"/>
            <a:ext cx="500066" cy="28860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0800000" flipV="1">
            <a:off x="4429124" y="1643050"/>
            <a:ext cx="1500200" cy="142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ctrl 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5143512"/>
            <a:ext cx="3005142" cy="1558440"/>
          </a:xfrm>
          <a:prstGeom prst="rect">
            <a:avLst/>
          </a:prstGeom>
        </p:spPr>
      </p:pic>
      <p:pic>
        <p:nvPicPr>
          <p:cNvPr id="59" name="Picture 58" descr="toolb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815828" cy="5857916"/>
          </a:xfrm>
          <a:prstGeom prst="rect">
            <a:avLst/>
          </a:prstGeom>
        </p:spPr>
      </p:pic>
      <p:pic>
        <p:nvPicPr>
          <p:cNvPr id="56" name="Picture 55" descr="piftai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2928934"/>
            <a:ext cx="1692235" cy="15144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Creating a character by illustrator</a:t>
            </a:r>
            <a:endParaRPr lang="en-US" altLang="ko-KR" sz="4400" b="1" dirty="0" smtClean="0">
              <a:solidFill>
                <a:srgbClr val="FF0000"/>
              </a:solidFill>
            </a:endParaRPr>
          </a:p>
        </p:txBody>
      </p:sp>
      <p:sp>
        <p:nvSpPr>
          <p:cNvPr id="15" name="Rectangle 28"/>
          <p:cNvSpPr/>
          <p:nvPr/>
        </p:nvSpPr>
        <p:spPr>
          <a:xfrm>
            <a:off x="827584" y="857232"/>
            <a:ext cx="8316416" cy="214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1. File&gt;New, 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stroke </a:t>
            </a:r>
            <a:r>
              <a:rPr lang="en-US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color:Black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2.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Choose </a:t>
            </a:r>
            <a:r>
              <a:rPr lang="en-US" altLang="ko-KR" sz="2000" b="1" u="sng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Ellipse tool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Fill </a:t>
            </a:r>
            <a:r>
              <a:rPr lang="en-US" altLang="ko-KR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color:Black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Stroke </a:t>
            </a:r>
            <a:r>
              <a:rPr lang="en-US" altLang="ko-KR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color:Black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Draw a head&gt; Fill </a:t>
            </a:r>
            <a:r>
              <a:rPr lang="en-US" altLang="ko-KR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color:incarnadine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Stroke </a:t>
            </a:r>
            <a:r>
              <a:rPr lang="en-US" altLang="ko-KR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color:Black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Draw smaller face than a head&gt;Click </a:t>
            </a:r>
            <a:r>
              <a:rPr lang="en-US" altLang="ko-KR" sz="2000" b="1" u="sng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Mesh tool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and  then click the face&gt; choose an </a:t>
            </a:r>
            <a:r>
              <a:rPr lang="en-US" altLang="ko-KR" sz="2000" b="1" u="sng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anchor point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and move that anchor point&gt; Draw pigtails and headband by ellipse tool, draw </a:t>
            </a:r>
            <a:r>
              <a:rPr lang="en-US" altLang="ko-KR" sz="2000" b="1" u="sng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the end of pigtails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by </a:t>
            </a:r>
            <a:r>
              <a:rPr lang="en-US" altLang="ko-KR" sz="2000" b="1" u="sng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pen tool</a:t>
            </a: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</a:t>
            </a:r>
            <a:endParaRPr lang="en-US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</a:t>
            </a:r>
          </a:p>
          <a:p>
            <a:pPr marL="457200" indent="-457200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타원 8"/>
          <p:cNvSpPr/>
          <p:nvPr/>
        </p:nvSpPr>
        <p:spPr>
          <a:xfrm>
            <a:off x="428596" y="1643050"/>
            <a:ext cx="285752" cy="35719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642910" y="1500172"/>
            <a:ext cx="1714514" cy="28575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8"/>
          <p:cNvSpPr/>
          <p:nvPr/>
        </p:nvSpPr>
        <p:spPr>
          <a:xfrm>
            <a:off x="0" y="3214686"/>
            <a:ext cx="428596" cy="3600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285720" y="2071677"/>
            <a:ext cx="3929090" cy="121444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928662" y="4572008"/>
            <a:ext cx="8001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After grouping this as </a:t>
            </a:r>
            <a:r>
              <a:rPr lang="en-US" altLang="ko-KR" b="1" dirty="0" err="1" smtClean="0">
                <a:latin typeface="Batang" pitchFamily="18" charset="-127"/>
                <a:ea typeface="Batang" pitchFamily="18" charset="-127"/>
              </a:rPr>
              <a:t>Ctrl+G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&gt;Choose </a:t>
            </a:r>
            <a:r>
              <a:rPr lang="en-US" altLang="ko-KR" b="1" u="sng" dirty="0" smtClean="0">
                <a:latin typeface="Batang" pitchFamily="18" charset="-127"/>
                <a:ea typeface="Batang" pitchFamily="18" charset="-127"/>
              </a:rPr>
              <a:t>Reflect tool&gt;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Press Alt key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b="1" dirty="0" smtClean="0">
                <a:latin typeface="Batang" pitchFamily="18" charset="-127"/>
                <a:ea typeface="Batang" pitchFamily="18" charset="-127"/>
              </a:rPr>
              <a:t>Decide a reference point &gt;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Vertical, Copy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Or</a:t>
            </a:r>
            <a:r>
              <a:rPr lang="en-US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Choose pigtails and headband&gt;Right mouse </a:t>
            </a:r>
            <a:r>
              <a:rPr lang="en-US" altLang="ko-KR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&gt;</a:t>
            </a:r>
          </a:p>
          <a:p>
            <a:r>
              <a:rPr lang="en-US" altLang="ko-KR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Transform&gt;Reflect&gt; Copy</a:t>
            </a:r>
            <a:r>
              <a:rPr lang="ko-KR" altLang="en-US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&gt;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Move object position properly</a:t>
            </a:r>
            <a:endParaRPr lang="en-US" altLang="ko-KR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7" name="Picture 26" descr="HE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3143248"/>
            <a:ext cx="1643074" cy="1508784"/>
          </a:xfrm>
          <a:prstGeom prst="rect">
            <a:avLst/>
          </a:prstGeom>
        </p:spPr>
      </p:pic>
      <p:pic>
        <p:nvPicPr>
          <p:cNvPr id="28" name="Picture 27" descr="meshtoo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3071810"/>
            <a:ext cx="1643074" cy="1506819"/>
          </a:xfrm>
          <a:prstGeom prst="rect">
            <a:avLst/>
          </a:prstGeom>
        </p:spPr>
      </p:pic>
      <p:pic>
        <p:nvPicPr>
          <p:cNvPr id="32" name="Picture 31" descr="meshtool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4876" y="3143248"/>
            <a:ext cx="1586676" cy="1428760"/>
          </a:xfrm>
          <a:prstGeom prst="rect">
            <a:avLst/>
          </a:prstGeom>
        </p:spPr>
      </p:pic>
      <p:sp>
        <p:nvSpPr>
          <p:cNvPr id="33" name="타원 8"/>
          <p:cNvSpPr/>
          <p:nvPr/>
        </p:nvSpPr>
        <p:spPr>
          <a:xfrm>
            <a:off x="3714744" y="3357562"/>
            <a:ext cx="285752" cy="21431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Straight Arrow Connector 33"/>
          <p:cNvCxnSpPr>
            <a:endCxn id="33" idx="0"/>
          </p:cNvCxnSpPr>
          <p:nvPr/>
        </p:nvCxnSpPr>
        <p:spPr>
          <a:xfrm rot="5400000">
            <a:off x="3393273" y="2821777"/>
            <a:ext cx="1000132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>
            <a:off x="214282" y="1857364"/>
            <a:ext cx="1500201" cy="114300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타원 8"/>
          <p:cNvSpPr/>
          <p:nvPr/>
        </p:nvSpPr>
        <p:spPr>
          <a:xfrm>
            <a:off x="0" y="1357298"/>
            <a:ext cx="359470" cy="3600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4" name="Straight Arrow Connector 53"/>
          <p:cNvCxnSpPr/>
          <p:nvPr/>
        </p:nvCxnSpPr>
        <p:spPr>
          <a:xfrm rot="5400000">
            <a:off x="6143636" y="3357562"/>
            <a:ext cx="1571636" cy="285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>
            <a:off x="357158" y="2500306"/>
            <a:ext cx="5072098" cy="21431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ac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2143116"/>
            <a:ext cx="2693846" cy="1452564"/>
          </a:xfrm>
          <a:prstGeom prst="rect">
            <a:avLst/>
          </a:prstGeom>
        </p:spPr>
      </p:pic>
      <p:pic>
        <p:nvPicPr>
          <p:cNvPr id="11" name="Picture 10" descr="toolb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815828" cy="5857916"/>
          </a:xfrm>
          <a:prstGeom prst="rect">
            <a:avLst/>
          </a:prstGeom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Creating a character by illustrator</a:t>
            </a:r>
            <a:endParaRPr lang="en-US" altLang="ko-KR" sz="4400" b="1" dirty="0" smtClean="0">
              <a:solidFill>
                <a:srgbClr val="FF0000"/>
              </a:solidFill>
            </a:endParaRPr>
          </a:p>
        </p:txBody>
      </p:sp>
      <p:sp>
        <p:nvSpPr>
          <p:cNvPr id="15" name="Rectangle 28"/>
          <p:cNvSpPr/>
          <p:nvPr/>
        </p:nvSpPr>
        <p:spPr>
          <a:xfrm>
            <a:off x="970428" y="857232"/>
            <a:ext cx="8173572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3.  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Fill Color: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White, 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Draw an oval shape’s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eye by Ellipse tool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Fill Color: Black,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Draw an oval shape’s pupil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by Ellipse tool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Draw eyebrow  by pen tool&gt;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After grouping this eye and 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pupil </a:t>
            </a:r>
          </a:p>
          <a:p>
            <a:pPr marL="457200" indent="-457200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and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e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yebrow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as </a:t>
            </a:r>
            <a:r>
              <a:rPr lang="en-US" altLang="ko-KR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Ctrl+G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&gt;Choose </a:t>
            </a:r>
            <a:r>
              <a:rPr lang="en-US" altLang="ko-KR" sz="2000" b="1" u="sng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Reflect tool&gt;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Press Alt key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Refer the previous page for making lips    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타원 8"/>
          <p:cNvSpPr/>
          <p:nvPr/>
        </p:nvSpPr>
        <p:spPr>
          <a:xfrm>
            <a:off x="0" y="2214554"/>
            <a:ext cx="428596" cy="3600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Straight Arrow Connector 8"/>
          <p:cNvCxnSpPr>
            <a:endCxn id="8" idx="7"/>
          </p:cNvCxnSpPr>
          <p:nvPr/>
        </p:nvCxnSpPr>
        <p:spPr>
          <a:xfrm rot="10800000" flipV="1">
            <a:off x="365830" y="2071677"/>
            <a:ext cx="5206302" cy="1956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28662" y="3643314"/>
            <a:ext cx="9429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4. </a:t>
            </a:r>
            <a:r>
              <a:rPr lang="en-US" altLang="ko-KR" b="1" smtClean="0">
                <a:latin typeface="Batang" pitchFamily="18" charset="-127"/>
                <a:ea typeface="Batang" pitchFamily="18" charset="-127"/>
              </a:rPr>
              <a:t>For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sending body to </a:t>
            </a:r>
            <a:r>
              <a:rPr lang="en-US" b="1" dirty="0" smtClean="0">
                <a:latin typeface="Batang" pitchFamily="18" charset="-127"/>
                <a:ea typeface="Batang" pitchFamily="18" charset="-127"/>
              </a:rPr>
              <a:t>back from face</a:t>
            </a:r>
            <a:r>
              <a:rPr lang="en-US" dirty="0" smtClean="0"/>
              <a:t>.&gt;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Choose body&gt;</a:t>
            </a:r>
            <a:r>
              <a:rPr lang="en-US" b="1" dirty="0" smtClean="0">
                <a:latin typeface="Batang" pitchFamily="18" charset="-127"/>
                <a:ea typeface="Batang" pitchFamily="18" charset="-127"/>
              </a:rPr>
              <a:t>Right mouse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&gt;</a:t>
            </a:r>
          </a:p>
          <a:p>
            <a:pPr marL="457200" indent="-457200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Arrange&gt; Send to back face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85852" y="2571744"/>
            <a:ext cx="5214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Batang" pitchFamily="18" charset="-127"/>
                <a:ea typeface="Batang" pitchFamily="18" charset="-127"/>
              </a:rPr>
              <a:t>Select the color you want and make one body by Rectangle tool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, Stroke color: Black,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b="1" dirty="0" smtClean="0">
                <a:latin typeface="Batang" pitchFamily="18" charset="-127"/>
                <a:ea typeface="Batang" pitchFamily="18" charset="-127"/>
              </a:rPr>
              <a:t>weight appropriately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3" name="Picture 22" descr="body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4357694"/>
            <a:ext cx="2618137" cy="2081214"/>
          </a:xfrm>
          <a:prstGeom prst="rect">
            <a:avLst/>
          </a:prstGeom>
        </p:spPr>
      </p:pic>
      <p:pic>
        <p:nvPicPr>
          <p:cNvPr id="25" name="Picture 24" descr="sendba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4357694"/>
            <a:ext cx="2551357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rart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785786" cy="6000792"/>
          </a:xfrm>
          <a:prstGeom prst="rect">
            <a:avLst/>
          </a:prstGeom>
        </p:spPr>
      </p:pic>
      <p:pic>
        <p:nvPicPr>
          <p:cNvPr id="31" name="Picture 30" descr="케릭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571480"/>
            <a:ext cx="3686175" cy="1695450"/>
          </a:xfrm>
          <a:prstGeom prst="rect">
            <a:avLst/>
          </a:prstGeom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Creating a character by illustrator</a:t>
            </a:r>
            <a:endParaRPr lang="en-US" altLang="ko-KR" sz="4400" b="1" dirty="0" smtClean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5786" y="2071678"/>
            <a:ext cx="8072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5.Draw arms by Rounded </a:t>
            </a:r>
            <a:r>
              <a:rPr lang="en-US" b="1" dirty="0" smtClean="0">
                <a:latin typeface="Batang" pitchFamily="18" charset="-127"/>
                <a:ea typeface="Batang" pitchFamily="18" charset="-127"/>
              </a:rPr>
              <a:t>Rectangle tool,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Draw legs by </a:t>
            </a:r>
            <a:r>
              <a:rPr lang="en-US" b="1" dirty="0" smtClean="0">
                <a:latin typeface="Batang" pitchFamily="18" charset="-127"/>
                <a:ea typeface="Batang" pitchFamily="18" charset="-127"/>
              </a:rPr>
              <a:t>Rectangle too</a:t>
            </a:r>
          </a:p>
          <a:p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Choose both arm and leg&gt;Choose </a:t>
            </a:r>
            <a:r>
              <a:rPr lang="en-US" altLang="ko-KR" b="1" u="sng" dirty="0" smtClean="0">
                <a:latin typeface="Batang" pitchFamily="18" charset="-127"/>
                <a:ea typeface="Batang" pitchFamily="18" charset="-127"/>
              </a:rPr>
              <a:t>Reflect tool&gt;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Press Alt key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b="1" dirty="0" smtClean="0">
                <a:latin typeface="Batang" pitchFamily="18" charset="-127"/>
                <a:ea typeface="Batang" pitchFamily="18" charset="-127"/>
              </a:rPr>
              <a:t>   Decide a reference point &gt;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Vertical, Copy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For sending arms and legs to </a:t>
            </a:r>
            <a:r>
              <a:rPr lang="en-US" b="1" dirty="0" smtClean="0">
                <a:latin typeface="Batang" pitchFamily="18" charset="-127"/>
                <a:ea typeface="Batang" pitchFamily="18" charset="-127"/>
              </a:rPr>
              <a:t>back from body</a:t>
            </a:r>
            <a:r>
              <a:rPr lang="en-US" dirty="0" smtClean="0"/>
              <a:t>&gt;</a:t>
            </a:r>
            <a:r>
              <a:rPr lang="en-US" b="1" dirty="0" smtClean="0">
                <a:latin typeface="Batang" pitchFamily="18" charset="-127"/>
                <a:ea typeface="Batang" pitchFamily="18" charset="-127"/>
              </a:rPr>
              <a:t>Choose arms and legs&gt;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Right mouse&gt;Arrange&gt; Send to back,</a:t>
            </a:r>
          </a:p>
          <a:p>
            <a:pPr marL="457200" indent="-457200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Choose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b="1" u="sng" dirty="0" smtClean="0">
                <a:latin typeface="Batang" pitchFamily="18" charset="-127"/>
                <a:ea typeface="Batang" pitchFamily="18" charset="-127"/>
              </a:rPr>
              <a:t>star tool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Draw one star in body</a:t>
            </a:r>
          </a:p>
        </p:txBody>
      </p:sp>
      <p:pic>
        <p:nvPicPr>
          <p:cNvPr id="13" name="Picture 12" descr="sendback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4000480"/>
            <a:ext cx="3073635" cy="2857520"/>
          </a:xfrm>
          <a:prstGeom prst="rect">
            <a:avLst/>
          </a:prstGeom>
        </p:spPr>
      </p:pic>
      <p:sp>
        <p:nvSpPr>
          <p:cNvPr id="16" name="타원 8"/>
          <p:cNvSpPr/>
          <p:nvPr/>
        </p:nvSpPr>
        <p:spPr>
          <a:xfrm>
            <a:off x="0" y="2571744"/>
            <a:ext cx="428596" cy="3600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285720" y="2643182"/>
            <a:ext cx="507209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타원 8"/>
          <p:cNvSpPr/>
          <p:nvPr/>
        </p:nvSpPr>
        <p:spPr>
          <a:xfrm>
            <a:off x="357158" y="1928802"/>
            <a:ext cx="428596" cy="3600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Picture 24" descr="srar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4035142"/>
            <a:ext cx="3000396" cy="2822858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rot="10800000">
            <a:off x="571472" y="2214554"/>
            <a:ext cx="1500198" cy="135732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일러스터 기본 화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352928" cy="604867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835696" y="0"/>
            <a:ext cx="5472608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Illustrator Tutorials 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/>
          <p:nvPr/>
        </p:nvSpPr>
        <p:spPr>
          <a:xfrm flipV="1">
            <a:off x="323528" y="620688"/>
            <a:ext cx="4248472" cy="3600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ctangle 4"/>
          <p:cNvSpPr/>
          <p:nvPr/>
        </p:nvSpPr>
        <p:spPr>
          <a:xfrm flipV="1">
            <a:off x="395536" y="1268759"/>
            <a:ext cx="792088" cy="41044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Rectangle 4"/>
          <p:cNvSpPr/>
          <p:nvPr/>
        </p:nvSpPr>
        <p:spPr>
          <a:xfrm flipV="1">
            <a:off x="6156176" y="1196748"/>
            <a:ext cx="2592288" cy="22322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Rectangle 4"/>
          <p:cNvSpPr/>
          <p:nvPr/>
        </p:nvSpPr>
        <p:spPr>
          <a:xfrm flipV="1">
            <a:off x="2411760" y="2564904"/>
            <a:ext cx="2736304" cy="280831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Rectangle 4"/>
          <p:cNvSpPr/>
          <p:nvPr/>
        </p:nvSpPr>
        <p:spPr>
          <a:xfrm flipV="1">
            <a:off x="1187624" y="6453336"/>
            <a:ext cx="2736304" cy="288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Rectangle 4"/>
          <p:cNvSpPr/>
          <p:nvPr/>
        </p:nvSpPr>
        <p:spPr>
          <a:xfrm flipV="1">
            <a:off x="323528" y="6453336"/>
            <a:ext cx="720080" cy="288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16016" y="620688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Menu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9632" y="1556792"/>
            <a:ext cx="129614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Toolbox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59832" y="2996952"/>
            <a:ext cx="1800200" cy="717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 smtClean="0">
                <a:solidFill>
                  <a:schemeClr val="tx1"/>
                </a:solidFill>
              </a:rPr>
              <a:t>Artboard</a:t>
            </a:r>
            <a:r>
              <a:rPr lang="en-US" altLang="ko-KR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Drawing Area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04248" y="836712"/>
            <a:ext cx="129614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Palette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3528" y="6093296"/>
            <a:ext cx="174814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Magnification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23928" y="6381328"/>
            <a:ext cx="208823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Status bar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le 4"/>
          <p:cNvSpPr/>
          <p:nvPr/>
        </p:nvSpPr>
        <p:spPr>
          <a:xfrm flipV="1">
            <a:off x="6156176" y="5013176"/>
            <a:ext cx="2592288" cy="12241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28184" y="5373216"/>
            <a:ext cx="129614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layer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ectangle 4"/>
          <p:cNvSpPr/>
          <p:nvPr/>
        </p:nvSpPr>
        <p:spPr>
          <a:xfrm flipV="1">
            <a:off x="6156176" y="3429000"/>
            <a:ext cx="2592288" cy="151216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43834" y="3571876"/>
            <a:ext cx="1785950" cy="5772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smtClean="0">
                <a:solidFill>
                  <a:schemeClr val="tx1"/>
                </a:solidFill>
              </a:rPr>
              <a:t>STROKE:</a:t>
            </a:r>
            <a:endParaRPr lang="en-US" dirty="0" smtClean="0"/>
          </a:p>
          <a:p>
            <a:r>
              <a:rPr lang="en-US" b="1" dirty="0" smtClean="0">
                <a:solidFill>
                  <a:schemeClr val="tx1"/>
                </a:solidFill>
              </a:rPr>
              <a:t>Line thickness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35696" y="0"/>
            <a:ext cx="5472608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Illustrator Toolbox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illustrator t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144000" cy="6357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35696" y="0"/>
            <a:ext cx="5472608" cy="476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Illustrator Toolbox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 descr="tool b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500042"/>
            <a:ext cx="6257610" cy="66247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0100" y="357166"/>
            <a:ext cx="194421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rgbClr val="FF0000"/>
                </a:solidFill>
              </a:rPr>
              <a:t>Selection tool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:</a:t>
            </a:r>
            <a:r>
              <a:rPr lang="en-US" sz="1200" dirty="0" smtClean="0"/>
              <a:t> </a:t>
            </a:r>
            <a:r>
              <a:rPr lang="en-US" sz="1200" b="1" i="1" dirty="0" smtClean="0">
                <a:solidFill>
                  <a:schemeClr val="tx1"/>
                </a:solidFill>
              </a:rPr>
              <a:t>selection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>
            <a:stCxn id="4" idx="3"/>
          </p:cNvCxnSpPr>
          <p:nvPr/>
        </p:nvCxnSpPr>
        <p:spPr>
          <a:xfrm>
            <a:off x="2944316" y="501182"/>
            <a:ext cx="1341932" cy="7846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724128" y="332656"/>
            <a:ext cx="2705524" cy="5960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Direct Selection tool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: </a:t>
            </a:r>
          </a:p>
          <a:p>
            <a:r>
              <a:rPr lang="en-US" sz="1200" b="1" i="1" dirty="0" smtClean="0">
                <a:solidFill>
                  <a:schemeClr val="tx1"/>
                </a:solidFill>
              </a:rPr>
              <a:t>Partial-select of grouped object, </a:t>
            </a:r>
          </a:p>
          <a:p>
            <a:r>
              <a:rPr lang="en-US" sz="1200" b="1" i="1" dirty="0" smtClean="0">
                <a:solidFill>
                  <a:schemeClr val="tx1"/>
                </a:solidFill>
              </a:rPr>
              <a:t>group selection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5143504" y="785794"/>
            <a:ext cx="575494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83768" y="1052736"/>
            <a:ext cx="1802480" cy="447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0" y="692696"/>
            <a:ext cx="292892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Magic wand tool:</a:t>
            </a:r>
            <a:r>
              <a:rPr lang="en-US" sz="1200" dirty="0" smtClean="0"/>
              <a:t>                            </a:t>
            </a:r>
            <a:r>
              <a:rPr lang="en-US" sz="1200" b="1" i="1" dirty="0" smtClean="0">
                <a:solidFill>
                  <a:schemeClr val="tx1"/>
                </a:solidFill>
              </a:rPr>
              <a:t>Similar properties  selection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2132" y="980728"/>
            <a:ext cx="357186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Lasso tool: </a:t>
            </a:r>
            <a:r>
              <a:rPr lang="en-US" altLang="ko-KR" sz="1200" b="1" i="1" dirty="0" smtClean="0">
                <a:solidFill>
                  <a:schemeClr val="tx1"/>
                </a:solidFill>
              </a:rPr>
              <a:t>As </a:t>
            </a:r>
            <a:r>
              <a:rPr lang="en-US" sz="1200" b="1" i="1" dirty="0" smtClean="0">
                <a:solidFill>
                  <a:schemeClr val="tx1"/>
                </a:solidFill>
              </a:rPr>
              <a:t>dragging the reference point ,  line selection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1124744"/>
            <a:ext cx="285748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Pen tool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:  </a:t>
            </a:r>
            <a:r>
              <a:rPr lang="en-US" altLang="ko-KR" sz="1200" b="1" i="1" dirty="0" smtClean="0">
                <a:solidFill>
                  <a:schemeClr val="tx1"/>
                </a:solidFill>
              </a:rPr>
              <a:t>Making the object using   </a:t>
            </a:r>
            <a:r>
              <a:rPr lang="en-US" sz="1200" b="1" i="1" dirty="0" smtClean="0">
                <a:solidFill>
                  <a:schemeClr val="tx1"/>
                </a:solidFill>
              </a:rPr>
              <a:t>Free-form lines</a:t>
            </a:r>
            <a:r>
              <a:rPr lang="en-US" altLang="ko-KR" sz="1200" b="1" i="1" dirty="0" smtClean="0">
                <a:solidFill>
                  <a:schemeClr val="tx1"/>
                </a:solidFill>
              </a:rPr>
              <a:t>, </a:t>
            </a:r>
            <a:r>
              <a:rPr lang="en-US" altLang="ko-KR" sz="1200" b="1" i="1" dirty="0" err="1" smtClean="0">
                <a:solidFill>
                  <a:schemeClr val="tx1"/>
                </a:solidFill>
              </a:rPr>
              <a:t>Bézier</a:t>
            </a:r>
            <a:r>
              <a:rPr lang="en-US" altLang="ko-KR" sz="1200" b="1" i="1" dirty="0" smtClean="0">
                <a:solidFill>
                  <a:schemeClr val="tx1"/>
                </a:solidFill>
              </a:rPr>
              <a:t> Curve</a:t>
            </a:r>
            <a:r>
              <a:rPr lang="ko-KR" altLang="en-US" sz="1200" b="1" i="1" dirty="0" smtClean="0">
                <a:solidFill>
                  <a:schemeClr val="tx1"/>
                </a:solidFill>
              </a:rPr>
              <a:t> 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643174" y="1285860"/>
            <a:ext cx="586324" cy="2291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444208" y="1844824"/>
            <a:ext cx="360040" cy="720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643702" y="1285860"/>
            <a:ext cx="2500298" cy="857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type tool, </a:t>
            </a:r>
            <a:r>
              <a:rPr lang="en-US" altLang="ko-KR" sz="1200" b="1" i="1" dirty="0" smtClean="0">
                <a:solidFill>
                  <a:srgbClr val="FF0000"/>
                </a:solidFill>
              </a:rPr>
              <a:t>Area type tool, Type on a path tool,  Vertical type tool, Vertical  area type tool ,</a:t>
            </a:r>
          </a:p>
          <a:p>
            <a:r>
              <a:rPr lang="en-US" altLang="ko-KR" sz="1200" b="1" i="1" dirty="0" smtClean="0">
                <a:solidFill>
                  <a:srgbClr val="FF0000"/>
                </a:solidFill>
              </a:rPr>
              <a:t> Vertical type on a path tool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10800000" flipV="1">
            <a:off x="4788024" y="1285860"/>
            <a:ext cx="784108" cy="1989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6" idx="3"/>
          </p:cNvCxnSpPr>
          <p:nvPr/>
        </p:nvCxnSpPr>
        <p:spPr>
          <a:xfrm>
            <a:off x="2699792" y="1952836"/>
            <a:ext cx="300572" cy="3331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0" y="1700808"/>
            <a:ext cx="269979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Line segment tool: </a:t>
            </a:r>
            <a:r>
              <a:rPr lang="en-US" sz="1200" i="1" dirty="0" smtClean="0">
                <a:solidFill>
                  <a:srgbClr val="FF0000"/>
                </a:solidFill>
              </a:rPr>
              <a:t> </a:t>
            </a:r>
            <a:r>
              <a:rPr lang="en-US" sz="1200" b="1" i="1" dirty="0" smtClean="0">
                <a:solidFill>
                  <a:schemeClr val="tx1"/>
                </a:solidFill>
              </a:rPr>
              <a:t>straight line,   curve</a:t>
            </a:r>
            <a:r>
              <a:rPr lang="en-US" altLang="ko-KR" sz="1200" b="1" i="1" dirty="0" smtClean="0">
                <a:solidFill>
                  <a:schemeClr val="tx1"/>
                </a:solidFill>
              </a:rPr>
              <a:t>,</a:t>
            </a:r>
            <a:r>
              <a:rPr lang="en-US" sz="1200" i="1" dirty="0" smtClean="0"/>
              <a:t> </a:t>
            </a:r>
            <a:r>
              <a:rPr lang="en-US" sz="1200" b="1" i="1" dirty="0" smtClean="0">
                <a:solidFill>
                  <a:schemeClr val="tx1"/>
                </a:solidFill>
              </a:rPr>
              <a:t>spirals</a:t>
            </a:r>
            <a:r>
              <a:rPr lang="en-US" altLang="ko-KR" sz="1200" b="1" i="1" dirty="0" smtClean="0">
                <a:solidFill>
                  <a:schemeClr val="tx1"/>
                </a:solidFill>
              </a:rPr>
              <a:t>,</a:t>
            </a:r>
            <a:r>
              <a:rPr lang="en-US" sz="1200" i="1" dirty="0" smtClean="0"/>
              <a:t> </a:t>
            </a:r>
            <a:r>
              <a:rPr lang="en-US" sz="1200" b="1" i="1" dirty="0" smtClean="0">
                <a:solidFill>
                  <a:schemeClr val="tx1"/>
                </a:solidFill>
              </a:rPr>
              <a:t>circle </a:t>
            </a:r>
            <a:r>
              <a:rPr lang="en-US" altLang="ko-KR" sz="1200" b="1" i="1" dirty="0" smtClean="0">
                <a:solidFill>
                  <a:schemeClr val="tx1"/>
                </a:solidFill>
              </a:rPr>
              <a:t>,</a:t>
            </a:r>
            <a:r>
              <a:rPr lang="en-US" sz="1200" i="1" dirty="0" smtClean="0"/>
              <a:t> </a:t>
            </a:r>
            <a:r>
              <a:rPr lang="en-US" sz="1200" b="1" i="1" dirty="0" smtClean="0">
                <a:solidFill>
                  <a:schemeClr val="tx1"/>
                </a:solidFill>
              </a:rPr>
              <a:t>grid 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 flipV="1">
            <a:off x="6444208" y="2276872"/>
            <a:ext cx="360040" cy="720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660232" y="2143116"/>
            <a:ext cx="2483768" cy="714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Rectangle  tool:</a:t>
            </a:r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Rounded Rectangle  tool, </a:t>
            </a:r>
            <a:r>
              <a:rPr lang="en-US" altLang="ko-KR" sz="1200" b="1" dirty="0" err="1" smtClean="0">
                <a:solidFill>
                  <a:srgbClr val="FF0000"/>
                </a:solidFill>
              </a:rPr>
              <a:t>Elipse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 tool, Polygon tool, Star Tool, flare tool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072198" y="2857496"/>
            <a:ext cx="288032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Pencil tool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: </a:t>
            </a:r>
            <a:r>
              <a:rPr lang="en-US" altLang="ko-KR" sz="1200" b="1" i="1" dirty="0" smtClean="0">
                <a:solidFill>
                  <a:schemeClr val="tx1"/>
                </a:solidFill>
              </a:rPr>
              <a:t>use drawing free curve </a:t>
            </a:r>
          </a:p>
          <a:p>
            <a:r>
              <a:rPr lang="en-US" altLang="ko-KR" sz="1200" b="1" i="1" dirty="0" smtClean="0">
                <a:solidFill>
                  <a:srgbClr val="FF0000"/>
                </a:solidFill>
              </a:rPr>
              <a:t>Smooth tool </a:t>
            </a:r>
            <a:r>
              <a:rPr lang="en-US" altLang="ko-KR" sz="1200" b="1" i="1" dirty="0" smtClean="0">
                <a:solidFill>
                  <a:schemeClr val="tx1"/>
                </a:solidFill>
              </a:rPr>
              <a:t>, </a:t>
            </a:r>
            <a:r>
              <a:rPr lang="en-US" altLang="ko-KR" sz="1200" b="1" i="1" dirty="0" smtClean="0">
                <a:solidFill>
                  <a:srgbClr val="FF0000"/>
                </a:solidFill>
              </a:rPr>
              <a:t>Path eraser tool</a:t>
            </a:r>
            <a:endParaRPr lang="en-US" sz="1200" b="1" i="1" dirty="0" smtClean="0">
              <a:solidFill>
                <a:srgbClr val="FF0000"/>
              </a:solidFill>
            </a:endParaRPr>
          </a:p>
          <a:p>
            <a:endParaRPr lang="en-US" sz="1200" b="1" i="1" dirty="0">
              <a:solidFill>
                <a:srgbClr val="FF0000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rot="10800000">
            <a:off x="5652120" y="2636912"/>
            <a:ext cx="491516" cy="2205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80" idx="3"/>
          </p:cNvCxnSpPr>
          <p:nvPr/>
        </p:nvCxnSpPr>
        <p:spPr>
          <a:xfrm>
            <a:off x="1331640" y="2384884"/>
            <a:ext cx="2880320" cy="1440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0" y="2276872"/>
            <a:ext cx="13316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Paintbrush tool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84" name="Straight Arrow Connector 83"/>
          <p:cNvCxnSpPr>
            <a:stCxn id="87" idx="3"/>
          </p:cNvCxnSpPr>
          <p:nvPr/>
        </p:nvCxnSpPr>
        <p:spPr>
          <a:xfrm>
            <a:off x="1907704" y="2608318"/>
            <a:ext cx="1735602" cy="2491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0" y="2500306"/>
            <a:ext cx="190770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Rotate tool, reflect tool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88" name="Straight Arrow Connector 87"/>
          <p:cNvCxnSpPr>
            <a:stCxn id="90" idx="1"/>
          </p:cNvCxnSpPr>
          <p:nvPr/>
        </p:nvCxnSpPr>
        <p:spPr>
          <a:xfrm rot="10800000">
            <a:off x="5643570" y="3143249"/>
            <a:ext cx="1785950" cy="39290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7429520" y="3357562"/>
            <a:ext cx="171448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Scale,  Shear,</a:t>
            </a:r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reshape tool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1763688" y="2924944"/>
            <a:ext cx="1308114" cy="3611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0" y="2714620"/>
            <a:ext cx="1928794" cy="16430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Warp tool</a:t>
            </a:r>
            <a:r>
              <a:rPr lang="en-US" sz="1200" dirty="0" smtClean="0">
                <a:solidFill>
                  <a:srgbClr val="FF0000"/>
                </a:solidFill>
              </a:rPr>
              <a:t> : </a:t>
            </a:r>
          </a:p>
          <a:p>
            <a:r>
              <a:rPr lang="en-US" sz="1200" b="1" i="1" dirty="0" smtClean="0">
                <a:solidFill>
                  <a:schemeClr val="tx1"/>
                </a:solidFill>
              </a:rPr>
              <a:t>Distortion</a:t>
            </a:r>
            <a:r>
              <a:rPr lang="en-US" sz="1200" i="1" dirty="0" smtClean="0">
                <a:solidFill>
                  <a:schemeClr val="tx1"/>
                </a:solidFill>
              </a:rPr>
              <a:t> </a:t>
            </a:r>
            <a:r>
              <a:rPr lang="en-US" sz="1200" b="1" i="1" dirty="0" smtClean="0">
                <a:solidFill>
                  <a:schemeClr val="tx1"/>
                </a:solidFill>
              </a:rPr>
              <a:t>deformation</a:t>
            </a:r>
            <a:endParaRPr lang="en-US" altLang="ko-KR" sz="1200" b="1" i="1" dirty="0" smtClean="0">
              <a:solidFill>
                <a:schemeClr val="tx1"/>
              </a:solidFill>
            </a:endParaRPr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Twirl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 :</a:t>
            </a:r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Pucker tool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: </a:t>
            </a:r>
            <a:r>
              <a:rPr lang="en-US" sz="1200" b="1" i="1" dirty="0" smtClean="0">
                <a:solidFill>
                  <a:schemeClr val="tx1"/>
                </a:solidFill>
              </a:rPr>
              <a:t>wrinkle</a:t>
            </a:r>
            <a:endParaRPr lang="en-US" altLang="ko-KR" sz="1200" b="1" dirty="0" smtClean="0">
              <a:solidFill>
                <a:schemeClr val="tx1"/>
              </a:solidFill>
            </a:endParaRPr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bloat tool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: </a:t>
            </a:r>
          </a:p>
          <a:p>
            <a:r>
              <a:rPr lang="en-US" sz="1200" b="1" i="1" dirty="0" smtClean="0">
                <a:solidFill>
                  <a:schemeClr val="tx1"/>
                </a:solidFill>
              </a:rPr>
              <a:t>Expansion tool</a:t>
            </a:r>
          </a:p>
          <a:p>
            <a:r>
              <a:rPr lang="en-US" altLang="ko-KR" sz="1200" b="1" dirty="0" err="1" smtClean="0">
                <a:solidFill>
                  <a:srgbClr val="FF0000"/>
                </a:solidFill>
              </a:rPr>
              <a:t>Scallop:</a:t>
            </a:r>
            <a:r>
              <a:rPr lang="en-US" altLang="ko-KR" sz="1200" b="1" i="1" dirty="0" err="1" smtClean="0">
                <a:solidFill>
                  <a:schemeClr val="tx1"/>
                </a:solidFill>
              </a:rPr>
              <a:t>fan</a:t>
            </a:r>
            <a:r>
              <a:rPr lang="en-US" altLang="ko-KR" sz="1200" b="1" i="1" dirty="0" smtClean="0">
                <a:solidFill>
                  <a:schemeClr val="tx1"/>
                </a:solidFill>
              </a:rPr>
              <a:t>-shape tool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        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Crystallize: </a:t>
            </a:r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Wrinkle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: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 flipV="1">
            <a:off x="2357422" y="3861048"/>
            <a:ext cx="702410" cy="49664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0" y="4357694"/>
            <a:ext cx="2771800" cy="3594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1200" b="1" dirty="0" smtClean="0">
                <a:solidFill>
                  <a:srgbClr val="FF0000"/>
                </a:solidFill>
              </a:rPr>
              <a:t>Symbol sprayer tool </a:t>
            </a:r>
            <a:r>
              <a:rPr lang="en-US" sz="12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altLang="ko-KR" sz="1200" b="1" i="1" dirty="0" smtClean="0">
                <a:solidFill>
                  <a:schemeClr val="tx1"/>
                </a:solidFill>
              </a:rPr>
              <a:t>symbol</a:t>
            </a:r>
            <a:r>
              <a:rPr lang="ko-KR" altLang="en-US" sz="1200" b="1" i="1" dirty="0" smtClean="0">
                <a:solidFill>
                  <a:schemeClr val="tx1"/>
                </a:solidFill>
              </a:rPr>
              <a:t> </a:t>
            </a:r>
            <a:r>
              <a:rPr lang="en-US" altLang="ko-KR" sz="1200" b="1" i="1" dirty="0" smtClean="0">
                <a:solidFill>
                  <a:schemeClr val="tx1"/>
                </a:solidFill>
              </a:rPr>
              <a:t>application</a:t>
            </a:r>
            <a:r>
              <a:rPr lang="en-US" sz="1200" b="1" i="1" dirty="0" smtClean="0"/>
              <a:t> </a:t>
            </a:r>
            <a:r>
              <a:rPr lang="en-US" sz="1200" b="1" i="1" dirty="0" smtClean="0">
                <a:solidFill>
                  <a:schemeClr val="tx1"/>
                </a:solidFill>
              </a:rPr>
              <a:t>/ editing</a:t>
            </a:r>
            <a:endParaRPr lang="en-US" altLang="ko-KR" sz="1200" b="1" i="1" dirty="0" smtClean="0">
              <a:solidFill>
                <a:schemeClr val="tx1"/>
              </a:solidFill>
            </a:endParaRPr>
          </a:p>
          <a:p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 rot="16200000" flipV="1">
            <a:off x="7156023" y="3941321"/>
            <a:ext cx="282332" cy="12178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7358082" y="4000504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Graph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29" name="Straight Arrow Connector 128"/>
          <p:cNvCxnSpPr/>
          <p:nvPr/>
        </p:nvCxnSpPr>
        <p:spPr>
          <a:xfrm flipV="1">
            <a:off x="3071802" y="4143380"/>
            <a:ext cx="1285884" cy="6480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0" y="4714884"/>
            <a:ext cx="335755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Mesh tool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200" b="1" i="1" dirty="0" smtClean="0">
                <a:solidFill>
                  <a:schemeClr val="tx1"/>
                </a:solidFill>
              </a:rPr>
              <a:t>Reference point arrangement  like netwo</a:t>
            </a:r>
            <a:r>
              <a:rPr lang="en-US" sz="1200" b="1" dirty="0" smtClean="0">
                <a:solidFill>
                  <a:schemeClr val="tx1"/>
                </a:solidFill>
              </a:rPr>
              <a:t>rk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5715008" y="4071942"/>
            <a:ext cx="857256" cy="358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200" b="1" dirty="0" smtClean="0">
              <a:solidFill>
                <a:schemeClr val="tx1"/>
              </a:solidFill>
            </a:endParaRPr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Gradient</a:t>
            </a:r>
          </a:p>
          <a:p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36" name="Straight Arrow Connector 135"/>
          <p:cNvCxnSpPr>
            <a:stCxn id="133" idx="1"/>
          </p:cNvCxnSpPr>
          <p:nvPr/>
        </p:nvCxnSpPr>
        <p:spPr>
          <a:xfrm rot="10800000">
            <a:off x="4714876" y="4143380"/>
            <a:ext cx="1000132" cy="1080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rot="10800000">
            <a:off x="5364088" y="4437112"/>
            <a:ext cx="636672" cy="2063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5857884" y="4429132"/>
            <a:ext cx="3059832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Blend tool, auto trace tool </a:t>
            </a:r>
          </a:p>
          <a:p>
            <a:r>
              <a:rPr lang="en-US" sz="1200" b="1" i="1" dirty="0" smtClean="0">
                <a:solidFill>
                  <a:schemeClr val="tx1"/>
                </a:solidFill>
              </a:rPr>
              <a:t>Represent an intermediate step changing the object and the object  , Automatic tracking tool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5429256" y="5286388"/>
            <a:ext cx="300039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Scissors tool: </a:t>
            </a:r>
            <a:r>
              <a:rPr lang="en-US" sz="1200" b="1" dirty="0" smtClean="0">
                <a:solidFill>
                  <a:schemeClr val="tx1"/>
                </a:solidFill>
              </a:rPr>
              <a:t>Separation </a:t>
            </a:r>
            <a:r>
              <a:rPr lang="en-US" sz="1200" b="1" i="1" dirty="0" smtClean="0">
                <a:solidFill>
                  <a:schemeClr val="tx1"/>
                </a:solidFill>
              </a:rPr>
              <a:t>by choosing a reference point 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cxnSp>
        <p:nvCxnSpPr>
          <p:cNvPr id="144" name="Straight Arrow Connector 143"/>
          <p:cNvCxnSpPr/>
          <p:nvPr/>
        </p:nvCxnSpPr>
        <p:spPr>
          <a:xfrm rot="16200000" flipV="1">
            <a:off x="5259496" y="4973752"/>
            <a:ext cx="488096" cy="4229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rot="16200000" flipV="1">
            <a:off x="4687137" y="5330087"/>
            <a:ext cx="628692" cy="4269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rot="5400000" flipH="1" flipV="1">
            <a:off x="3107521" y="4750603"/>
            <a:ext cx="714380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>
            <a:off x="5072066" y="5857892"/>
            <a:ext cx="27363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Zoom tool</a:t>
            </a:r>
            <a:r>
              <a:rPr lang="en-US" altLang="ko-KR" sz="1200" b="1" i="1" dirty="0" smtClean="0">
                <a:solidFill>
                  <a:schemeClr val="tx1"/>
                </a:solidFill>
              </a:rPr>
              <a:t>: </a:t>
            </a:r>
            <a:r>
              <a:rPr lang="en-US" sz="1200" b="1" i="1" dirty="0" smtClean="0">
                <a:solidFill>
                  <a:schemeClr val="tx1"/>
                </a:solidFill>
              </a:rPr>
              <a:t>Zoom In, Zoom Out,  workplace regulation control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0" y="5143512"/>
            <a:ext cx="349188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Eyedropper  tool ,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paint bucket tool, measure tool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53" name="Straight Arrow Connector 152"/>
          <p:cNvCxnSpPr/>
          <p:nvPr/>
        </p:nvCxnSpPr>
        <p:spPr>
          <a:xfrm flipV="1">
            <a:off x="3347864" y="4869160"/>
            <a:ext cx="936104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928662" y="5733256"/>
            <a:ext cx="2347194" cy="338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Slice tool:   </a:t>
            </a:r>
            <a:r>
              <a:rPr lang="en-US" sz="1200" b="1" i="1" dirty="0" smtClean="0">
                <a:solidFill>
                  <a:schemeClr val="tx1"/>
                </a:solidFill>
              </a:rPr>
              <a:t>Split image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cxnSp>
        <p:nvCxnSpPr>
          <p:cNvPr id="159" name="Straight Arrow Connector 158"/>
          <p:cNvCxnSpPr/>
          <p:nvPr/>
        </p:nvCxnSpPr>
        <p:spPr>
          <a:xfrm flipV="1">
            <a:off x="3131840" y="5229200"/>
            <a:ext cx="1152128" cy="10081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/>
          <p:cNvSpPr/>
          <p:nvPr/>
        </p:nvSpPr>
        <p:spPr>
          <a:xfrm>
            <a:off x="1691680" y="6165304"/>
            <a:ext cx="151216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Hand tool</a:t>
            </a:r>
            <a:r>
              <a:rPr lang="en-US" sz="1200" b="1" dirty="0" smtClean="0">
                <a:solidFill>
                  <a:schemeClr val="tx1"/>
                </a:solidFill>
              </a:rPr>
              <a:t>: </a:t>
            </a:r>
            <a:r>
              <a:rPr lang="en-US" sz="1200" b="1" i="1" dirty="0" smtClean="0">
                <a:solidFill>
                  <a:schemeClr val="tx1"/>
                </a:solidFill>
              </a:rPr>
              <a:t>move</a:t>
            </a:r>
            <a:endParaRPr lang="en-US" sz="12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일러스터 화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6672"/>
            <a:ext cx="5133975" cy="571934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87624" y="1916832"/>
            <a:ext cx="152698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Pen tool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4"/>
          <p:cNvSpPr/>
          <p:nvPr/>
        </p:nvSpPr>
        <p:spPr>
          <a:xfrm flipV="1">
            <a:off x="179512" y="1196746"/>
            <a:ext cx="864096" cy="42484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835696" y="0"/>
            <a:ext cx="5472608" cy="4766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Illustrator</a:t>
            </a:r>
            <a:r>
              <a:rPr lang="en-US" altLang="ko-KR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pen tool use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28"/>
          <p:cNvSpPr/>
          <p:nvPr/>
        </p:nvSpPr>
        <p:spPr>
          <a:xfrm>
            <a:off x="5286380" y="357166"/>
            <a:ext cx="3857620" cy="6500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1.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Pen tool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</a:t>
            </a: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Use drawing a freeform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en-US" sz="1400" b="1" i="1" dirty="0" smtClean="0">
                <a:solidFill>
                  <a:schemeClr val="tx1"/>
                </a:solidFill>
              </a:rPr>
              <a:t>Creating an object  or</a:t>
            </a:r>
            <a:r>
              <a:rPr lang="ko-KR" altLang="en-US" sz="1400" b="1" i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400" b="1" i="1" dirty="0" err="1" smtClean="0">
                <a:solidFill>
                  <a:schemeClr val="tx1"/>
                </a:solidFill>
              </a:rPr>
              <a:t>Bézier</a:t>
            </a:r>
            <a:r>
              <a:rPr lang="en-US" altLang="ko-KR" sz="1400" b="1" i="1" dirty="0" smtClean="0">
                <a:solidFill>
                  <a:schemeClr val="tx1"/>
                </a:solidFill>
              </a:rPr>
              <a:t> Curve</a:t>
            </a:r>
            <a:r>
              <a:rPr lang="ko-KR" altLang="en-US" sz="1400" b="1" i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1400" b="1" i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sz="1400" b="1" i="1" dirty="0" smtClean="0">
                <a:solidFill>
                  <a:schemeClr val="tx1"/>
                </a:solidFill>
              </a:rPr>
              <a:t>Adjustment form </a:t>
            </a:r>
            <a:endParaRPr lang="en-US" altLang="ko-KR" sz="1400" b="1" i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1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1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Pen tool/ Add  anchor point tool/ Delete anchor point tool / Convert anchor point tool</a:t>
            </a:r>
          </a:p>
          <a:p>
            <a:pPr marL="457200" indent="-457200"/>
            <a:endParaRPr lang="en-US" altLang="ko-KR" sz="11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2. </a:t>
            </a:r>
            <a:r>
              <a:rPr lang="en-US" b="1" dirty="0" smtClean="0">
                <a:solidFill>
                  <a:schemeClr val="tx1"/>
                </a:solidFill>
              </a:rPr>
              <a:t>Adjustment of the reference </a:t>
            </a:r>
          </a:p>
          <a:p>
            <a:pPr marL="457200" indent="-457200"/>
            <a:r>
              <a:rPr lang="en-US" b="1" dirty="0" smtClean="0">
                <a:solidFill>
                  <a:schemeClr val="tx1"/>
                </a:solidFill>
              </a:rPr>
              <a:t>   point direction of the pen tool</a:t>
            </a:r>
            <a:endParaRPr lang="en-US" altLang="ko-KR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en-US" sz="1200" b="1" i="1" dirty="0" smtClean="0">
                <a:solidFill>
                  <a:schemeClr val="tx1"/>
                </a:solidFill>
              </a:rPr>
              <a:t>In the path operations, affected by the   front direction line, When not  removing   the direction line, taking a reference point, then the curve is drawn. When you want   to draw a curve </a:t>
            </a:r>
            <a:r>
              <a:rPr lang="en-US" altLang="ko-KR" sz="1200" b="1" i="1" dirty="0" smtClean="0">
                <a:solidFill>
                  <a:schemeClr val="tx1"/>
                </a:solidFill>
              </a:rPr>
              <a:t>of </a:t>
            </a:r>
            <a:r>
              <a:rPr lang="en-US" sz="1200" b="1" i="1" dirty="0" smtClean="0">
                <a:solidFill>
                  <a:schemeClr val="tx1"/>
                </a:solidFill>
              </a:rPr>
              <a:t>another angle or a broken straight line, you must delete   the  front direction line.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/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en-US" altLang="ko-KR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3.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Drawing</a:t>
            </a:r>
            <a:r>
              <a:rPr lang="en-US" dirty="0" smtClean="0"/>
              <a:t> </a:t>
            </a:r>
            <a:r>
              <a:rPr lang="en-US" altLang="ko-KR" b="1" dirty="0" err="1" smtClean="0">
                <a:solidFill>
                  <a:schemeClr val="tx1"/>
                </a:solidFill>
              </a:rPr>
              <a:t>Bézier</a:t>
            </a:r>
            <a:r>
              <a:rPr lang="en-US" altLang="ko-KR" b="1" dirty="0" smtClean="0">
                <a:solidFill>
                  <a:schemeClr val="tx1"/>
                </a:solidFill>
              </a:rPr>
              <a:t> Curves</a:t>
            </a:r>
            <a:r>
              <a:rPr lang="ko-KR" altLang="en-US" b="1" dirty="0" smtClean="0">
                <a:solidFill>
                  <a:schemeClr val="tx1"/>
                </a:solidFill>
              </a:rPr>
              <a:t> </a:t>
            </a:r>
            <a:endParaRPr lang="en-US" altLang="ko-KR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-</a:t>
            </a:r>
            <a:r>
              <a:rPr lang="en-US" sz="1600" b="1" dirty="0" smtClean="0">
                <a:solidFill>
                  <a:schemeClr val="tx1"/>
                </a:solidFill>
              </a:rPr>
              <a:t>Drawing a straight line:</a:t>
            </a:r>
            <a:r>
              <a:rPr lang="en-US" altLang="ko-KR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</a:p>
          <a:p>
            <a:pPr algn="ctr"/>
            <a:r>
              <a:rPr lang="en-US" altLang="ko-KR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en-US" sz="1200" b="1" i="1" dirty="0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Click the part of a broken straight line, then    make a point and a segment and draw.</a:t>
            </a:r>
          </a:p>
          <a:p>
            <a:pPr marL="457200" indent="-457200"/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-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Drawing a diagonal line</a:t>
            </a:r>
            <a:r>
              <a:rPr lang="en-US" altLang="ko-KR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39725" indent="-52388">
              <a:tabLst>
                <a:tab pos="404813" algn="l"/>
              </a:tabLst>
            </a:pPr>
            <a:r>
              <a:rPr lang="en-US" sz="1200" b="1" i="1" dirty="0" smtClean="0">
                <a:solidFill>
                  <a:schemeClr val="tx1"/>
                </a:solidFill>
              </a:rPr>
              <a:t>Create the point by clicking the starting </a:t>
            </a:r>
          </a:p>
          <a:p>
            <a:pPr marL="339725" indent="-52388">
              <a:tabLst>
                <a:tab pos="404813" algn="l"/>
              </a:tabLst>
            </a:pPr>
            <a:r>
              <a:rPr lang="en-US" sz="1200" b="1" i="1" dirty="0" smtClean="0">
                <a:solidFill>
                  <a:schemeClr val="tx1"/>
                </a:solidFill>
              </a:rPr>
              <a:t>point, if </a:t>
            </a:r>
            <a:r>
              <a:rPr lang="en-US" sz="1100" b="1" i="1" dirty="0" smtClean="0">
                <a:solidFill>
                  <a:schemeClr val="tx1"/>
                </a:solidFill>
              </a:rPr>
              <a:t>holding down the SHIFT key</a:t>
            </a:r>
            <a:r>
              <a:rPr lang="en-US" sz="1200" b="1" i="1" dirty="0" smtClean="0">
                <a:solidFill>
                  <a:schemeClr val="tx1"/>
                </a:solidFill>
              </a:rPr>
              <a:t>, click on </a:t>
            </a:r>
          </a:p>
          <a:p>
            <a:pPr marL="339725" indent="-52388">
              <a:tabLst>
                <a:tab pos="404813" algn="l"/>
              </a:tabLst>
            </a:pPr>
            <a:r>
              <a:rPr lang="en-US" sz="1200" b="1" i="1" dirty="0" smtClean="0">
                <a:solidFill>
                  <a:schemeClr val="tx1"/>
                </a:solidFill>
              </a:rPr>
              <a:t>the broken part, you can  draw a 45-degree </a:t>
            </a:r>
          </a:p>
          <a:p>
            <a:pPr indent="287338">
              <a:tabLst>
                <a:tab pos="404813" algn="l"/>
              </a:tabLst>
            </a:pPr>
            <a:r>
              <a:rPr lang="en-US" sz="1200" b="1" i="1" dirty="0" smtClean="0">
                <a:solidFill>
                  <a:schemeClr val="tx1"/>
                </a:solidFill>
              </a:rPr>
              <a:t>angle. </a:t>
            </a:r>
            <a:r>
              <a:rPr lang="en-US" sz="1400" b="1" i="1" dirty="0" smtClean="0">
                <a:solidFill>
                  <a:schemeClr val="tx1"/>
                </a:solidFill>
              </a:rPr>
              <a:t/>
            </a:r>
            <a:br>
              <a:rPr lang="en-US" sz="1400" b="1" i="1" dirty="0" smtClean="0">
                <a:solidFill>
                  <a:schemeClr val="tx1"/>
                </a:solidFill>
              </a:rPr>
            </a:b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  </a:t>
            </a:r>
            <a:r>
              <a:rPr lang="en-US" sz="1600" b="1" dirty="0" smtClean="0">
                <a:solidFill>
                  <a:schemeClr val="tx1"/>
                </a:solidFill>
              </a:rPr>
              <a:t>Drawing curves</a:t>
            </a:r>
            <a:r>
              <a:rPr 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</a:t>
            </a:r>
          </a:p>
          <a:p>
            <a:pPr marL="234950" indent="-65088">
              <a:tabLst>
                <a:tab pos="404813" algn="l"/>
              </a:tabLst>
            </a:pPr>
            <a:r>
              <a:rPr lang="en-US" altLang="ko-KR" sz="1100" b="1" i="1" dirty="0" smtClean="0">
                <a:solidFill>
                  <a:schemeClr val="tx1"/>
                </a:solidFill>
              </a:rPr>
              <a:t>  With </a:t>
            </a:r>
            <a:r>
              <a:rPr lang="en-US" sz="1100" b="1" i="1" dirty="0" smtClean="0">
                <a:solidFill>
                  <a:schemeClr val="tx1"/>
                </a:solidFill>
              </a:rPr>
              <a:t>clicking a broken part, after clicking the      starting point and  creating a point, by dragging   to the right, if a direction line  appears on the     point, draw a curve. </a:t>
            </a:r>
            <a:endParaRPr lang="en-US" altLang="ko-KR" sz="1100" b="1" i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ko-KR" altLang="en-US" sz="1100" b="1" i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</a:t>
            </a:r>
            <a:endParaRPr lang="en-US" altLang="ko-KR" sz="1100" b="1" i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sz="14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2" name="타원 8"/>
          <p:cNvSpPr/>
          <p:nvPr/>
        </p:nvSpPr>
        <p:spPr>
          <a:xfrm>
            <a:off x="323529" y="2060848"/>
            <a:ext cx="288031" cy="28803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Straight Arrow Connector 25"/>
          <p:cNvCxnSpPr>
            <a:endCxn id="22" idx="7"/>
          </p:cNvCxnSpPr>
          <p:nvPr/>
        </p:nvCxnSpPr>
        <p:spPr>
          <a:xfrm flipH="1" flipV="1">
            <a:off x="569379" y="2103029"/>
            <a:ext cx="618246" cy="298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타원 8"/>
          <p:cNvSpPr/>
          <p:nvPr/>
        </p:nvSpPr>
        <p:spPr>
          <a:xfrm>
            <a:off x="251520" y="4221088"/>
            <a:ext cx="936104" cy="122413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Rectangle 32"/>
          <p:cNvSpPr/>
          <p:nvPr/>
        </p:nvSpPr>
        <p:spPr>
          <a:xfrm>
            <a:off x="1547664" y="3429000"/>
            <a:ext cx="122413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Fill color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39552" y="3645024"/>
            <a:ext cx="1080120" cy="8640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755576" y="4725144"/>
            <a:ext cx="864096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619672" y="4653136"/>
            <a:ext cx="172819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Stroke</a:t>
            </a:r>
            <a:r>
              <a:rPr lang="en-US" b="1" dirty="0" smtClean="0">
                <a:solidFill>
                  <a:srgbClr val="FF0000"/>
                </a:solidFill>
              </a:rPr>
              <a:t> color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00166" y="4005064"/>
            <a:ext cx="200026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SWAP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change in color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41" idx="1"/>
          </p:cNvCxnSpPr>
          <p:nvPr/>
        </p:nvCxnSpPr>
        <p:spPr>
          <a:xfrm rot="10800000" flipV="1">
            <a:off x="827584" y="4257092"/>
            <a:ext cx="672582" cy="266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467544" y="4941168"/>
            <a:ext cx="36004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0" y="5877272"/>
            <a:ext cx="1714480" cy="980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DEFAULT</a:t>
            </a:r>
          </a:p>
          <a:p>
            <a:pPr algn="ctr"/>
            <a:r>
              <a:rPr lang="en-US" altLang="ko-KR" sz="1600" b="1" dirty="0" smtClean="0">
                <a:solidFill>
                  <a:srgbClr val="FF0000"/>
                </a:solidFill>
              </a:rPr>
              <a:t>COLOR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endParaRPr lang="en-US" altLang="ko-KR" sz="1600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ko-KR" sz="1600" b="1" dirty="0" smtClean="0">
                <a:solidFill>
                  <a:schemeClr val="tx1"/>
                </a:solidFill>
              </a:rPr>
              <a:t>WHITE,BLACK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rot="10800000">
            <a:off x="827584" y="5085184"/>
            <a:ext cx="1029772" cy="4869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714480" y="5500702"/>
            <a:ext cx="2928958" cy="10561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if you want to make the  fill color transparently,</a:t>
            </a:r>
            <a:r>
              <a:rPr lang="en-US" dirty="0" smtClean="0"/>
              <a:t>   </a:t>
            </a:r>
            <a:r>
              <a:rPr lang="en-US" b="1" dirty="0" smtClean="0">
                <a:solidFill>
                  <a:schemeClr val="tx1"/>
                </a:solidFill>
              </a:rPr>
              <a:t>Click here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620688"/>
            <a:ext cx="4391918" cy="313357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835696" y="0"/>
            <a:ext cx="5472608" cy="4766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Illustrator</a:t>
            </a:r>
            <a:r>
              <a:rPr lang="en-US" altLang="ko-KR" sz="4400" b="1" dirty="0" smtClean="0">
                <a:solidFill>
                  <a:srgbClr val="FF0000"/>
                </a:solidFill>
              </a:rPr>
              <a:t> pen tool use</a:t>
            </a:r>
            <a:endParaRPr lang="en-US" sz="4400" b="1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29322" y="571480"/>
            <a:ext cx="235745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Current color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357554" y="928670"/>
            <a:ext cx="2592288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3357554" y="1214422"/>
            <a:ext cx="2143140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572132" y="1000108"/>
            <a:ext cx="307183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Previously-selected color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28"/>
          <p:cNvSpPr/>
          <p:nvPr/>
        </p:nvSpPr>
        <p:spPr>
          <a:xfrm>
            <a:off x="4643438" y="1428736"/>
            <a:ext cx="4500562" cy="22145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1. Fill color and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stroke color: </a:t>
            </a:r>
          </a:p>
          <a:p>
            <a:r>
              <a:rPr lang="en-US" altLang="ko-KR" sz="20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Adjustment  of color saturation, 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and brightness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in the Color Picker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after double-clicking the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Fill  color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and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Stroke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color window</a:t>
            </a:r>
          </a:p>
          <a:p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2. 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Color Palette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</a:t>
            </a:r>
          </a:p>
          <a:p>
            <a:r>
              <a:rPr lang="en-US" sz="1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Color </a:t>
            </a:r>
            <a:r>
              <a:rPr lang="en-US" sz="19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Mixing</a:t>
            </a:r>
            <a:r>
              <a:rPr lang="en-US" altLang="ko-KR" sz="19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en-US" sz="19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Color</a:t>
            </a:r>
            <a:r>
              <a:rPr lang="en-US" sz="1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Mode,c</a:t>
            </a:r>
            <a:r>
              <a:rPr lang="en-US" altLang="ko-KR" sz="19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hangeable</a:t>
            </a:r>
            <a:endParaRPr lang="en-US" sz="1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Rectangle 28"/>
          <p:cNvSpPr/>
          <p:nvPr/>
        </p:nvSpPr>
        <p:spPr>
          <a:xfrm>
            <a:off x="0" y="3643314"/>
            <a:ext cx="9144000" cy="32146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/>
            <a:r>
              <a:rPr lang="en-US" altLang="ko-KR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1.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Zoom In </a:t>
            </a:r>
            <a:r>
              <a:rPr lang="en-US" altLang="ko-KR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zoom tool, or </a:t>
            </a:r>
            <a:r>
              <a:rPr lang="ko-KR" alt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CTRL+ (+) Magnification</a:t>
            </a:r>
          </a:p>
          <a:p>
            <a:pPr marL="457200" indent="-457200"/>
            <a:r>
              <a:rPr lang="en-US" altLang="ko-KR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2.</a:t>
            </a:r>
            <a:r>
              <a:rPr 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Zoom Out </a:t>
            </a:r>
            <a:r>
              <a:rPr lang="en-US" altLang="ko-KR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CTRL+   ( </a:t>
            </a:r>
            <a:r>
              <a:rPr lang="en-US" altLang="ko-KR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-)</a:t>
            </a:r>
          </a:p>
          <a:p>
            <a:pPr marL="457200" indent="-457200"/>
            <a:r>
              <a:rPr lang="en-US" altLang="ko-KR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3.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When you want a new line </a:t>
            </a:r>
            <a:r>
              <a:rPr lang="en-US" altLang="ko-KR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</a:t>
            </a:r>
            <a:r>
              <a:rPr 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Press CTRL key and deactivate  and deselect</a:t>
            </a:r>
            <a:endParaRPr lang="en-US" altLang="ko-KR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                </a:t>
            </a:r>
            <a:r>
              <a:rPr lang="ko-KR" alt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make a new line.</a:t>
            </a:r>
          </a:p>
          <a:p>
            <a:pPr marL="457200" indent="-457200"/>
            <a:r>
              <a:rPr lang="en-US" altLang="ko-KR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4. </a:t>
            </a:r>
            <a:r>
              <a:rPr 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Drawing curves </a:t>
            </a:r>
            <a:r>
              <a:rPr lang="en-US" altLang="ko-KR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Need to </a:t>
            </a:r>
            <a:r>
              <a:rPr 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drag upward</a:t>
            </a:r>
            <a:r>
              <a:rPr lang="en-US" altLang="ko-KR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press CTRL Key and make a </a:t>
            </a:r>
            <a:r>
              <a:rPr 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correction</a:t>
            </a:r>
            <a:r>
              <a:rPr lang="en-US" altLang="ko-KR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</a:p>
          <a:p>
            <a:pPr marL="457200" indent="-457200"/>
            <a:r>
              <a:rPr lang="en-US" altLang="ko-KR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If you want to change direction lines : Press </a:t>
            </a:r>
            <a:r>
              <a:rPr lang="en-US" altLang="ko-KR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ALT</a:t>
            </a:r>
            <a:r>
              <a:rPr lang="ko-KR" altLang="en-US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Key</a:t>
            </a:r>
          </a:p>
          <a:p>
            <a:pPr marL="457200" indent="-457200"/>
            <a:r>
              <a:rPr lang="en-US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                                                       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                                                          </a:t>
            </a:r>
            <a:endParaRPr lang="en-US" sz="14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72132" y="5380672"/>
            <a:ext cx="35718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바탕" pitchFamily="18" charset="-127"/>
                <a:ea typeface="바탕" pitchFamily="18" charset="-127"/>
              </a:rPr>
              <a:t>5. </a:t>
            </a:r>
            <a:r>
              <a:rPr lang="en-US" b="1" dirty="0" smtClean="0">
                <a:latin typeface="Batang" pitchFamily="18" charset="-127"/>
                <a:ea typeface="Batang" pitchFamily="18" charset="-127"/>
              </a:rPr>
              <a:t>Direction point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: </a:t>
            </a:r>
          </a:p>
          <a:p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Part which m</a:t>
            </a:r>
            <a:r>
              <a:rPr lang="en-US" sz="1400" b="1" dirty="0" smtClean="0"/>
              <a:t>ove the direction lines          and  adjust a curve shape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                                                                         6.</a:t>
            </a:r>
            <a:r>
              <a:rPr lang="en-US" dirty="0" smtClean="0"/>
              <a:t> </a:t>
            </a:r>
            <a:r>
              <a:rPr lang="en-US" b="1" dirty="0" smtClean="0">
                <a:latin typeface="Batang" pitchFamily="18" charset="-127"/>
                <a:ea typeface="Batang" pitchFamily="18" charset="-127"/>
              </a:rPr>
              <a:t>Direction line 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: </a:t>
            </a:r>
          </a:p>
          <a:p>
            <a:r>
              <a:rPr lang="en-US" sz="1600" b="1" dirty="0" smtClean="0">
                <a:latin typeface="Batang" pitchFamily="18" charset="-127"/>
                <a:ea typeface="Batang" pitchFamily="18" charset="-127"/>
              </a:rPr>
              <a:t>Curve slope and bend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adjustment</a:t>
            </a:r>
            <a:endParaRPr lang="en-US" sz="12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9" name="Picture 18" descr="direction poin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57826"/>
            <a:ext cx="5572132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42976" y="0"/>
            <a:ext cx="678661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Practice using  illustrator pen tool</a:t>
            </a:r>
          </a:p>
        </p:txBody>
      </p:sp>
      <p:pic>
        <p:nvPicPr>
          <p:cNvPr id="5" name="Picture 4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642918"/>
            <a:ext cx="6072230" cy="6215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43608" y="0"/>
            <a:ext cx="7056784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Practice using  illustrator pen tool</a:t>
            </a:r>
          </a:p>
        </p:txBody>
      </p:sp>
      <p:pic>
        <p:nvPicPr>
          <p:cNvPr id="6" name="Picture 5" descr="illust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4572000" cy="6048672"/>
          </a:xfrm>
          <a:prstGeom prst="rect">
            <a:avLst/>
          </a:prstGeom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785794"/>
            <a:ext cx="4572000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PUPI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4923579"/>
            <a:ext cx="2099553" cy="1934421"/>
          </a:xfrm>
          <a:prstGeom prst="rect">
            <a:avLst/>
          </a:prstGeom>
        </p:spPr>
      </p:pic>
      <p:pic>
        <p:nvPicPr>
          <p:cNvPr id="31" name="Picture 30" descr="fi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6419" y="1357298"/>
            <a:ext cx="2207581" cy="3643338"/>
          </a:xfrm>
          <a:prstGeom prst="rect">
            <a:avLst/>
          </a:prstGeom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Creating a simple character by illustrator </a:t>
            </a:r>
            <a:endParaRPr lang="en-US" altLang="ko-KR" sz="4400" b="1" dirty="0" smtClean="0">
              <a:solidFill>
                <a:srgbClr val="FF0000"/>
              </a:solidFill>
            </a:endParaRPr>
          </a:p>
        </p:txBody>
      </p:sp>
      <p:sp>
        <p:nvSpPr>
          <p:cNvPr id="4" name="Rectangle 28"/>
          <p:cNvSpPr/>
          <p:nvPr/>
        </p:nvSpPr>
        <p:spPr>
          <a:xfrm>
            <a:off x="785786" y="2000240"/>
            <a:ext cx="7280852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1. File&gt;  NEW    </a:t>
            </a: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Name, Size;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A4, </a:t>
            </a:r>
            <a:r>
              <a:rPr lang="en-US" altLang="ko-KR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Width,Height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value,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Orientation: Choose one among Horizontal and Vertical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2. Fill </a:t>
            </a:r>
            <a:r>
              <a:rPr lang="en-US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color:Black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S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troke color: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Black&gt;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Choose </a:t>
            </a:r>
            <a:r>
              <a:rPr lang="en-US" altLang="ko-KR" sz="2000" b="1" u="sng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Ellipse tool &gt;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Draw an oval shape’s head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Picture 4" descr="ILLUSTER N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571480"/>
            <a:ext cx="3310414" cy="165618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2571736" y="1714488"/>
            <a:ext cx="1285884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ool b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68760"/>
            <a:ext cx="705991" cy="53285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타원 8"/>
          <p:cNvSpPr/>
          <p:nvPr/>
        </p:nvSpPr>
        <p:spPr>
          <a:xfrm>
            <a:off x="285720" y="2643182"/>
            <a:ext cx="360039" cy="3600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Straight Arrow Connector 18"/>
          <p:cNvCxnSpPr>
            <a:stCxn id="15" idx="5"/>
          </p:cNvCxnSpPr>
          <p:nvPr/>
        </p:nvCxnSpPr>
        <p:spPr>
          <a:xfrm rot="16200000" flipH="1">
            <a:off x="1271695" y="2271832"/>
            <a:ext cx="407067" cy="17643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57224" y="3643314"/>
            <a:ext cx="578647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Batang" pitchFamily="18" charset="-127"/>
                <a:ea typeface="Batang" pitchFamily="18" charset="-127"/>
              </a:rPr>
              <a:t>3.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Choose </a:t>
            </a:r>
            <a:r>
              <a:rPr lang="en-US" altLang="ko-KR" b="1" u="sng" dirty="0" smtClean="0">
                <a:latin typeface="Batang" pitchFamily="18" charset="-127"/>
                <a:ea typeface="Batang" pitchFamily="18" charset="-127"/>
              </a:rPr>
              <a:t>Ellipse tool &gt;</a:t>
            </a:r>
            <a:r>
              <a:rPr lang="en-US" b="1" dirty="0" smtClean="0">
                <a:latin typeface="Batang" pitchFamily="18" charset="-127"/>
                <a:ea typeface="Batang" pitchFamily="18" charset="-127"/>
              </a:rPr>
              <a:t>Draw an oval shape’s face</a:t>
            </a:r>
          </a:p>
          <a:p>
            <a:r>
              <a:rPr lang="en-US" b="1" dirty="0" smtClean="0">
                <a:latin typeface="Batang" pitchFamily="18" charset="-127"/>
                <a:ea typeface="Batang" pitchFamily="18" charset="-127"/>
              </a:rPr>
              <a:t>Fill  Color: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incarnadine</a:t>
            </a:r>
            <a:r>
              <a:rPr lang="en-US" b="1" dirty="0" smtClean="0">
                <a:latin typeface="Batang" pitchFamily="18" charset="-127"/>
                <a:ea typeface="Batang" pitchFamily="18" charset="-127"/>
              </a:rPr>
              <a:t>&gt; Draw an oval shape’s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eye</a:t>
            </a:r>
            <a:r>
              <a:rPr lang="en-US" b="1" dirty="0" smtClean="0">
                <a:latin typeface="Batang" pitchFamily="18" charset="-127"/>
                <a:ea typeface="Batang" pitchFamily="18" charset="-127"/>
              </a:rPr>
              <a:t> Fill  Color: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White&gt; </a:t>
            </a:r>
            <a:r>
              <a:rPr lang="en-US" b="1" dirty="0" smtClean="0">
                <a:latin typeface="Batang" pitchFamily="18" charset="-127"/>
                <a:ea typeface="Batang" pitchFamily="18" charset="-127"/>
              </a:rPr>
              <a:t>Draw an oval shape’s pupil </a:t>
            </a:r>
          </a:p>
          <a:p>
            <a:r>
              <a:rPr lang="en-US" b="1" dirty="0" smtClean="0">
                <a:latin typeface="Batang" pitchFamily="18" charset="-127"/>
                <a:ea typeface="Batang" pitchFamily="18" charset="-127"/>
              </a:rPr>
              <a:t>Fill  Color: Black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2" name="Rectangle 4"/>
          <p:cNvSpPr/>
          <p:nvPr/>
        </p:nvSpPr>
        <p:spPr>
          <a:xfrm>
            <a:off x="7000892" y="4286256"/>
            <a:ext cx="500066" cy="42178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500694" y="3286124"/>
            <a:ext cx="1714512" cy="11430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572264" y="3500438"/>
            <a:ext cx="1428760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incarnadin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4929198"/>
            <a:ext cx="2024121" cy="1928802"/>
          </a:xfrm>
          <a:prstGeom prst="rect">
            <a:avLst/>
          </a:prstGeom>
        </p:spPr>
      </p:pic>
      <p:pic>
        <p:nvPicPr>
          <p:cNvPr id="46" name="Picture 45" descr="EY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4929198"/>
            <a:ext cx="2050074" cy="1928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5959</TotalTime>
  <Words>1374</Words>
  <Application>Microsoft Office PowerPoint</Application>
  <PresentationFormat>On-screen Show (4:3)</PresentationFormat>
  <Paragraphs>209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jungyeo park</cp:lastModifiedBy>
  <cp:revision>321</cp:revision>
  <dcterms:created xsi:type="dcterms:W3CDTF">2015-08-03T00:53:18Z</dcterms:created>
  <dcterms:modified xsi:type="dcterms:W3CDTF">2016-05-26T17:08:02Z</dcterms:modified>
</cp:coreProperties>
</file>