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8" r:id="rId6"/>
    <p:sldId id="272" r:id="rId7"/>
    <p:sldId id="285" r:id="rId8"/>
    <p:sldId id="279" r:id="rId9"/>
    <p:sldId id="273" r:id="rId10"/>
    <p:sldId id="281" r:id="rId11"/>
    <p:sldId id="280" r:id="rId12"/>
    <p:sldId id="274" r:id="rId13"/>
    <p:sldId id="282" r:id="rId14"/>
    <p:sldId id="275" r:id="rId15"/>
    <p:sldId id="283" r:id="rId16"/>
    <p:sldId id="276" r:id="rId17"/>
    <p:sldId id="265" r:id="rId18"/>
    <p:sldId id="284" r:id="rId19"/>
    <p:sldId id="266" r:id="rId20"/>
    <p:sldId id="286" r:id="rId21"/>
    <p:sldId id="287" r:id="rId22"/>
    <p:sldId id="288" r:id="rId23"/>
    <p:sldId id="267" r:id="rId24"/>
    <p:sldId id="289" r:id="rId25"/>
    <p:sldId id="257" r:id="rId26"/>
    <p:sldId id="290" r:id="rId27"/>
    <p:sldId id="262" r:id="rId28"/>
    <p:sldId id="291" r:id="rId29"/>
    <p:sldId id="277" r:id="rId30"/>
    <p:sldId id="292" r:id="rId31"/>
    <p:sldId id="293" r:id="rId3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1629" autoAdjust="0"/>
  </p:normalViewPr>
  <p:slideViewPr>
    <p:cSldViewPr>
      <p:cViewPr>
        <p:scale>
          <a:sx n="100" d="100"/>
          <a:sy n="100" d="100"/>
        </p:scale>
        <p:origin x="-432" y="714"/>
      </p:cViewPr>
      <p:guideLst>
        <p:guide orient="horz" pos="2160"/>
        <p:guide pos="2880"/>
      </p:guideLst>
    </p:cSldViewPr>
  </p:slideViewPr>
  <p:outlineViewPr>
    <p:cViewPr>
      <p:scale>
        <a:sx n="33" d="100"/>
        <a:sy n="33" d="100"/>
      </p:scale>
      <p:origin x="38" y="2113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ko-KR" altLang="en-US"/>
          </a:p>
        </p:txBody>
      </p:sp>
      <p:sp>
        <p:nvSpPr>
          <p:cNvPr id="4" name="Date Placeholder 3"/>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982C7808-6CA8-4FAC-A781-4C3E453F2067}" type="datetimeFigureOut">
              <a:rPr lang="ko-KR" altLang="en-US" smtClean="0"/>
              <a:pPr/>
              <a:t>2016-04-19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D6A202-6FA1-4983-B038-9D5E5155A5DF}"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C7808-6CA8-4FAC-A781-4C3E453F2067}" type="datetimeFigureOut">
              <a:rPr lang="ko-KR" altLang="en-US" smtClean="0"/>
              <a:pPr/>
              <a:t>2016-04-19</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6A202-6FA1-4983-B038-9D5E5155A5D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pPr>
            <a:r>
              <a:rPr lang="en-US" altLang="ko-KR" sz="2400" b="1" dirty="0" smtClean="0"/>
              <a:t>Filter:  </a:t>
            </a:r>
            <a:r>
              <a:rPr lang="en-US" sz="2400" b="1" dirty="0" smtClean="0"/>
              <a:t>Giving many effects in the image or text</a:t>
            </a: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4" name="그림 3" descr="FILTER2.jpg"/>
          <p:cNvPicPr>
            <a:picLocks noChangeAspect="1"/>
          </p:cNvPicPr>
          <p:nvPr/>
        </p:nvPicPr>
        <p:blipFill>
          <a:blip r:embed="rId2" cstate="print"/>
          <a:stretch>
            <a:fillRect/>
          </a:stretch>
        </p:blipFill>
        <p:spPr>
          <a:xfrm>
            <a:off x="3347864" y="1159321"/>
            <a:ext cx="2952328" cy="5698679"/>
          </a:xfrm>
          <a:prstGeom prst="rect">
            <a:avLst/>
          </a:prstGeom>
        </p:spPr>
      </p:pic>
      <p:cxnSp>
        <p:nvCxnSpPr>
          <p:cNvPr id="5" name="Straight Arrow Connector 9"/>
          <p:cNvCxnSpPr>
            <a:stCxn id="6" idx="3"/>
          </p:cNvCxnSpPr>
          <p:nvPr/>
        </p:nvCxnSpPr>
        <p:spPr>
          <a:xfrm flipV="1">
            <a:off x="3131840" y="3284985"/>
            <a:ext cx="252028" cy="2055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직사각형 5"/>
          <p:cNvSpPr/>
          <p:nvPr/>
        </p:nvSpPr>
        <p:spPr>
          <a:xfrm>
            <a:off x="928662" y="3121223"/>
            <a:ext cx="2203178" cy="738664"/>
          </a:xfrm>
          <a:prstGeom prst="rect">
            <a:avLst/>
          </a:prstGeom>
          <a:ln>
            <a:solidFill>
              <a:schemeClr val="tx1"/>
            </a:solidFill>
          </a:ln>
        </p:spPr>
        <p:txBody>
          <a:bodyPr wrap="square">
            <a:spAutoFit/>
          </a:bodyPr>
          <a:lstStyle/>
          <a:p>
            <a:pPr>
              <a:buNone/>
            </a:pPr>
            <a:r>
              <a:rPr lang="en-US" altLang="ko-KR" sz="1400" b="1" u="sng" dirty="0" smtClean="0">
                <a:latin typeface="Batang" pitchFamily="18" charset="-127"/>
                <a:ea typeface="Batang" pitchFamily="18" charset="-127"/>
              </a:rPr>
              <a:t>Artistic EFFECT: </a:t>
            </a:r>
          </a:p>
          <a:p>
            <a:pPr>
              <a:buNone/>
            </a:pPr>
            <a:r>
              <a:rPr lang="en-US" sz="1400" b="1" dirty="0" smtClean="0">
                <a:latin typeface="Batang" pitchFamily="18" charset="-127"/>
                <a:ea typeface="Batang" pitchFamily="18" charset="-127"/>
              </a:rPr>
              <a:t>Conversion into a picturesque image</a:t>
            </a:r>
            <a:endParaRPr lang="en-US" altLang="ko-KR" b="1" dirty="0" smtClean="0">
              <a:latin typeface="바탕" pitchFamily="18" charset="-127"/>
              <a:ea typeface="바탕" pitchFamily="18" charset="-127"/>
            </a:endParaRPr>
          </a:p>
        </p:txBody>
      </p:sp>
      <p:pic>
        <p:nvPicPr>
          <p:cNvPr id="9" name="그림 8" descr="BLUR.jpg"/>
          <p:cNvPicPr>
            <a:picLocks noChangeAspect="1"/>
          </p:cNvPicPr>
          <p:nvPr/>
        </p:nvPicPr>
        <p:blipFill>
          <a:blip r:embed="rId3" cstate="print"/>
          <a:stretch>
            <a:fillRect/>
          </a:stretch>
        </p:blipFill>
        <p:spPr>
          <a:xfrm>
            <a:off x="6012160" y="3429000"/>
            <a:ext cx="1325880" cy="1783080"/>
          </a:xfrm>
          <a:prstGeom prst="rect">
            <a:avLst/>
          </a:prstGeom>
        </p:spPr>
      </p:pic>
      <p:sp>
        <p:nvSpPr>
          <p:cNvPr id="10" name="직사각형 9"/>
          <p:cNvSpPr/>
          <p:nvPr/>
        </p:nvSpPr>
        <p:spPr>
          <a:xfrm>
            <a:off x="142844" y="2071678"/>
            <a:ext cx="3000364" cy="954107"/>
          </a:xfrm>
          <a:prstGeom prst="rect">
            <a:avLst/>
          </a:prstGeom>
          <a:ln>
            <a:solidFill>
              <a:schemeClr val="tx1"/>
            </a:solidFill>
          </a:ln>
        </p:spPr>
        <p:txBody>
          <a:bodyPr wrap="square">
            <a:spAutoFit/>
          </a:bodyPr>
          <a:lstStyle/>
          <a:p>
            <a:pPr>
              <a:buNone/>
            </a:pPr>
            <a:r>
              <a:rPr lang="en-US" altLang="ko-KR" sz="1400" b="1" u="sng" dirty="0" smtClean="0">
                <a:latin typeface="Batang" pitchFamily="18" charset="-127"/>
                <a:ea typeface="Batang" pitchFamily="18" charset="-127"/>
              </a:rPr>
              <a:t>Filter Gallery</a:t>
            </a:r>
            <a:r>
              <a:rPr lang="en-US" altLang="ko-KR" sz="1400" b="1" u="sng" dirty="0" smtClean="0">
                <a:ea typeface="바탕" pitchFamily="18" charset="-127"/>
              </a:rPr>
              <a:t>: </a:t>
            </a:r>
          </a:p>
          <a:p>
            <a:r>
              <a:rPr lang="ko-KR" altLang="en-US" sz="1400" b="1" u="sng" dirty="0" smtClean="0">
                <a:latin typeface="바탕" pitchFamily="18" charset="-127"/>
                <a:ea typeface="바탕" pitchFamily="18" charset="-127"/>
              </a:rPr>
              <a:t> </a:t>
            </a:r>
            <a:r>
              <a:rPr lang="en-US" sz="1400" b="1" dirty="0" smtClean="0">
                <a:latin typeface="Batang" pitchFamily="18" charset="-127"/>
                <a:ea typeface="Batang" pitchFamily="18" charset="-127"/>
              </a:rPr>
              <a:t>You can apply a filter , and can use immediate preview function,</a:t>
            </a:r>
          </a:p>
          <a:p>
            <a:r>
              <a:rPr lang="en-US" sz="1400" b="1" dirty="0" smtClean="0">
                <a:latin typeface="Batang" pitchFamily="18" charset="-127"/>
                <a:ea typeface="Batang" pitchFamily="18" charset="-127"/>
              </a:rPr>
              <a:t>see filter application results.</a:t>
            </a:r>
            <a:endParaRPr lang="en-US" altLang="ko-KR" sz="1400" b="1" dirty="0" smtClean="0">
              <a:latin typeface="바탕" pitchFamily="18" charset="-127"/>
              <a:ea typeface="바탕" pitchFamily="18" charset="-127"/>
            </a:endParaRPr>
          </a:p>
        </p:txBody>
      </p:sp>
      <p:pic>
        <p:nvPicPr>
          <p:cNvPr id="11" name="그림 10" descr="SHARPEN.jpg"/>
          <p:cNvPicPr>
            <a:picLocks noChangeAspect="1"/>
          </p:cNvPicPr>
          <p:nvPr/>
        </p:nvPicPr>
        <p:blipFill>
          <a:blip r:embed="rId4" cstate="print"/>
          <a:stretch>
            <a:fillRect/>
          </a:stretch>
        </p:blipFill>
        <p:spPr>
          <a:xfrm>
            <a:off x="1835696" y="4797152"/>
            <a:ext cx="1325880" cy="830580"/>
          </a:xfrm>
          <a:prstGeom prst="rect">
            <a:avLst/>
          </a:prstGeom>
        </p:spPr>
      </p:pic>
      <p:sp>
        <p:nvSpPr>
          <p:cNvPr id="12" name="직사각형 11"/>
          <p:cNvSpPr/>
          <p:nvPr/>
        </p:nvSpPr>
        <p:spPr>
          <a:xfrm>
            <a:off x="500034" y="4509120"/>
            <a:ext cx="2703814" cy="307777"/>
          </a:xfrm>
          <a:prstGeom prst="rect">
            <a:avLst/>
          </a:prstGeom>
          <a:ln>
            <a:solidFill>
              <a:schemeClr val="tx1"/>
            </a:solidFill>
          </a:ln>
        </p:spPr>
        <p:txBody>
          <a:bodyPr wrap="square">
            <a:spAutoFit/>
          </a:bodyPr>
          <a:lstStyle/>
          <a:p>
            <a:pPr>
              <a:buNone/>
            </a:pPr>
            <a:r>
              <a:rPr lang="en-US" altLang="ko-KR" sz="1400" b="1" u="sng" dirty="0" smtClean="0">
                <a:latin typeface="Batang" pitchFamily="18" charset="-127"/>
                <a:ea typeface="Batang" pitchFamily="18" charset="-127"/>
              </a:rPr>
              <a:t>SHARPEN</a:t>
            </a:r>
            <a:r>
              <a:rPr lang="ko-KR" altLang="en-US" sz="1400" b="1" u="sng" dirty="0" smtClean="0">
                <a:latin typeface="Batang" pitchFamily="18" charset="-127"/>
                <a:ea typeface="Batang" pitchFamily="18" charset="-127"/>
              </a:rPr>
              <a:t> </a:t>
            </a:r>
            <a:r>
              <a:rPr lang="en-US" altLang="ko-KR" sz="1400" b="1" u="sng" dirty="0" smtClean="0">
                <a:latin typeface="Batang" pitchFamily="18" charset="-127"/>
                <a:ea typeface="Batang" pitchFamily="18" charset="-127"/>
              </a:rPr>
              <a:t>EFFECT</a:t>
            </a:r>
            <a:r>
              <a:rPr lang="en-US" altLang="ko-KR" sz="1400" b="1" u="sng" dirty="0" smtClean="0"/>
              <a:t>: </a:t>
            </a:r>
            <a:r>
              <a:rPr lang="en-US" sz="1400" b="1" dirty="0" smtClean="0">
                <a:latin typeface="Batang" pitchFamily="18" charset="-127"/>
                <a:ea typeface="Batang" pitchFamily="18" charset="-127"/>
              </a:rPr>
              <a:t>Clearly</a:t>
            </a:r>
            <a:endParaRPr lang="en-US" altLang="ko-KR" b="1" dirty="0" smtClean="0">
              <a:latin typeface="Batang" pitchFamily="18" charset="-127"/>
              <a:ea typeface="Batang" pitchFamily="18" charset="-127"/>
            </a:endParaRPr>
          </a:p>
        </p:txBody>
      </p:sp>
      <p:pic>
        <p:nvPicPr>
          <p:cNvPr id="13" name="그림 12" descr="OTHER.jpg"/>
          <p:cNvPicPr>
            <a:picLocks noChangeAspect="1"/>
          </p:cNvPicPr>
          <p:nvPr/>
        </p:nvPicPr>
        <p:blipFill>
          <a:blip r:embed="rId5" cstate="print"/>
          <a:stretch>
            <a:fillRect/>
          </a:stretch>
        </p:blipFill>
        <p:spPr>
          <a:xfrm>
            <a:off x="1979712" y="5966460"/>
            <a:ext cx="1226820" cy="891540"/>
          </a:xfrm>
          <a:prstGeom prst="rect">
            <a:avLst/>
          </a:prstGeom>
        </p:spPr>
      </p:pic>
      <p:cxnSp>
        <p:nvCxnSpPr>
          <p:cNvPr id="15" name="Straight Arrow Connector 9"/>
          <p:cNvCxnSpPr/>
          <p:nvPr/>
        </p:nvCxnSpPr>
        <p:spPr>
          <a:xfrm>
            <a:off x="3071802" y="2285992"/>
            <a:ext cx="571504"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6156176" y="2928935"/>
            <a:ext cx="1701972" cy="523220"/>
          </a:xfrm>
          <a:prstGeom prst="rect">
            <a:avLst/>
          </a:prstGeom>
          <a:ln>
            <a:solidFill>
              <a:schemeClr val="tx1"/>
            </a:solidFill>
          </a:ln>
        </p:spPr>
        <p:txBody>
          <a:bodyPr wrap="square">
            <a:spAutoFit/>
          </a:bodyPr>
          <a:lstStyle/>
          <a:p>
            <a:pPr>
              <a:buNone/>
            </a:pPr>
            <a:r>
              <a:rPr lang="en-US" altLang="ko-KR" sz="1400" b="1" u="sng" dirty="0" smtClean="0">
                <a:latin typeface="바탕" pitchFamily="18" charset="-127"/>
                <a:ea typeface="바탕" pitchFamily="18" charset="-127"/>
              </a:rPr>
              <a:t>BLUR EFFECT: </a:t>
            </a:r>
          </a:p>
          <a:p>
            <a:pPr>
              <a:buNone/>
            </a:pPr>
            <a:r>
              <a:rPr lang="en-US" sz="1400" b="1" dirty="0" err="1" smtClean="0">
                <a:latin typeface="Batang" pitchFamily="18" charset="-127"/>
                <a:ea typeface="Batang" pitchFamily="18" charset="-127"/>
              </a:rPr>
              <a:t>Vignétting</a:t>
            </a:r>
            <a:endParaRPr lang="en-US" altLang="ko-KR" b="1" dirty="0" smtClean="0">
              <a:latin typeface="Batang" pitchFamily="18" charset="-127"/>
              <a:ea typeface="Batang" pitchFamily="18" charset="-127"/>
            </a:endParaRPr>
          </a:p>
        </p:txBody>
      </p:sp>
      <p:cxnSp>
        <p:nvCxnSpPr>
          <p:cNvPr id="18" name="Straight Arrow Connector 9"/>
          <p:cNvCxnSpPr>
            <a:stCxn id="21" idx="1"/>
          </p:cNvCxnSpPr>
          <p:nvPr/>
        </p:nvCxnSpPr>
        <p:spPr>
          <a:xfrm rot="10800000" flipV="1">
            <a:off x="5072066" y="2227826"/>
            <a:ext cx="1285884" cy="5582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6357950" y="1643050"/>
            <a:ext cx="2571768" cy="1169551"/>
          </a:xfrm>
          <a:prstGeom prst="rect">
            <a:avLst/>
          </a:prstGeom>
          <a:ln>
            <a:solidFill>
              <a:schemeClr val="tx1"/>
            </a:solidFill>
          </a:ln>
        </p:spPr>
        <p:txBody>
          <a:bodyPr wrap="square">
            <a:spAutoFit/>
          </a:bodyPr>
          <a:lstStyle/>
          <a:p>
            <a:pPr>
              <a:buNone/>
            </a:pPr>
            <a:r>
              <a:rPr lang="en-US" altLang="ko-KR" sz="1400" b="1" u="sng" dirty="0" smtClean="0">
                <a:latin typeface="바탕" pitchFamily="18" charset="-127"/>
                <a:ea typeface="바탕" pitchFamily="18" charset="-127"/>
              </a:rPr>
              <a:t>VANISH POINT:</a:t>
            </a:r>
          </a:p>
          <a:p>
            <a:r>
              <a:rPr lang="en-US" sz="1400" b="1" dirty="0" smtClean="0">
                <a:latin typeface="Batang" pitchFamily="18" charset="-127"/>
                <a:ea typeface="Batang" pitchFamily="18" charset="-127"/>
              </a:rPr>
              <a:t>The function which maintain</a:t>
            </a:r>
          </a:p>
          <a:p>
            <a:r>
              <a:rPr lang="en-US" sz="1400" b="1" dirty="0" smtClean="0">
                <a:latin typeface="Batang" pitchFamily="18" charset="-127"/>
                <a:ea typeface="Batang" pitchFamily="18" charset="-127"/>
              </a:rPr>
              <a:t> and copy perspective in     accordance with the           vanishing point</a:t>
            </a:r>
            <a:endParaRPr lang="en-US" sz="1400" b="1" dirty="0">
              <a:latin typeface="Batang" pitchFamily="18" charset="-127"/>
              <a:ea typeface="Batang" pitchFamily="18" charset="-127"/>
            </a:endParaRPr>
          </a:p>
        </p:txBody>
      </p:sp>
      <p:cxnSp>
        <p:nvCxnSpPr>
          <p:cNvPr id="23" name="Straight Arrow Connector 9"/>
          <p:cNvCxnSpPr/>
          <p:nvPr/>
        </p:nvCxnSpPr>
        <p:spPr>
          <a:xfrm>
            <a:off x="3059832" y="1916832"/>
            <a:ext cx="648072"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직사각형 24"/>
          <p:cNvSpPr/>
          <p:nvPr/>
        </p:nvSpPr>
        <p:spPr>
          <a:xfrm>
            <a:off x="179512" y="1268760"/>
            <a:ext cx="2952328" cy="738664"/>
          </a:xfrm>
          <a:prstGeom prst="rect">
            <a:avLst/>
          </a:prstGeom>
          <a:ln>
            <a:solidFill>
              <a:schemeClr val="tx1"/>
            </a:solidFill>
          </a:ln>
        </p:spPr>
        <p:txBody>
          <a:bodyPr wrap="square">
            <a:spAutoFit/>
          </a:bodyPr>
          <a:lstStyle/>
          <a:p>
            <a:pPr>
              <a:buNone/>
            </a:pPr>
            <a:r>
              <a:rPr lang="en-US" altLang="ko-KR" sz="1400" b="1" u="sng" dirty="0" smtClean="0">
                <a:latin typeface="바탕" pitchFamily="18" charset="-127"/>
                <a:ea typeface="바탕" pitchFamily="18" charset="-127"/>
              </a:rPr>
              <a:t>Convert for smart filters: </a:t>
            </a:r>
          </a:p>
          <a:p>
            <a:r>
              <a:rPr lang="en-US" sz="1400" b="1" dirty="0" smtClean="0">
                <a:latin typeface="Batang" pitchFamily="18" charset="-127"/>
                <a:ea typeface="Batang" pitchFamily="18" charset="-127"/>
              </a:rPr>
              <a:t>Filter function that can be edited while maintaining its original </a:t>
            </a:r>
            <a:endParaRPr lang="ko-KR" altLang="en-US" sz="1400" b="1"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469882"/>
            <a:ext cx="9144000" cy="6173828"/>
          </a:xfrm>
          <a:prstGeom prst="rect">
            <a:avLst/>
          </a:prstGeom>
          <a:noFill/>
        </p:spPr>
        <p:txBody>
          <a:bodyPr>
            <a:normAutofit fontScale="85000" lnSpcReduction="20000"/>
          </a:bodyPr>
          <a:lstStyle/>
          <a:p>
            <a:r>
              <a:rPr lang="en-US" sz="3300" b="1" dirty="0" smtClean="0"/>
              <a:t>Render filters </a:t>
            </a:r>
          </a:p>
          <a:p>
            <a:r>
              <a:rPr lang="en-US" sz="1500" b="1" dirty="0" smtClean="0"/>
              <a:t>The Render filters create 3D shapes, cloud patterns, refraction patterns, and simulated light reflections in an image. You can also manipulate objects in 3D space, create 3D objects (cubes, spheres, and cylinders), and create texture fills from grayscale files to produce 3D-like effects for lighting.</a:t>
            </a:r>
          </a:p>
          <a:p>
            <a:endParaRPr lang="en-US" sz="1500" b="1" dirty="0" smtClean="0"/>
          </a:p>
          <a:p>
            <a:endParaRPr lang="en-US" sz="1100" b="1" dirty="0" smtClean="0"/>
          </a:p>
          <a:p>
            <a:r>
              <a:rPr lang="en-US" sz="2100" b="1" dirty="0" smtClean="0">
                <a:solidFill>
                  <a:srgbClr val="FF0000"/>
                </a:solidFill>
              </a:rPr>
              <a:t>Clouds</a:t>
            </a:r>
          </a:p>
          <a:p>
            <a:r>
              <a:rPr lang="en-US" sz="1400" b="1" dirty="0" smtClean="0"/>
              <a:t>Generates a soft cloud pattern using random values that vary between the foreground and the background colors. To generate a more stark cloud pattern, hold down Alt (Windows) or Option (Mac OS) as you choose Filter &gt; Render &gt; Clouds. When you apply the Clouds filter, the image data on the active layer is replaced.</a:t>
            </a:r>
          </a:p>
          <a:p>
            <a:endParaRPr lang="en-US" sz="1100" b="1" dirty="0" smtClean="0"/>
          </a:p>
          <a:p>
            <a:r>
              <a:rPr lang="en-US" sz="2100" b="1" dirty="0" smtClean="0">
                <a:solidFill>
                  <a:srgbClr val="FF0000"/>
                </a:solidFill>
              </a:rPr>
              <a:t>Difference Clouds</a:t>
            </a:r>
          </a:p>
          <a:p>
            <a:r>
              <a:rPr lang="en-US" sz="1400" b="1" dirty="0" smtClean="0"/>
              <a:t>Uses randomly generated values that vary between the foreground and background color to produce a cloud pattern. The filter blends the cloud data with the existing pixels in the same way the Difference mode blends colors. The first time you choose this filter, portions of the image are inverted in a cloud pattern. Applying the filter several times creates rib and vein patterns that resemble a marble texture. When you apply the Difference Clouds filter, the image data on the active layer is replaced.</a:t>
            </a:r>
          </a:p>
          <a:p>
            <a:endParaRPr lang="en-US" sz="2100" b="1" dirty="0" smtClean="0"/>
          </a:p>
          <a:p>
            <a:r>
              <a:rPr lang="en-US" sz="2100" b="1" dirty="0" smtClean="0">
                <a:solidFill>
                  <a:srgbClr val="FF0000"/>
                </a:solidFill>
              </a:rPr>
              <a:t>Fibers</a:t>
            </a:r>
          </a:p>
          <a:p>
            <a:r>
              <a:rPr lang="en-US" sz="1400" b="1" dirty="0" smtClean="0"/>
              <a:t>Creates the look of woven fibers using the foreground and background colors. You use the Variance slider to control how the colors vary (a low value produces long streaks of color, and a high value results in very short fibers with more varied distribution of color). The Strength slider controls how each fiber looks. A low setting produces a loose weave, and a high setting produces short, stringy fibers. Click the Randomize button to change how the pattern looks; you can click the button a number of times until you find a pattern you like. When you apply the Fibers filter, the image data on the active layer is replaced.</a:t>
            </a:r>
          </a:p>
          <a:p>
            <a:endParaRPr lang="en-US" sz="1100" b="1" dirty="0" smtClean="0"/>
          </a:p>
          <a:p>
            <a:r>
              <a:rPr lang="en-US" sz="2100" b="1" dirty="0" smtClean="0">
                <a:solidFill>
                  <a:srgbClr val="FF0000"/>
                </a:solidFill>
              </a:rPr>
              <a:t>Lens Flare</a:t>
            </a:r>
          </a:p>
          <a:p>
            <a:r>
              <a:rPr lang="en-US" sz="1400" b="1" dirty="0" smtClean="0"/>
              <a:t>Simulates the refraction caused by shining a bright light into a camera lens. Specify a location for the center of the flare by clicking anywhere inside the image thumbnail or by dragging its cross hair. </a:t>
            </a:r>
          </a:p>
          <a:p>
            <a:endParaRPr lang="en-US" sz="1400" b="1" dirty="0" smtClean="0"/>
          </a:p>
          <a:p>
            <a:endParaRPr lang="en-US" sz="1400" b="1" dirty="0" smtClean="0"/>
          </a:p>
          <a:p>
            <a:r>
              <a:rPr lang="en-US" sz="2100" b="1" dirty="0" smtClean="0">
                <a:solidFill>
                  <a:srgbClr val="FF0000"/>
                </a:solidFill>
              </a:rPr>
              <a:t>Lighting Effects</a:t>
            </a:r>
          </a:p>
          <a:p>
            <a:r>
              <a:rPr lang="en-US" sz="1500" b="1" dirty="0" smtClean="0"/>
              <a:t>Lets you produce myriad lighting effects on RGB images by varying 17 light styles, three light types, and four sets of light properties. You can also use textures from grayscale files (called </a:t>
            </a:r>
            <a:r>
              <a:rPr lang="en-US" sz="1500" b="1" i="1" dirty="0" smtClean="0"/>
              <a:t>bump maps</a:t>
            </a:r>
            <a:r>
              <a:rPr lang="en-US" sz="1500" b="1" dirty="0" smtClean="0"/>
              <a:t>) to produce 3D-like effects and save your own styles for use in other images.</a:t>
            </a:r>
            <a:endParaRPr lang="en-US" altLang="ko-KR" sz="4800" b="1" dirty="0" smtClean="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642918"/>
            <a:ext cx="9144000" cy="4786346"/>
          </a:xfrm>
          <a:prstGeom prst="rect">
            <a:avLst/>
          </a:prstGeom>
          <a:noFill/>
        </p:spPr>
        <p:txBody>
          <a:bodyPr>
            <a:normAutofit fontScale="25000" lnSpcReduction="20000"/>
          </a:bodyPr>
          <a:lstStyle/>
          <a:p>
            <a:r>
              <a:rPr lang="en-US" sz="11200" b="1" dirty="0" smtClean="0"/>
              <a:t>Sharpen filters </a:t>
            </a:r>
          </a:p>
          <a:p>
            <a:r>
              <a:rPr lang="en-US" sz="4900" b="1" dirty="0" smtClean="0"/>
              <a:t>The Sharpen filters focus blurred images by increasing the contrast of adjacent pixels.</a:t>
            </a:r>
          </a:p>
          <a:p>
            <a:endParaRPr lang="en-US" sz="4900" b="1" dirty="0" smtClean="0"/>
          </a:p>
          <a:p>
            <a:endParaRPr lang="en-US" sz="4400" dirty="0" smtClean="0"/>
          </a:p>
          <a:p>
            <a:r>
              <a:rPr lang="en-US" sz="7200" b="1" dirty="0" smtClean="0">
                <a:solidFill>
                  <a:srgbClr val="FF0000"/>
                </a:solidFill>
              </a:rPr>
              <a:t>Sharpen and Sharpen More</a:t>
            </a:r>
          </a:p>
          <a:p>
            <a:r>
              <a:rPr lang="en-US" sz="4900" b="1" dirty="0" smtClean="0"/>
              <a:t>Focus a selection and improve its clarity. The Sharpen More filter applies a stronger sharpening effect than does the Sharpen filter.</a:t>
            </a:r>
          </a:p>
          <a:p>
            <a:endParaRPr lang="en-US" sz="4400" dirty="0" smtClean="0"/>
          </a:p>
          <a:p>
            <a:endParaRPr lang="en-US" sz="4400" dirty="0" smtClean="0"/>
          </a:p>
          <a:p>
            <a:endParaRPr lang="en-US" sz="4400" dirty="0" smtClean="0"/>
          </a:p>
          <a:p>
            <a:endParaRPr lang="en-US" sz="4400" dirty="0" smtClean="0"/>
          </a:p>
          <a:p>
            <a:endParaRPr lang="en-US" sz="4400" dirty="0" smtClean="0"/>
          </a:p>
          <a:p>
            <a:r>
              <a:rPr lang="en-US" sz="7200" b="1" dirty="0" smtClean="0">
                <a:solidFill>
                  <a:srgbClr val="FF0000"/>
                </a:solidFill>
              </a:rPr>
              <a:t>Sharpen Edges and </a:t>
            </a:r>
            <a:r>
              <a:rPr lang="en-US" sz="7200" b="1" dirty="0" err="1" smtClean="0">
                <a:solidFill>
                  <a:srgbClr val="FF0000"/>
                </a:solidFill>
              </a:rPr>
              <a:t>Unsharp</a:t>
            </a:r>
            <a:r>
              <a:rPr lang="en-US" sz="7200" b="1" dirty="0" smtClean="0">
                <a:solidFill>
                  <a:srgbClr val="FF0000"/>
                </a:solidFill>
              </a:rPr>
              <a:t> Mask</a:t>
            </a:r>
          </a:p>
          <a:p>
            <a:r>
              <a:rPr lang="en-US" sz="4800" b="1" dirty="0" smtClean="0"/>
              <a:t>Find the areas in the image where significant color changes occur and sharpen them. The Sharpen Edges filter sharpens only edges while preserving the overall smoothness of the image. Use this filter to sharpen edges without specifying an amount. For professional color correction, use the </a:t>
            </a:r>
            <a:r>
              <a:rPr lang="en-US" sz="4800" b="1" dirty="0" err="1" smtClean="0"/>
              <a:t>Unsharp</a:t>
            </a:r>
            <a:r>
              <a:rPr lang="en-US" sz="4800" b="1" dirty="0" smtClean="0"/>
              <a:t> Mask filter to adjust the contrast of edge detail and produce a lighter and darker line on each side of the edge. This process emphasizes the edge and creates the illusion of a sharper image.</a:t>
            </a:r>
          </a:p>
          <a:p>
            <a:endParaRPr lang="en-US" sz="6400" b="1" dirty="0" smtClean="0"/>
          </a:p>
          <a:p>
            <a:endParaRPr lang="en-US" sz="6400" b="1" dirty="0" smtClean="0"/>
          </a:p>
          <a:p>
            <a:endParaRPr lang="en-US" sz="6400" b="1" dirty="0" smtClean="0"/>
          </a:p>
          <a:p>
            <a:endParaRPr lang="en-US" sz="4400" dirty="0" smtClean="0"/>
          </a:p>
          <a:p>
            <a:r>
              <a:rPr lang="en-US" sz="7200" b="1" dirty="0" smtClean="0">
                <a:solidFill>
                  <a:srgbClr val="FF0000"/>
                </a:solidFill>
              </a:rPr>
              <a:t>Smart Sharpen</a:t>
            </a:r>
          </a:p>
          <a:p>
            <a:r>
              <a:rPr lang="en-US" sz="4800" b="1" dirty="0" smtClean="0"/>
              <a:t>Sharpens an image by letting you set the sharpening algorithm or control the amount of sharpening that occurs in shadows and highlights. This is the recommended way to sharpen if you don’t have a particular sharpening filter in mind. </a:t>
            </a:r>
          </a:p>
          <a:p>
            <a:r>
              <a:rPr lang="en-US" sz="4800" b="1" dirty="0" smtClean="0"/>
              <a:t>In Photoshop CC, the enhanced Smart Sharpen filter empowers you to produce high-quality results through adaptive sharpening technology that minimizes noise and halo effects. The streamlined UI design for this filter offers optimized controls for targeted sharpening. Use the sliders for quick adjustments and advanced controls to fine-tune your results.</a:t>
            </a:r>
          </a:p>
          <a:p>
            <a:r>
              <a:rPr lang="en-US" sz="4800" b="1" dirty="0" smtClean="0"/>
              <a:t>Smart sharpening in Photoshop CC supports CMYK. Additionally, you can sharpen arbitrary channels. For example, you can choose to sharpen just the blue channel, green channel, or the alpha channel</a:t>
            </a:r>
            <a:endParaRPr kumimoji="0" lang="ko-KR" altLang="en-US" sz="4800" b="1" i="0" u="none" strike="noStrike" kern="1200" cap="none" spc="0" normalizeH="0" baseline="0" noProof="0" dirty="0">
              <a:ln>
                <a:noFill/>
              </a:ln>
              <a:solidFill>
                <a:schemeClr val="tx1"/>
              </a:solidFill>
              <a:effectLst/>
              <a:uLnTx/>
              <a:uFillTx/>
              <a:latin typeface="바탕" pitchFamily="18" charset="-127"/>
              <a:ea typeface="바탕" pitchFamily="18" charset="-127"/>
            </a:endParaRPr>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144000" cy="6643710"/>
          </a:xfrm>
          <a:prstGeom prst="rect">
            <a:avLst/>
          </a:prstGeom>
          <a:noFill/>
        </p:spPr>
        <p:txBody>
          <a:bodyPr>
            <a:noAutofit/>
          </a:bodyPr>
          <a:lstStyle/>
          <a:p>
            <a:r>
              <a:rPr lang="en-US" sz="2800" b="1" dirty="0" smtClean="0"/>
              <a:t>Sketch filters </a:t>
            </a:r>
          </a:p>
          <a:p>
            <a:r>
              <a:rPr lang="en-US" sz="1200" b="1" dirty="0" smtClean="0"/>
              <a:t>Filters in the Sketch submenu add texture to images, often for a 3D effect. The filters also are useful for creating a fine-arts or hand-drawn look. Many of the Sketch filters use the foreground and background color as they redraw the image. All the Sketch filters can be applied through the Filter Gallery.</a:t>
            </a:r>
          </a:p>
          <a:p>
            <a:endParaRPr lang="en-US" sz="1200" b="1" dirty="0" smtClean="0"/>
          </a:p>
          <a:p>
            <a:r>
              <a:rPr lang="en-US" b="1" dirty="0" smtClean="0">
                <a:solidFill>
                  <a:srgbClr val="FF0000"/>
                </a:solidFill>
              </a:rPr>
              <a:t>Bas Relief</a:t>
            </a:r>
          </a:p>
          <a:p>
            <a:r>
              <a:rPr lang="en-US" sz="1200" b="1" dirty="0" smtClean="0"/>
              <a:t>Transforms an image so that it appears carved in low relief and lit to accent the surface variations. Dark areas of the image take on the foreground color, and light colors use the background color.</a:t>
            </a:r>
          </a:p>
          <a:p>
            <a:endParaRPr lang="en-US" sz="1200" b="1" dirty="0" smtClean="0"/>
          </a:p>
          <a:p>
            <a:r>
              <a:rPr lang="en-US" b="1" dirty="0" smtClean="0">
                <a:solidFill>
                  <a:srgbClr val="FF0000"/>
                </a:solidFill>
              </a:rPr>
              <a:t>Chalk &amp; Charcoal</a:t>
            </a:r>
          </a:p>
          <a:p>
            <a:r>
              <a:rPr lang="en-US" sz="1200" b="1" dirty="0" smtClean="0"/>
              <a:t>Redraws highlights and </a:t>
            </a:r>
            <a:r>
              <a:rPr lang="en-US" sz="1200" b="1" dirty="0" err="1" smtClean="0"/>
              <a:t>midtones</a:t>
            </a:r>
            <a:r>
              <a:rPr lang="en-US" sz="1200" b="1" dirty="0" smtClean="0"/>
              <a:t> with a solid </a:t>
            </a:r>
            <a:r>
              <a:rPr lang="en-US" sz="1200" b="1" dirty="0" err="1" smtClean="0"/>
              <a:t>midtone</a:t>
            </a:r>
            <a:r>
              <a:rPr lang="en-US" sz="1200" b="1" dirty="0" smtClean="0"/>
              <a:t> gray background drawn in coarse chalk.                                    Shadow areas are replaced with black diagonal charcoal lines. The charcoal is drawn in the foreground color; the chalk,     in the background color.</a:t>
            </a:r>
            <a:endParaRPr lang="en-US" sz="2000" b="1" dirty="0" smtClean="0">
              <a:solidFill>
                <a:srgbClr val="FF0000"/>
              </a:solidFill>
            </a:endParaRPr>
          </a:p>
          <a:p>
            <a:r>
              <a:rPr lang="en-US" b="1" dirty="0" smtClean="0">
                <a:solidFill>
                  <a:srgbClr val="FF0000"/>
                </a:solidFill>
              </a:rPr>
              <a:t>Charcoal</a:t>
            </a:r>
          </a:p>
          <a:p>
            <a:r>
              <a:rPr lang="en-US" sz="1200" b="1" dirty="0" smtClean="0"/>
              <a:t>Creates a </a:t>
            </a:r>
            <a:r>
              <a:rPr lang="en-US" sz="1200" b="1" dirty="0" err="1" smtClean="0"/>
              <a:t>posterized</a:t>
            </a:r>
            <a:r>
              <a:rPr lang="en-US" sz="1200" b="1" dirty="0" smtClean="0"/>
              <a:t>, smudged effect. Major edges are boldly drawn, and </a:t>
            </a:r>
            <a:r>
              <a:rPr lang="en-US" sz="1200" b="1" dirty="0" err="1" smtClean="0"/>
              <a:t>midtones</a:t>
            </a:r>
            <a:r>
              <a:rPr lang="en-US" sz="1200" b="1" dirty="0" smtClean="0"/>
              <a:t> are sketched using a diagonal stroke. Charcoal is the foreground color, and the background is the color of the paper</a:t>
            </a:r>
            <a:r>
              <a:rPr lang="en-US" sz="1200" dirty="0" smtClean="0"/>
              <a:t>.</a:t>
            </a:r>
          </a:p>
          <a:p>
            <a:endParaRPr lang="en-US" sz="1200" dirty="0" smtClean="0"/>
          </a:p>
          <a:p>
            <a:r>
              <a:rPr lang="en-US" b="1" dirty="0" smtClean="0">
                <a:solidFill>
                  <a:srgbClr val="FF0000"/>
                </a:solidFill>
              </a:rPr>
              <a:t>Chrome</a:t>
            </a:r>
          </a:p>
          <a:p>
            <a:r>
              <a:rPr lang="en-US" sz="1200" b="1" dirty="0" smtClean="0"/>
              <a:t>Renders the image as if it had a polished chrome surface. Highlights are high points, and shadows are low points in the reflecting surface. After applying the filter, use the Levels dialog box to add more contrast to the image.</a:t>
            </a:r>
          </a:p>
          <a:p>
            <a:endParaRPr lang="en-US" sz="1200" b="1" dirty="0" smtClean="0"/>
          </a:p>
          <a:p>
            <a:r>
              <a:rPr lang="en-US" b="1" dirty="0" err="1" smtClean="0">
                <a:solidFill>
                  <a:srgbClr val="FF0000"/>
                </a:solidFill>
              </a:rPr>
              <a:t>Conté</a:t>
            </a:r>
            <a:r>
              <a:rPr lang="en-US" b="1" dirty="0" smtClean="0">
                <a:solidFill>
                  <a:srgbClr val="FF0000"/>
                </a:solidFill>
              </a:rPr>
              <a:t> Crayon</a:t>
            </a:r>
          </a:p>
          <a:p>
            <a:r>
              <a:rPr lang="en-US" sz="1200" b="1" dirty="0" smtClean="0"/>
              <a:t>Replicates the texture of dense dark and pure white </a:t>
            </a:r>
            <a:r>
              <a:rPr lang="en-US" sz="1200" b="1" dirty="0" err="1" smtClean="0"/>
              <a:t>Conté</a:t>
            </a:r>
            <a:r>
              <a:rPr lang="en-US" sz="1200" b="1" dirty="0" smtClean="0"/>
              <a:t> crayons on an image. The </a:t>
            </a:r>
            <a:r>
              <a:rPr lang="en-US" sz="1200" b="1" dirty="0" err="1" smtClean="0"/>
              <a:t>Conté</a:t>
            </a:r>
            <a:r>
              <a:rPr lang="en-US" sz="1200" b="1" dirty="0" smtClean="0"/>
              <a:t> Crayon filter uses the foreground color for dark areas and the background color for light areas. For a truer effect, change the foreground color to one of the common </a:t>
            </a:r>
            <a:r>
              <a:rPr lang="en-US" sz="1200" b="1" dirty="0" err="1" smtClean="0"/>
              <a:t>Conté</a:t>
            </a:r>
            <a:r>
              <a:rPr lang="en-US" sz="1200" b="1" dirty="0" smtClean="0"/>
              <a:t> Crayon colors (black, sepia, or sanguine) before applying the filter. For a muted effect, change the background color to white, add some of the foreground color to the white background, and then apply the filter.</a:t>
            </a:r>
          </a:p>
          <a:p>
            <a:endParaRPr lang="en-US" sz="1200" b="1" dirty="0" smtClean="0"/>
          </a:p>
          <a:p>
            <a:r>
              <a:rPr lang="en-US" b="1" dirty="0" smtClean="0">
                <a:solidFill>
                  <a:srgbClr val="FF0000"/>
                </a:solidFill>
              </a:rPr>
              <a:t>Halftone Pattern</a:t>
            </a:r>
          </a:p>
          <a:p>
            <a:r>
              <a:rPr lang="en-US" sz="1200" b="1" dirty="0" smtClean="0"/>
              <a:t>Simulates the effect of a halftone screen while maintaining the continuous range of tones. </a:t>
            </a:r>
          </a:p>
          <a:p>
            <a:r>
              <a:rPr lang="en-US" b="1" dirty="0" smtClean="0">
                <a:solidFill>
                  <a:srgbClr val="FF0000"/>
                </a:solidFill>
              </a:rPr>
              <a:t>Water Paper</a:t>
            </a:r>
          </a:p>
          <a:p>
            <a:r>
              <a:rPr lang="en-US" sz="1200" b="1" dirty="0" smtClean="0"/>
              <a:t>Uses blotchy daubs that appear painted onto fibrous, damp paper, causing the colors to flow and blend.</a:t>
            </a:r>
          </a:p>
          <a:p>
            <a:endParaRPr lang="en-US" sz="1200" dirty="0" smtClean="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43318"/>
            <a:ext cx="9144000" cy="6643710"/>
          </a:xfrm>
          <a:prstGeom prst="rect">
            <a:avLst/>
          </a:prstGeom>
          <a:noFill/>
        </p:spPr>
        <p:txBody>
          <a:bodyPr>
            <a:noAutofit/>
          </a:bodyPr>
          <a:lstStyle/>
          <a:p>
            <a:r>
              <a:rPr lang="en-US" sz="2800" b="1" dirty="0" smtClean="0"/>
              <a:t>Sketch filters </a:t>
            </a:r>
          </a:p>
          <a:p>
            <a:r>
              <a:rPr lang="en-US" sz="2000" b="1" dirty="0" smtClean="0">
                <a:solidFill>
                  <a:srgbClr val="FF0000"/>
                </a:solidFill>
              </a:rPr>
              <a:t>Graphic Pen</a:t>
            </a:r>
          </a:p>
          <a:p>
            <a:r>
              <a:rPr lang="en-US" sz="1200" b="1" dirty="0" smtClean="0"/>
              <a:t>Uses fine, linear ink strokes to capture the details in the original image. The effect is especially striking with scanned images. The filter replaces color in the original image, using the foreground color for ink and the background color for paper.</a:t>
            </a:r>
          </a:p>
          <a:p>
            <a:r>
              <a:rPr lang="en-US" sz="1200" b="1" dirty="0" smtClean="0"/>
              <a:t>d onto fibrous, damp paper, causing the colors to flow and blend.</a:t>
            </a:r>
          </a:p>
          <a:p>
            <a:r>
              <a:rPr lang="en-US" sz="2000" b="1" dirty="0" smtClean="0">
                <a:solidFill>
                  <a:srgbClr val="FF0000"/>
                </a:solidFill>
              </a:rPr>
              <a:t>Note Paper</a:t>
            </a:r>
          </a:p>
          <a:p>
            <a:r>
              <a:rPr lang="en-US" sz="1200" b="1" dirty="0" smtClean="0"/>
              <a:t>Creates an image that appears to be constructed of handmade paper. This filter simplifies images and combines the effects of the Stylize &gt; Emboss and Texture &gt; Grain filters. Dark areas of the image appear as holes in the top layer of paper, revealing the background color.</a:t>
            </a:r>
          </a:p>
          <a:p>
            <a:endParaRPr lang="en-US" sz="1200" b="1" dirty="0" smtClean="0"/>
          </a:p>
          <a:p>
            <a:r>
              <a:rPr lang="en-US" b="1" dirty="0" smtClean="0">
                <a:solidFill>
                  <a:srgbClr val="FF0000"/>
                </a:solidFill>
              </a:rPr>
              <a:t>Photocopy</a:t>
            </a:r>
          </a:p>
          <a:p>
            <a:r>
              <a:rPr lang="en-US" sz="1200" b="1" dirty="0" smtClean="0"/>
              <a:t>Simulates the effect of photocopying an image. Large dark areas tend to be copied only around their edges, and           </a:t>
            </a:r>
            <a:r>
              <a:rPr lang="en-US" sz="1200" b="1" dirty="0" err="1" smtClean="0"/>
              <a:t>midtones</a:t>
            </a:r>
            <a:r>
              <a:rPr lang="en-US" sz="1200" b="1" dirty="0" smtClean="0"/>
              <a:t> fall away to either solid black or solid white.</a:t>
            </a:r>
          </a:p>
          <a:p>
            <a:endParaRPr lang="en-US" sz="1200" b="1" dirty="0" smtClean="0"/>
          </a:p>
          <a:p>
            <a:r>
              <a:rPr lang="en-US" b="1" dirty="0" smtClean="0">
                <a:solidFill>
                  <a:srgbClr val="FF0000"/>
                </a:solidFill>
              </a:rPr>
              <a:t>Plaster</a:t>
            </a:r>
          </a:p>
          <a:p>
            <a:r>
              <a:rPr lang="en-US" sz="1200" b="1" dirty="0" smtClean="0"/>
              <a:t>Molds an image from 3D plaster, and then colorizes the result using the foreground and background color. Dark areas are raised, and light areas are recessed.</a:t>
            </a:r>
          </a:p>
          <a:p>
            <a:endParaRPr lang="en-US" sz="1200" b="1" dirty="0" smtClean="0"/>
          </a:p>
          <a:p>
            <a:r>
              <a:rPr lang="en-US" b="1" dirty="0" smtClean="0">
                <a:solidFill>
                  <a:srgbClr val="FF0000"/>
                </a:solidFill>
              </a:rPr>
              <a:t>Reticulation</a:t>
            </a:r>
          </a:p>
          <a:p>
            <a:r>
              <a:rPr lang="en-US" sz="1200" b="1" dirty="0" smtClean="0"/>
              <a:t>Simulates the controlled shrinking and distortion of film emulsion to create an image that appears clumped in the shadows and lightly grained in the highlights.</a:t>
            </a:r>
          </a:p>
          <a:p>
            <a:endParaRPr lang="en-US" sz="1200" b="1" dirty="0" smtClean="0"/>
          </a:p>
          <a:p>
            <a:r>
              <a:rPr lang="en-US" b="1" dirty="0" smtClean="0">
                <a:solidFill>
                  <a:srgbClr val="FF0000"/>
                </a:solidFill>
              </a:rPr>
              <a:t>Stamp</a:t>
            </a:r>
          </a:p>
          <a:p>
            <a:r>
              <a:rPr lang="en-US" sz="1200" b="1" dirty="0" smtClean="0"/>
              <a:t>Simplifies the image so that it appears to be created with a rubber or wood stamp. This filter is best used with black-and-white images.</a:t>
            </a:r>
          </a:p>
          <a:p>
            <a:endParaRPr lang="en-US" sz="1200" b="1" dirty="0" smtClean="0"/>
          </a:p>
          <a:p>
            <a:r>
              <a:rPr lang="en-US" b="1" dirty="0" smtClean="0">
                <a:solidFill>
                  <a:srgbClr val="FF0000"/>
                </a:solidFill>
              </a:rPr>
              <a:t>Torn Edges</a:t>
            </a:r>
          </a:p>
          <a:p>
            <a:r>
              <a:rPr lang="en-US" sz="1200" b="1" dirty="0" smtClean="0"/>
              <a:t>Reconstructs the image so that it appears composed of ragged, torn pieces of paper, and then colorizes the image using the foreground and background colors. This filter is particularly useful for text or high-contrast objects. </a:t>
            </a:r>
          </a:p>
          <a:p>
            <a:endParaRPr lang="en-US" sz="1200" b="1" dirty="0" smtClean="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144000" cy="6643710"/>
          </a:xfrm>
          <a:prstGeom prst="rect">
            <a:avLst/>
          </a:prstGeom>
          <a:noFill/>
        </p:spPr>
        <p:txBody>
          <a:bodyPr>
            <a:noAutofit/>
          </a:bodyPr>
          <a:lstStyle/>
          <a:p>
            <a:r>
              <a:rPr lang="en-US" sz="2800" b="1" dirty="0" smtClean="0"/>
              <a:t>Stylize filters </a:t>
            </a:r>
          </a:p>
          <a:p>
            <a:r>
              <a:rPr lang="en-US" sz="1100" b="1" dirty="0" smtClean="0"/>
              <a:t>The Stylize filters produce a painted or impressionistic effect on a selection by displacing pixels and by finding and heightening contrast in an image. After using filters like Find Edges and Trace Contour that highlight edges, you can apply the Invert command to outline the edges of a color image with colored lines or to outline the edges of a grayscale image with white lines.</a:t>
            </a:r>
          </a:p>
          <a:p>
            <a:r>
              <a:rPr lang="en-US" b="1" dirty="0" smtClean="0">
                <a:solidFill>
                  <a:srgbClr val="FF0000"/>
                </a:solidFill>
              </a:rPr>
              <a:t>Diffuse</a:t>
            </a:r>
          </a:p>
          <a:p>
            <a:r>
              <a:rPr lang="en-US" sz="1100" b="1" dirty="0" smtClean="0"/>
              <a:t>Shuffles pixels in a selection to soften focus according to the selected option: Normal moves pixels randomly (ignoring color values), Darken Only replaces light pixels with darker ones, and Lighten Only replaces dark pixels with lighter ones. Anisotropic shuffles pixels in the direction of the least change in color.</a:t>
            </a:r>
          </a:p>
          <a:p>
            <a:r>
              <a:rPr lang="en-US" b="1" dirty="0" smtClean="0">
                <a:solidFill>
                  <a:srgbClr val="FF0000"/>
                </a:solidFill>
              </a:rPr>
              <a:t>Emboss</a:t>
            </a:r>
          </a:p>
          <a:p>
            <a:r>
              <a:rPr lang="en-US" sz="1100" b="1" dirty="0" smtClean="0"/>
              <a:t>Makes a selection appear raised or stamped by converting its fill color to gray and tracing the edges with the original fill color. Options include an embossing angle (from –360° to recess the surface, to +360° to raise the surface), height, and a percentage (1% to 500%) for the amount of color within the selection. To retain color and detail when embossing, use the Fade command after applying the Emboss filter.</a:t>
            </a:r>
          </a:p>
          <a:p>
            <a:r>
              <a:rPr lang="en-US" b="1" dirty="0" smtClean="0">
                <a:solidFill>
                  <a:srgbClr val="FF0000"/>
                </a:solidFill>
              </a:rPr>
              <a:t>Extrude</a:t>
            </a:r>
            <a:endParaRPr lang="en-US" sz="1100" b="1" dirty="0" smtClean="0">
              <a:solidFill>
                <a:srgbClr val="FF0000"/>
              </a:solidFill>
            </a:endParaRPr>
          </a:p>
          <a:p>
            <a:r>
              <a:rPr lang="en-US" sz="1200" b="1" dirty="0" smtClean="0"/>
              <a:t>Gives a 3D texture to a selection or layer. .</a:t>
            </a:r>
          </a:p>
          <a:p>
            <a:r>
              <a:rPr lang="en-US" sz="1400" b="1" dirty="0" smtClean="0">
                <a:solidFill>
                  <a:srgbClr val="FF0000"/>
                </a:solidFill>
              </a:rPr>
              <a:t>Find Edges</a:t>
            </a:r>
          </a:p>
          <a:p>
            <a:r>
              <a:rPr lang="en-US" sz="1100" b="1" dirty="0" smtClean="0"/>
              <a:t>Identifies the areas of the image with significant transitions and emphasizes the edges. Like the Trace Counter filter, Find Edges outlines the edges of an image with dark lines against a white background and is useful for creating a border around an image. </a:t>
            </a:r>
          </a:p>
          <a:p>
            <a:r>
              <a:rPr lang="en-US" sz="1400" b="1" dirty="0" smtClean="0">
                <a:solidFill>
                  <a:srgbClr val="FF0000"/>
                </a:solidFill>
              </a:rPr>
              <a:t>Glowing Edges</a:t>
            </a:r>
          </a:p>
          <a:p>
            <a:r>
              <a:rPr lang="en-US" sz="1200" b="1" dirty="0" smtClean="0"/>
              <a:t>Identifies the edges of color and adds a neon-like glow to them. This filter can be applied cumulatively.</a:t>
            </a:r>
          </a:p>
          <a:p>
            <a:r>
              <a:rPr lang="en-US" sz="1600" b="1" dirty="0" err="1" smtClean="0">
                <a:solidFill>
                  <a:srgbClr val="FF0000"/>
                </a:solidFill>
              </a:rPr>
              <a:t>Solarize</a:t>
            </a:r>
            <a:endParaRPr lang="en-US" sz="1600" b="1" dirty="0" smtClean="0">
              <a:solidFill>
                <a:srgbClr val="FF0000"/>
              </a:solidFill>
            </a:endParaRPr>
          </a:p>
          <a:p>
            <a:r>
              <a:rPr lang="en-US" sz="1200" b="1" dirty="0" smtClean="0"/>
              <a:t>Blends a negative and a positive image—similar to exposing a photographic print briefly to light during development.</a:t>
            </a:r>
          </a:p>
          <a:p>
            <a:r>
              <a:rPr lang="en-US" sz="1600" b="1" dirty="0" smtClean="0">
                <a:solidFill>
                  <a:srgbClr val="FF0000"/>
                </a:solidFill>
              </a:rPr>
              <a:t>Tiles</a:t>
            </a:r>
            <a:endParaRPr lang="en-US" sz="1100" b="1" dirty="0" smtClean="0">
              <a:solidFill>
                <a:srgbClr val="FF0000"/>
              </a:solidFill>
            </a:endParaRPr>
          </a:p>
          <a:p>
            <a:r>
              <a:rPr lang="en-US" sz="1100" b="1" dirty="0" smtClean="0"/>
              <a:t>Breaks up an image into a series of tiles, creating an offset between the selection and its original position. You can choose one of the following to fill the area between the tiles: the background color, the foreground color, a reverse version of the image, or an unaltered version of the image, which puts the tiled version on top of the original and reveals part of the original image underneath the tiled edges.</a:t>
            </a:r>
          </a:p>
          <a:p>
            <a:r>
              <a:rPr lang="en-US" sz="1600" b="1" dirty="0" smtClean="0">
                <a:solidFill>
                  <a:srgbClr val="FF0000"/>
                </a:solidFill>
              </a:rPr>
              <a:t>Trace Contour</a:t>
            </a:r>
          </a:p>
          <a:p>
            <a:r>
              <a:rPr lang="en-US" sz="1200" b="1" dirty="0" smtClean="0"/>
              <a:t>Finds the transitions of major brightness areas and thinly outlines them for each color channel, for an effect similar to the lines in a contour map. </a:t>
            </a:r>
          </a:p>
          <a:p>
            <a:r>
              <a:rPr lang="en-US" sz="1600" b="1" dirty="0" smtClean="0">
                <a:solidFill>
                  <a:srgbClr val="FF0000"/>
                </a:solidFill>
              </a:rPr>
              <a:t>Wind</a:t>
            </a:r>
          </a:p>
          <a:p>
            <a:r>
              <a:rPr lang="en-US" sz="1100" b="1" dirty="0" smtClean="0"/>
              <a:t>Places tiny horizontal lines in the image to create a windblown effect. Methods include Wind; Blast, for a more dramatic wind effect; and Stagger, which offsets the lines in the image</a:t>
            </a:r>
            <a:endParaRPr lang="en-US" sz="1100" b="1" dirty="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144000" cy="6643710"/>
          </a:xfrm>
          <a:prstGeom prst="rect">
            <a:avLst/>
          </a:prstGeom>
          <a:noFill/>
        </p:spPr>
        <p:txBody>
          <a:bodyPr>
            <a:normAutofit fontScale="25000" lnSpcReduction="20000"/>
          </a:bodyPr>
          <a:lstStyle/>
          <a:p>
            <a:r>
              <a:rPr lang="en-US" sz="11200" b="1" dirty="0" smtClean="0"/>
              <a:t>Texture filters </a:t>
            </a:r>
          </a:p>
          <a:p>
            <a:r>
              <a:rPr lang="en-US" sz="4500" b="1" dirty="0" smtClean="0"/>
              <a:t>Use the Texture filters to simulate the appearance of depth or substance, or to add an organic look. </a:t>
            </a:r>
          </a:p>
          <a:p>
            <a:endParaRPr lang="en-US" sz="4500" b="1" dirty="0" smtClean="0"/>
          </a:p>
          <a:p>
            <a:r>
              <a:rPr lang="en-US" sz="7000" b="1" dirty="0" err="1" smtClean="0">
                <a:solidFill>
                  <a:srgbClr val="FF0000"/>
                </a:solidFill>
              </a:rPr>
              <a:t>Craquelure</a:t>
            </a:r>
            <a:endParaRPr lang="en-US" sz="7000" b="1" dirty="0" smtClean="0">
              <a:solidFill>
                <a:srgbClr val="FF0000"/>
              </a:solidFill>
            </a:endParaRPr>
          </a:p>
          <a:p>
            <a:r>
              <a:rPr lang="en-US" sz="4800" b="1" dirty="0" smtClean="0"/>
              <a:t>Paints an image onto a high-relief plaster surface, producing a fine network of cracks that follow the contours of the       image. Use this filter to create an embossing effect with images that contain a broad range of color or grayscale values.</a:t>
            </a:r>
          </a:p>
          <a:p>
            <a:endParaRPr lang="en-US" sz="4000" b="1" dirty="0" smtClean="0"/>
          </a:p>
          <a:p>
            <a:r>
              <a:rPr lang="en-US" sz="7200" b="1" dirty="0" smtClean="0">
                <a:solidFill>
                  <a:srgbClr val="FF0000"/>
                </a:solidFill>
              </a:rPr>
              <a:t>Grain</a:t>
            </a:r>
          </a:p>
          <a:p>
            <a:r>
              <a:rPr lang="en-US" sz="4300" b="1" dirty="0" smtClean="0"/>
              <a:t>Adds texture to an image by simulating different kinds of grain—Regular, Soft, Sprinkles, Clumped, </a:t>
            </a:r>
            <a:r>
              <a:rPr lang="en-US" sz="4300" b="1" dirty="0" err="1" smtClean="0"/>
              <a:t>Contrasty</a:t>
            </a:r>
            <a:r>
              <a:rPr lang="en-US" sz="4300" b="1" dirty="0" smtClean="0"/>
              <a:t>, Enlarged, Stippled, Horizontal, Vertical, and Speckle, available from the Grain Type menu.</a:t>
            </a:r>
          </a:p>
          <a:p>
            <a:endParaRPr lang="en-US" sz="4000" b="1" dirty="0" smtClean="0"/>
          </a:p>
          <a:p>
            <a:r>
              <a:rPr lang="en-US" sz="7200" b="1" dirty="0" smtClean="0">
                <a:solidFill>
                  <a:srgbClr val="FF0000"/>
                </a:solidFill>
              </a:rPr>
              <a:t>Mosaic Tiles</a:t>
            </a:r>
          </a:p>
          <a:p>
            <a:r>
              <a:rPr lang="en-US" sz="4300" b="1" dirty="0" smtClean="0"/>
              <a:t>Renders the image so that it appears to be made up of small chips or tiles and adds grout between the tiles. (In contrast, the </a:t>
            </a:r>
            <a:r>
              <a:rPr lang="en-US" sz="4300" b="1" dirty="0" err="1" smtClean="0"/>
              <a:t>Pixelate</a:t>
            </a:r>
            <a:r>
              <a:rPr lang="en-US" sz="4300" b="1" dirty="0" smtClean="0"/>
              <a:t>&gt;Mosaic filter breaks up an image into blocks of different-colored pixels.)</a:t>
            </a:r>
          </a:p>
          <a:p>
            <a:endParaRPr lang="en-US" sz="4000" b="1" dirty="0" smtClean="0"/>
          </a:p>
          <a:p>
            <a:r>
              <a:rPr lang="en-US" sz="7200" b="1" dirty="0" smtClean="0">
                <a:solidFill>
                  <a:srgbClr val="FF0000"/>
                </a:solidFill>
              </a:rPr>
              <a:t>Patchwork</a:t>
            </a:r>
          </a:p>
          <a:p>
            <a:r>
              <a:rPr lang="en-US" sz="4300" b="1" dirty="0" smtClean="0"/>
              <a:t>Breaks up an image into squares filled with the predominant color in that area of the image. The filter randomly reduces or increases the tile depth to replicate the highlights and shadows.</a:t>
            </a:r>
          </a:p>
          <a:p>
            <a:endParaRPr lang="en-US" sz="4000" b="1" dirty="0" smtClean="0"/>
          </a:p>
          <a:p>
            <a:r>
              <a:rPr lang="en-US" sz="7200" b="1" dirty="0" smtClean="0">
                <a:solidFill>
                  <a:srgbClr val="FF0000"/>
                </a:solidFill>
              </a:rPr>
              <a:t>Stained Glass</a:t>
            </a:r>
          </a:p>
          <a:p>
            <a:r>
              <a:rPr lang="en-US" sz="4300" b="1" dirty="0" smtClean="0"/>
              <a:t>Repaints an image as single-colored adjacent cells outlined in the foreground color. </a:t>
            </a:r>
          </a:p>
          <a:p>
            <a:endParaRPr lang="en-US" sz="4000" b="1" dirty="0" smtClean="0"/>
          </a:p>
          <a:p>
            <a:r>
              <a:rPr lang="en-US" sz="7200" b="1" dirty="0" err="1" smtClean="0">
                <a:solidFill>
                  <a:srgbClr val="FF0000"/>
                </a:solidFill>
              </a:rPr>
              <a:t>Texturizer</a:t>
            </a:r>
            <a:endParaRPr lang="en-US" sz="7200" b="1" dirty="0" smtClean="0">
              <a:solidFill>
                <a:srgbClr val="FF0000"/>
              </a:solidFill>
            </a:endParaRPr>
          </a:p>
          <a:p>
            <a:r>
              <a:rPr lang="en-US" sz="4300" b="1" dirty="0" smtClean="0"/>
              <a:t>Applies a texture you select or create to an image. </a:t>
            </a:r>
          </a:p>
          <a:p>
            <a:endParaRPr lang="en-US" altLang="ko-KR" sz="4300" b="1" dirty="0" smtClean="0">
              <a:latin typeface="바탕" pitchFamily="18" charset="-127"/>
              <a:ea typeface="바탕" pitchFamily="18" charset="-127"/>
            </a:endParaRPr>
          </a:p>
          <a:p>
            <a:endParaRPr lang="en-US" sz="9600" b="1" dirty="0" smtClean="0"/>
          </a:p>
          <a:p>
            <a:r>
              <a:rPr lang="en-US" sz="11200" b="1" dirty="0" smtClean="0"/>
              <a:t>Video filters </a:t>
            </a:r>
          </a:p>
          <a:p>
            <a:r>
              <a:rPr lang="en-US" sz="4400" b="1" dirty="0" smtClean="0"/>
              <a:t>The Video submenu contains the De-Interlace and NTSC Colors filters. </a:t>
            </a:r>
          </a:p>
          <a:p>
            <a:endParaRPr lang="en-US" sz="8000" dirty="0" smtClean="0"/>
          </a:p>
          <a:p>
            <a:r>
              <a:rPr lang="en-US" sz="7200" b="1" dirty="0" smtClean="0">
                <a:solidFill>
                  <a:srgbClr val="FF0000"/>
                </a:solidFill>
              </a:rPr>
              <a:t>De-Interlace</a:t>
            </a:r>
          </a:p>
          <a:p>
            <a:r>
              <a:rPr lang="en-US" sz="4800" b="1" dirty="0" err="1" smtClean="0"/>
              <a:t>Smooths</a:t>
            </a:r>
            <a:r>
              <a:rPr lang="en-US" sz="4800" b="1" dirty="0" smtClean="0"/>
              <a:t> moving images captured on video by removing either the odd or even interlaced lines in a video image. You can choose to replace the discarded lines by duplication or interpolation.</a:t>
            </a:r>
          </a:p>
          <a:p>
            <a:endParaRPr lang="en-US" sz="8000" b="1" dirty="0" smtClean="0"/>
          </a:p>
          <a:p>
            <a:r>
              <a:rPr lang="en-US" sz="7200" b="1" dirty="0" smtClean="0">
                <a:solidFill>
                  <a:srgbClr val="FF0000"/>
                </a:solidFill>
              </a:rPr>
              <a:t>NTSC Colors</a:t>
            </a:r>
          </a:p>
          <a:p>
            <a:r>
              <a:rPr lang="en-US" sz="4800" b="1" dirty="0" smtClean="0"/>
              <a:t>Restricts the gamut of colors to those acceptable for television reproduction, to prevent oversaturated colors from bleeding across television scan lines.</a:t>
            </a:r>
          </a:p>
          <a:p>
            <a:endParaRPr lang="ko-KR" altLang="en-US" sz="7400" b="1" dirty="0" smtClean="0">
              <a:latin typeface="바탕" pitchFamily="18" charset="-127"/>
              <a:ea typeface="바탕" pitchFamily="18" charset="-127"/>
            </a:endParaRPr>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144000" cy="6286520"/>
          </a:xfrm>
          <a:prstGeom prst="rect">
            <a:avLst/>
          </a:prstGeom>
          <a:noFill/>
        </p:spPr>
        <p:txBody>
          <a:bodyPr>
            <a:noAutofit/>
          </a:bodyPr>
          <a:lstStyle/>
          <a:p>
            <a:r>
              <a:rPr lang="en-US" sz="2800" b="1" dirty="0" smtClean="0"/>
              <a:t>Other filters </a:t>
            </a:r>
          </a:p>
          <a:p>
            <a:r>
              <a:rPr lang="en-US" sz="1200" b="1" dirty="0" smtClean="0"/>
              <a:t>Filters in the Other submenu let you create your own filters, use filters to modify masks, offset a selection within an image, and make quick color adjustments.</a:t>
            </a:r>
          </a:p>
          <a:p>
            <a:endParaRPr lang="en-US" sz="1000" b="1" dirty="0" smtClean="0"/>
          </a:p>
          <a:p>
            <a:r>
              <a:rPr lang="en-US" b="1" dirty="0" smtClean="0">
                <a:solidFill>
                  <a:srgbClr val="FF0000"/>
                </a:solidFill>
              </a:rPr>
              <a:t>Custom</a:t>
            </a:r>
          </a:p>
          <a:p>
            <a:r>
              <a:rPr lang="en-US" sz="1000" b="1" dirty="0" smtClean="0"/>
              <a:t>Lets you design your own filter effect. With the Custom filter, you can change the brightness values of each pixel in the image according to a predefined mathematical operation known as </a:t>
            </a:r>
            <a:r>
              <a:rPr lang="en-US" sz="1000" b="1" i="1" dirty="0" smtClean="0"/>
              <a:t>convolution</a:t>
            </a:r>
            <a:r>
              <a:rPr lang="en-US" sz="1000" b="1" dirty="0" smtClean="0"/>
              <a:t>. Each pixel is reassigned a value based on the values of surrounding pixels. This operation is similar to the Add and Subtract calculations for channels.</a:t>
            </a:r>
          </a:p>
          <a:p>
            <a:r>
              <a:rPr lang="en-US" sz="1000" b="1" dirty="0" smtClean="0"/>
              <a:t>You can save the custom filters you create and use them with other Photoshop images..</a:t>
            </a:r>
          </a:p>
          <a:p>
            <a:endParaRPr lang="en-US" sz="1000" b="1" dirty="0" smtClean="0"/>
          </a:p>
          <a:p>
            <a:r>
              <a:rPr lang="en-US" b="1" dirty="0" smtClean="0">
                <a:solidFill>
                  <a:srgbClr val="FF0000"/>
                </a:solidFill>
              </a:rPr>
              <a:t>High Pass</a:t>
            </a:r>
          </a:p>
          <a:p>
            <a:r>
              <a:rPr lang="en-US" sz="1000" b="1" dirty="0" smtClean="0"/>
              <a:t>Retains edge details in the specified radius where sharp color transitions occur and suppresses the rest of the image. (A radius of 0.1 pixel keeps only edge pixels.) The filter removes low-frequency detail from an image and has an effect opposite to that of the Gaussian Blur filter. </a:t>
            </a:r>
          </a:p>
          <a:p>
            <a:r>
              <a:rPr lang="en-US" sz="1000" b="1" dirty="0" smtClean="0"/>
              <a:t>It is helpful to apply the High Pass filter to a continuous-tone image before using the Threshold command or converting the image to Bitmap mode. The filter is useful for extracting line art and large black-and-white areas from scanned images.</a:t>
            </a:r>
          </a:p>
          <a:p>
            <a:endParaRPr lang="en-US" sz="1000" b="1" dirty="0" smtClean="0"/>
          </a:p>
          <a:p>
            <a:r>
              <a:rPr lang="en-US" b="1" dirty="0" smtClean="0">
                <a:solidFill>
                  <a:srgbClr val="FF0000"/>
                </a:solidFill>
              </a:rPr>
              <a:t>Maximum and Minimum</a:t>
            </a:r>
          </a:p>
          <a:p>
            <a:r>
              <a:rPr lang="en-US" sz="1000" b="1" dirty="0" smtClean="0"/>
              <a:t>The Maximum and Minimum filters are useful for modifying masks. The Maximum filter has the effect of applying a spread (dilation)—spreading out white areas and choking in black areas. The Minimum filter has the effect of applying a choke (erosion)—shrinking white areas and spreading out the black areas. Like the Median filter, the Maximum and Minimum filters operate on selected pixels. Within a specified radius, the Maximum and Minimum filters replace the current pixel’s brightness value with the highest or lowest brightness value of the surrounding pixels.</a:t>
            </a:r>
          </a:p>
          <a:p>
            <a:r>
              <a:rPr lang="en-US" sz="1000" b="1" dirty="0" smtClean="0"/>
              <a:t>These filters, especially with larger radii, tend to promote either corners or curves in the image contours. In Photoshop CC, you can choose from the Preserve menu to favor </a:t>
            </a:r>
            <a:r>
              <a:rPr lang="en-US" sz="1000" b="1" dirty="0" err="1" smtClean="0"/>
              <a:t>squareness</a:t>
            </a:r>
            <a:r>
              <a:rPr lang="en-US" sz="1000" b="1" dirty="0" smtClean="0"/>
              <a:t> or roundness as you specify the radius value</a:t>
            </a:r>
          </a:p>
          <a:p>
            <a:endParaRPr lang="en-US" sz="1000" b="1" dirty="0" smtClean="0"/>
          </a:p>
          <a:p>
            <a:r>
              <a:rPr lang="en-US" b="1" dirty="0" smtClean="0">
                <a:solidFill>
                  <a:srgbClr val="FF0000"/>
                </a:solidFill>
              </a:rPr>
              <a:t>Offset</a:t>
            </a:r>
          </a:p>
          <a:p>
            <a:r>
              <a:rPr lang="en-US" sz="1000" b="1" dirty="0" smtClean="0"/>
              <a:t>Moves a selection a specified horizontal or vertical amount, leaving an empty space at the selection’s original location. You can fill the empty area with the current background color, with another part of the image, or with your choice of fill if the selection is near the edge of an image.</a:t>
            </a:r>
          </a:p>
          <a:p>
            <a:endParaRPr lang="en-US" sz="1000" b="1" dirty="0" smtClean="0"/>
          </a:p>
          <a:p>
            <a:endParaRPr kumimoji="0" lang="en-US" altLang="ko-KR" sz="1000" b="1" i="0" u="none" strike="noStrike" kern="1200" cap="none" spc="0" normalizeH="0" baseline="0" noProof="0" dirty="0" smtClean="0">
              <a:ln>
                <a:noFill/>
              </a:ln>
              <a:solidFill>
                <a:schemeClr val="tx1"/>
              </a:solidFill>
              <a:effectLst/>
              <a:uLnTx/>
              <a:uFillTx/>
              <a:latin typeface="바탕" pitchFamily="18" charset="-127"/>
              <a:ea typeface="바탕" pitchFamily="18" charset="-127"/>
            </a:endParaRPr>
          </a:p>
          <a:p>
            <a:r>
              <a:rPr lang="en-US" sz="2800" b="1" dirty="0" err="1" smtClean="0"/>
              <a:t>Digimarc</a:t>
            </a:r>
            <a:r>
              <a:rPr lang="en-US" sz="2800" b="1" dirty="0" smtClean="0"/>
              <a:t> filters </a:t>
            </a:r>
          </a:p>
          <a:p>
            <a:r>
              <a:rPr lang="en-US" sz="1200" b="1" dirty="0" smtClean="0"/>
              <a:t>The </a:t>
            </a:r>
            <a:r>
              <a:rPr lang="en-US" sz="1200" b="1" dirty="0" err="1" smtClean="0"/>
              <a:t>Digimarc</a:t>
            </a:r>
            <a:r>
              <a:rPr lang="en-US" sz="1200" b="1" dirty="0" smtClean="0"/>
              <a:t> filters embed a digital watermark into an image to store copyright information.</a:t>
            </a:r>
          </a:p>
          <a:p>
            <a:r>
              <a:rPr lang="en-US" sz="1200" b="1" dirty="0" smtClean="0"/>
              <a:t>Note: </a:t>
            </a:r>
          </a:p>
          <a:p>
            <a:r>
              <a:rPr lang="en-US" sz="1200" b="1" dirty="0" err="1" smtClean="0"/>
              <a:t>Digimarc</a:t>
            </a:r>
            <a:r>
              <a:rPr lang="en-US" sz="1200" b="1" dirty="0" smtClean="0"/>
              <a:t> plug-ins require a 32-bit operating system. They are unsupported in 64-bit versions of Windows and Mac OS.</a:t>
            </a:r>
          </a:p>
          <a:p>
            <a:endParaRPr kumimoji="0" lang="ko-KR" altLang="en-US" sz="1200" b="1" i="0" u="none" strike="noStrike" kern="1200" cap="none" spc="0" normalizeH="0" baseline="0" noProof="0" dirty="0">
              <a:ln>
                <a:noFill/>
              </a:ln>
              <a:solidFill>
                <a:schemeClr val="tx1"/>
              </a:solidFill>
              <a:effectLst/>
              <a:uLnTx/>
              <a:uFillTx/>
              <a:latin typeface="바탕" pitchFamily="18" charset="-127"/>
              <a:ea typeface="바탕" pitchFamily="18" charset="-127"/>
            </a:endParaRPr>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내용 개체 틀 10"/>
          <p:cNvSpPr>
            <a:spLocks noGrp="1"/>
          </p:cNvSpPr>
          <p:nvPr>
            <p:ph idx="1"/>
          </p:nvPr>
        </p:nvSpPr>
        <p:spPr>
          <a:xfrm>
            <a:off x="0" y="357166"/>
            <a:ext cx="9144000" cy="6500834"/>
          </a:xfrm>
          <a:noFill/>
        </p:spPr>
        <p:txBody>
          <a:bodyPr>
            <a:noAutofit/>
          </a:bodyPr>
          <a:lstStyle/>
          <a:p>
            <a:pPr marL="58738" indent="-58738">
              <a:buNone/>
              <a:tabLst>
                <a:tab pos="115888" algn="l"/>
              </a:tabLst>
            </a:pPr>
            <a:r>
              <a:rPr lang="en-US" altLang="ko-KR" sz="2600" b="1" dirty="0" smtClean="0"/>
              <a:t>Convert from Smart filter:</a:t>
            </a:r>
          </a:p>
          <a:p>
            <a:pPr marL="0" indent="0">
              <a:buNone/>
            </a:pPr>
            <a:r>
              <a:rPr lang="en-US" altLang="ko-KR" sz="900" dirty="0" smtClean="0"/>
              <a:t> </a:t>
            </a:r>
            <a:r>
              <a:rPr lang="en-US" sz="1200" b="1" dirty="0" smtClean="0"/>
              <a:t>One of the most important concepts to keep in mind when working with Photoshop's filters is Smart Filters. When you  apply a filter to a pixel layer, that's it — the pixels are changed. But, when you apply a filter to a Smart Object, you create a Smart Filter. </a:t>
            </a:r>
          </a:p>
          <a:p>
            <a:pPr marL="0" indent="0">
              <a:buNone/>
            </a:pPr>
            <a:r>
              <a:rPr lang="en-US" sz="1200" b="1" dirty="0" smtClean="0"/>
              <a:t>With Smart Filters, you can apply one or more filters to a Smart Object and later change your mind about what settings — or even what filters — to use, without reverting to a saved copy of the file or using the History panel.                      Unlike adjustment layers, which are, in fact, separate layers in the image, Smart Filters work more like layer styles. </a:t>
            </a:r>
          </a:p>
          <a:p>
            <a:pPr marL="0" indent="0">
              <a:buNone/>
            </a:pPr>
            <a:r>
              <a:rPr lang="en-US" sz="1200" b="1" dirty="0" smtClean="0"/>
              <a:t>They appear in the Layers panel below the layer to which they're applied and can be shown or hidden by clicking an       eyeball icon. (See this figure.) And, like layer styles, you can reopen a Smart Filter by double-clicking it in the Layers panel</a:t>
            </a:r>
          </a:p>
          <a:p>
            <a:pPr marL="0" indent="0">
              <a:buNone/>
            </a:pPr>
            <a:r>
              <a:rPr lang="en-US" sz="1200" b="1" dirty="0" smtClean="0"/>
              <a:t>As you can see in the figure, the layer Inside Passage-02 (the active layer, highlighted in the Layers panel) has both layer effects and Smart Filters applied. The type layer above has only layer effects, whereas the other two Smart Objects, below in the Layers panel, have Smart Filters but no layer effects. </a:t>
            </a:r>
          </a:p>
          <a:p>
            <a:pPr marL="0" indent="0">
              <a:buNone/>
            </a:pPr>
            <a:r>
              <a:rPr lang="en-US" sz="1200" b="1" dirty="0" smtClean="0"/>
              <a:t>Clicking the triangle to the far right of a layer name expands and collapses the list of effects and filters applied.             Clicking the eyeball icon to the left of an item hides it without removing it. </a:t>
            </a:r>
          </a:p>
          <a:p>
            <a:pPr marL="0" indent="0">
              <a:buNone/>
            </a:pPr>
            <a:r>
              <a:rPr lang="en-US" sz="1200" b="1" dirty="0" smtClean="0"/>
              <a:t>You can delete a Smart Filter by dragging it to the Trash icon (just as you can with layer effects), which removes its effect from the Smart Object. To reopen a filter's dialog box to change settings, simply double-click the filter name in the layers panel.</a:t>
            </a:r>
          </a:p>
          <a:p>
            <a:pPr marL="0" indent="0">
              <a:buNone/>
            </a:pPr>
            <a:r>
              <a:rPr lang="en-US" sz="1200" b="1" dirty="0" smtClean="0"/>
              <a:t>Smart Filters can be applied only to Smart Objects. Luckily, you can convert any pixel-based </a:t>
            </a:r>
            <a:r>
              <a:rPr lang="en-US" sz="1200" b="1" dirty="0" err="1" smtClean="0"/>
              <a:t>layer,even</a:t>
            </a:r>
            <a:r>
              <a:rPr lang="en-US" sz="1200" b="1" dirty="0" smtClean="0"/>
              <a:t> a background layer, to a Smart Object simply by selecting that layer in the Layers panel and choosing Layer→ Smart Objects→                   Convert to Smart Object. You can even select multiple layers in the layers panel and create a single Smart Object with     that command. </a:t>
            </a:r>
          </a:p>
          <a:p>
            <a:pPr marL="0" indent="0">
              <a:buNone/>
            </a:pPr>
            <a:r>
              <a:rPr lang="en-US" sz="1200" b="1" dirty="0" smtClean="0"/>
              <a:t>You can then apply a Smart Filter to all of the layers in the Smart Object. If you later need to alter the content of the      Smart Object itself, double-click it in the Layers panel. The Smart Object’s contents opens in a separate image  window.  After making the necessary changes, use the Save command (not Save As) and then close the window.                         The Smart Object will be updated in your artwork and any Smart Filters will be reapplied.</a:t>
            </a:r>
          </a:p>
          <a:p>
            <a:pPr>
              <a:buNone/>
            </a:pPr>
            <a:r>
              <a:rPr lang="en-US" sz="1200" b="1" dirty="0" smtClean="0"/>
              <a:t>Because you can easily remove or change Smart Filters, they provide you with a special sort of creative license: the </a:t>
            </a:r>
          </a:p>
          <a:p>
            <a:pPr>
              <a:buNone/>
            </a:pPr>
            <a:r>
              <a:rPr lang="en-US" sz="1200" b="1" dirty="0" smtClean="0"/>
              <a:t>license to experiment and change your mind. </a:t>
            </a:r>
          </a:p>
          <a:p>
            <a:pPr>
              <a:buNone/>
            </a:pPr>
            <a:r>
              <a:rPr lang="en-US" sz="1200" b="1" dirty="0" smtClean="0"/>
              <a:t>Because they are nondestructive (they don't make permanent changes to the pixels in your image), you can use Smart </a:t>
            </a:r>
          </a:p>
          <a:p>
            <a:pPr>
              <a:buNone/>
            </a:pPr>
            <a:r>
              <a:rPr lang="en-US" sz="1200" b="1" dirty="0" smtClean="0"/>
              <a:t>Filters without fear of damaging your image. Of course that doesn't mean you shouldn't work on a </a:t>
            </a:r>
            <a:r>
              <a:rPr lang="en-US" sz="1200" b="1" i="1" dirty="0" smtClean="0"/>
              <a:t>copy</a:t>
            </a:r>
            <a:r>
              <a:rPr lang="en-US" sz="1200" b="1" dirty="0" smtClean="0"/>
              <a:t> of your beautiful </a:t>
            </a:r>
          </a:p>
          <a:p>
            <a:pPr>
              <a:buNone/>
            </a:pPr>
            <a:r>
              <a:rPr lang="en-US" sz="1200" b="1" dirty="0" smtClean="0"/>
              <a:t>photo — it's always better to safeguard the original image file and work on a duplicate.</a:t>
            </a:r>
            <a:endParaRPr lang="en-US" altLang="ko-KR" sz="9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10"/>
          <p:cNvSpPr>
            <a:spLocks noGrp="1"/>
          </p:cNvSpPr>
          <p:nvPr>
            <p:ph idx="1"/>
          </p:nvPr>
        </p:nvSpPr>
        <p:spPr>
          <a:xfrm>
            <a:off x="0" y="642918"/>
            <a:ext cx="9144000" cy="4234792"/>
          </a:xfrm>
          <a:noFill/>
        </p:spPr>
        <p:txBody>
          <a:bodyPr>
            <a:normAutofit/>
          </a:bodyPr>
          <a:lstStyle/>
          <a:p>
            <a:pPr marL="174625" indent="-174625">
              <a:buNone/>
              <a:tabLst>
                <a:tab pos="174625" algn="l"/>
              </a:tabLst>
            </a:pPr>
            <a:r>
              <a:rPr lang="en-US" sz="2600" b="1" dirty="0" smtClean="0"/>
              <a:t>Vanishing Point </a:t>
            </a:r>
          </a:p>
          <a:p>
            <a:pPr marL="406400" indent="-174625">
              <a:buNone/>
            </a:pPr>
            <a:r>
              <a:rPr lang="en-US" sz="1600" b="1" dirty="0" smtClean="0"/>
              <a:t>The Vanishing Point feature preserves correct perspective in edits of images that contain  perspective planes (for instance, the sides of a building or any rectangular object). </a:t>
            </a:r>
            <a:endParaRPr lang="en-US" sz="1800" b="1" dirty="0" smtClean="0"/>
          </a:p>
          <a:p>
            <a:pPr marL="514350" indent="-514350"/>
            <a:endParaRPr lang="en-US" altLang="ko-KR" sz="2100" dirty="0" smtClean="0"/>
          </a:p>
          <a:p>
            <a:pPr marL="514350" indent="-514350"/>
            <a:endParaRPr lang="en-US" altLang="ko-KR" sz="2100" dirty="0" smtClean="0"/>
          </a:p>
          <a:p>
            <a:pPr marL="174625" indent="-174625">
              <a:buNone/>
              <a:tabLst>
                <a:tab pos="566738" algn="l"/>
              </a:tabLst>
            </a:pPr>
            <a:r>
              <a:rPr lang="en-US" altLang="ko-KR" sz="2600" b="1" dirty="0" smtClean="0"/>
              <a:t>Adjustment layer</a:t>
            </a:r>
          </a:p>
          <a:p>
            <a:pPr marL="290513" indent="0">
              <a:buNone/>
            </a:pPr>
            <a:r>
              <a:rPr lang="en-US" sz="1600" b="1" dirty="0" smtClean="0"/>
              <a:t>An adjustment layer applies color and tonal adjustments to your image without           permanently changing pixel values. For example, rather than making a Levels or Curves adjustment directly to your image, you can create a Levels or Curves adjustment layer.  The color and tonal adjustments are stored in the adjustment layer and apply to all the  layers below it; you can correct multiple layers by making a single adjustment, rather     than adjusting each layer separately. You can discard your changes and restore the       original image at any time</a:t>
            </a:r>
            <a:r>
              <a:rPr lang="en-US" sz="1600" dirty="0" smtClean="0"/>
              <a:t>.</a:t>
            </a:r>
            <a:endParaRPr lang="ko-KR" altLang="en-US" sz="1600" dirty="0"/>
          </a:p>
        </p:txBody>
      </p:sp>
      <p:sp>
        <p:nvSpPr>
          <p:cNvPr id="6"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10"/>
          <p:cNvSpPr>
            <a:spLocks noGrp="1"/>
          </p:cNvSpPr>
          <p:nvPr>
            <p:ph idx="1"/>
          </p:nvPr>
        </p:nvSpPr>
        <p:spPr>
          <a:xfrm>
            <a:off x="0" y="500042"/>
            <a:ext cx="8358214" cy="1071570"/>
          </a:xfrm>
          <a:noFill/>
        </p:spPr>
        <p:txBody>
          <a:bodyPr>
            <a:normAutofit/>
          </a:bodyPr>
          <a:lstStyle/>
          <a:p>
            <a:pPr marL="457200" indent="-457200">
              <a:buNone/>
            </a:pPr>
            <a:r>
              <a:rPr lang="en-US" sz="1800" b="1" dirty="0" smtClean="0"/>
              <a:t>1. If</a:t>
            </a:r>
            <a:r>
              <a:rPr lang="en-US" sz="1800" dirty="0" smtClean="0"/>
              <a:t> </a:t>
            </a:r>
            <a:r>
              <a:rPr lang="en-US" sz="1800" b="1" dirty="0" smtClean="0"/>
              <a:t>you want to put your image or text,</a:t>
            </a:r>
            <a:r>
              <a:rPr lang="en-US" sz="1800" dirty="0" smtClean="0"/>
              <a:t> </a:t>
            </a:r>
            <a:r>
              <a:rPr lang="en-US" sz="1800" b="1" dirty="0" smtClean="0"/>
              <a:t>package image on the </a:t>
            </a:r>
          </a:p>
          <a:p>
            <a:pPr marL="457200" indent="-457200">
              <a:buNone/>
            </a:pPr>
            <a:r>
              <a:rPr lang="en-US" sz="1800" b="1" dirty="0" smtClean="0"/>
              <a:t>    outside of box surface,</a:t>
            </a:r>
          </a:p>
          <a:p>
            <a:pPr marL="514350" indent="-514350">
              <a:buNone/>
            </a:pPr>
            <a:r>
              <a:rPr lang="en-US" altLang="ko-KR" sz="1800" b="1" dirty="0" smtClean="0">
                <a:ea typeface="바탕" pitchFamily="18" charset="-127"/>
              </a:rPr>
              <a:t>    FILE&gt; Box open, or  Text image,</a:t>
            </a:r>
            <a:r>
              <a:rPr lang="en-US" sz="1800" dirty="0" smtClean="0"/>
              <a:t> </a:t>
            </a:r>
            <a:r>
              <a:rPr lang="en-US" sz="1800" b="1" dirty="0" smtClean="0"/>
              <a:t>package image </a:t>
            </a:r>
            <a:r>
              <a:rPr lang="en-US" altLang="ko-KR" sz="1800" b="1" dirty="0" smtClean="0">
                <a:ea typeface="바탕" pitchFamily="18" charset="-127"/>
              </a:rPr>
              <a:t> open</a:t>
            </a:r>
          </a:p>
        </p:txBody>
      </p:sp>
      <p:sp>
        <p:nvSpPr>
          <p:cNvPr id="16"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5" name="Rectangle 14"/>
          <p:cNvSpPr/>
          <p:nvPr/>
        </p:nvSpPr>
        <p:spPr>
          <a:xfrm>
            <a:off x="0" y="5072074"/>
            <a:ext cx="9144000" cy="923330"/>
          </a:xfrm>
          <a:prstGeom prst="rect">
            <a:avLst/>
          </a:prstGeom>
        </p:spPr>
        <p:txBody>
          <a:bodyPr wrap="square">
            <a:spAutoFit/>
          </a:bodyPr>
          <a:lstStyle/>
          <a:p>
            <a:pPr marL="514350" indent="-514350">
              <a:buNone/>
            </a:pPr>
            <a:r>
              <a:rPr lang="en-US" altLang="ko-KR" b="1" dirty="0" smtClean="0">
                <a:latin typeface="+mj-ea"/>
                <a:ea typeface="+mj-ea"/>
              </a:rPr>
              <a:t>2. First, if you want to put the</a:t>
            </a:r>
            <a:r>
              <a:rPr lang="ko-KR" altLang="en-US" b="1" dirty="0" smtClean="0">
                <a:latin typeface="+mj-ea"/>
                <a:ea typeface="+mj-ea"/>
              </a:rPr>
              <a:t> </a:t>
            </a:r>
            <a:r>
              <a:rPr lang="en-US" b="1" dirty="0" smtClean="0"/>
              <a:t>package image on the outside of </a:t>
            </a:r>
          </a:p>
          <a:p>
            <a:pPr marL="514350" indent="-514350">
              <a:buNone/>
            </a:pPr>
            <a:r>
              <a:rPr lang="en-US" b="1" dirty="0" smtClean="0"/>
              <a:t>   box surface</a:t>
            </a:r>
            <a:r>
              <a:rPr lang="en-US" altLang="ko-KR" b="1" dirty="0" smtClean="0">
                <a:latin typeface="+mj-ea"/>
                <a:ea typeface="+mj-ea"/>
              </a:rPr>
              <a:t>&gt;Click the </a:t>
            </a:r>
            <a:r>
              <a:rPr lang="en-US" b="1" dirty="0" smtClean="0"/>
              <a:t>package image&gt;</a:t>
            </a:r>
            <a:r>
              <a:rPr lang="en-US" altLang="ko-KR" b="1" dirty="0" smtClean="0">
                <a:latin typeface="+mj-ea"/>
                <a:ea typeface="+mj-ea"/>
              </a:rPr>
              <a:t> Ctrl</a:t>
            </a:r>
            <a:r>
              <a:rPr lang="ko-KR" altLang="en-US" b="1" dirty="0" smtClean="0">
                <a:latin typeface="+mj-ea"/>
                <a:ea typeface="+mj-ea"/>
              </a:rPr>
              <a:t> </a:t>
            </a:r>
            <a:r>
              <a:rPr lang="en-US" altLang="ko-KR" b="1" dirty="0" smtClean="0">
                <a:latin typeface="+mj-ea"/>
                <a:ea typeface="+mj-ea"/>
              </a:rPr>
              <a:t>+A, only  Ctrl +C&gt;</a:t>
            </a:r>
          </a:p>
          <a:p>
            <a:pPr marL="514350" indent="-514350">
              <a:buNone/>
            </a:pPr>
            <a:r>
              <a:rPr lang="en-US" altLang="ko-KR" b="1" dirty="0" smtClean="0">
                <a:latin typeface="+mj-ea"/>
                <a:ea typeface="+mj-ea"/>
              </a:rPr>
              <a:t>   N</a:t>
            </a:r>
            <a:r>
              <a:rPr lang="en-US" b="1" dirty="0" smtClean="0"/>
              <a:t>ot to</a:t>
            </a:r>
            <a:r>
              <a:rPr lang="en-US" dirty="0" smtClean="0"/>
              <a:t> </a:t>
            </a:r>
            <a:r>
              <a:rPr lang="en-US" altLang="ko-KR" b="1" dirty="0" smtClean="0">
                <a:latin typeface="+mj-ea"/>
              </a:rPr>
              <a:t>do Ctrl +V</a:t>
            </a:r>
            <a:endParaRPr lang="en-US" altLang="ko-KR" b="1" dirty="0" smtClean="0">
              <a:latin typeface="+mj-ea"/>
              <a:ea typeface="+mj-ea"/>
            </a:endParaRPr>
          </a:p>
        </p:txBody>
      </p:sp>
      <p:pic>
        <p:nvPicPr>
          <p:cNvPr id="19" name="Picture 18" descr="BOX IMAGE.jpg"/>
          <p:cNvPicPr>
            <a:picLocks noChangeAspect="1"/>
          </p:cNvPicPr>
          <p:nvPr/>
        </p:nvPicPr>
        <p:blipFill>
          <a:blip r:embed="rId2"/>
          <a:stretch>
            <a:fillRect/>
          </a:stretch>
        </p:blipFill>
        <p:spPr>
          <a:xfrm>
            <a:off x="1142976" y="1785926"/>
            <a:ext cx="5715040" cy="29320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642918"/>
            <a:ext cx="8858280" cy="6093296"/>
          </a:xfrm>
          <a:prstGeom prst="rect">
            <a:avLst/>
          </a:prstGeom>
          <a:noFill/>
        </p:spPr>
        <p:txBody>
          <a:bodyPr>
            <a:normAutofit lnSpcReduction="10000"/>
          </a:bodyPr>
          <a:lstStyle/>
          <a:p>
            <a:pPr marL="514350" indent="-514350">
              <a:spcBef>
                <a:spcPct val="20000"/>
              </a:spcBef>
            </a:pPr>
            <a:r>
              <a:rPr lang="en-US" altLang="ko-KR" sz="2100" b="1" dirty="0" smtClean="0">
                <a:solidFill>
                  <a:srgbClr val="FF0000"/>
                </a:solidFill>
                <a:latin typeface="바탕" pitchFamily="18" charset="-127"/>
                <a:ea typeface="바탕" pitchFamily="18" charset="-127"/>
              </a:rPr>
              <a:t>Artistic</a:t>
            </a:r>
            <a:r>
              <a:rPr lang="en-US" altLang="ko-KR" sz="2100" dirty="0" smtClean="0">
                <a:latin typeface="바탕" pitchFamily="18" charset="-127"/>
                <a:ea typeface="바탕" pitchFamily="18" charset="-127"/>
              </a:rPr>
              <a:t>  </a:t>
            </a:r>
            <a:r>
              <a:rPr lang="en-US" altLang="ko-KR" sz="2100" b="1" dirty="0" smtClean="0">
                <a:latin typeface="바탕" pitchFamily="18" charset="-127"/>
                <a:ea typeface="바탕" pitchFamily="18" charset="-127"/>
              </a:rPr>
              <a:t>          </a:t>
            </a:r>
            <a:r>
              <a:rPr lang="en-US" altLang="ko-KR" sz="2100" b="1" dirty="0" smtClean="0">
                <a:latin typeface="Batang" pitchFamily="18" charset="-127"/>
                <a:ea typeface="Batang" pitchFamily="18" charset="-127"/>
              </a:rPr>
              <a:t>: </a:t>
            </a:r>
            <a:r>
              <a:rPr lang="en-US" sz="2000" b="1" dirty="0" smtClean="0">
                <a:latin typeface="Batang" pitchFamily="18" charset="-127"/>
                <a:ea typeface="Batang" pitchFamily="18" charset="-127"/>
              </a:rPr>
              <a:t>Conversion into a picturesque image</a:t>
            </a:r>
            <a:endParaRPr lang="en-US" altLang="ko-KR" sz="2400" b="1" dirty="0" smtClean="0">
              <a:latin typeface="Batang" pitchFamily="18" charset="-127"/>
              <a:ea typeface="Batang" pitchFamily="18" charset="-127"/>
            </a:endParaRPr>
          </a:p>
          <a:p>
            <a:r>
              <a:rPr lang="en-US" altLang="ko-KR" sz="2100" b="1" dirty="0" smtClean="0">
                <a:solidFill>
                  <a:srgbClr val="FF0000"/>
                </a:solidFill>
                <a:latin typeface="Batang" pitchFamily="18" charset="-127"/>
                <a:ea typeface="Batang" pitchFamily="18" charset="-127"/>
              </a:rPr>
              <a:t>Brush Stroke   </a:t>
            </a:r>
            <a:r>
              <a:rPr lang="en-US" altLang="ko-KR" sz="2100" b="1" dirty="0" smtClean="0">
                <a:latin typeface="Batang" pitchFamily="18" charset="-127"/>
                <a:ea typeface="Batang" pitchFamily="18" charset="-127"/>
              </a:rPr>
              <a:t>: </a:t>
            </a:r>
            <a:r>
              <a:rPr lang="en-US" sz="2000" b="1" dirty="0" smtClean="0">
                <a:latin typeface="Batang" pitchFamily="18" charset="-127"/>
                <a:ea typeface="Batang" pitchFamily="18" charset="-127"/>
              </a:rPr>
              <a:t>Brushstroke effect application on image</a:t>
            </a:r>
            <a:endParaRPr lang="en-US" altLang="ko-KR" sz="2000" b="1" dirty="0" smtClean="0">
              <a:latin typeface="Batang" pitchFamily="18" charset="-127"/>
              <a:ea typeface="Batang" pitchFamily="18" charset="-127"/>
            </a:endParaRPr>
          </a:p>
          <a:p>
            <a:r>
              <a:rPr kumimoji="0" lang="en-US" altLang="ko-KR" sz="2100" b="1" i="0" u="none" strike="noStrike" kern="1200" cap="none" spc="0" normalizeH="0" baseline="0" noProof="0" dirty="0" smtClean="0">
                <a:ln>
                  <a:noFill/>
                </a:ln>
                <a:solidFill>
                  <a:srgbClr val="FF0000"/>
                </a:solidFill>
                <a:effectLst/>
                <a:uLnTx/>
                <a:uFillTx/>
                <a:latin typeface="바탕" pitchFamily="18" charset="-127"/>
                <a:ea typeface="바탕" pitchFamily="18" charset="-127"/>
              </a:rPr>
              <a:t>Distort</a:t>
            </a:r>
            <a:r>
              <a:rPr kumimoji="0" lang="en-US" altLang="ko-KR" sz="21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a:t>
            </a:r>
            <a:r>
              <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 </a:t>
            </a:r>
            <a:r>
              <a:rPr lang="en-US" altLang="ko-KR" sz="2000" b="1" dirty="0" smtClean="0">
                <a:latin typeface="바탕" pitchFamily="18" charset="-127"/>
                <a:ea typeface="바탕" pitchFamily="18" charset="-127"/>
              </a:rPr>
              <a:t>Various  distortion  </a:t>
            </a:r>
            <a:r>
              <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of   images</a:t>
            </a:r>
            <a:r>
              <a:rPr lang="en-US" sz="2000" dirty="0" smtClean="0"/>
              <a:t> </a:t>
            </a:r>
            <a:endPar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endParaRPr>
          </a:p>
          <a:p>
            <a:pPr marL="514350" lvl="0" indent="-514350">
              <a:spcBef>
                <a:spcPct val="20000"/>
              </a:spcBef>
            </a:pPr>
            <a:r>
              <a:rPr lang="en-US" altLang="ko-KR" sz="2100" b="1" noProof="0" dirty="0" smtClean="0">
                <a:solidFill>
                  <a:srgbClr val="FF0000"/>
                </a:solidFill>
                <a:latin typeface="바탕" pitchFamily="18" charset="-127"/>
                <a:ea typeface="바탕" pitchFamily="18" charset="-127"/>
              </a:rPr>
              <a:t>Noise</a:t>
            </a:r>
            <a:r>
              <a:rPr lang="en-US" altLang="ko-KR" sz="2000" b="1" noProof="0" dirty="0" smtClean="0">
                <a:solidFill>
                  <a:srgbClr val="FF0000"/>
                </a:solidFill>
                <a:latin typeface="바탕" pitchFamily="18" charset="-127"/>
                <a:ea typeface="바탕" pitchFamily="18" charset="-127"/>
              </a:rPr>
              <a:t> </a:t>
            </a:r>
            <a:r>
              <a:rPr lang="en-US" altLang="ko-KR" sz="2000" b="1" noProof="0" dirty="0" smtClean="0">
                <a:latin typeface="바탕" pitchFamily="18" charset="-127"/>
                <a:ea typeface="바탕" pitchFamily="18" charset="-127"/>
              </a:rPr>
              <a:t>              : </a:t>
            </a:r>
            <a:r>
              <a:rPr lang="en-US" sz="2000" b="1" dirty="0" smtClean="0">
                <a:latin typeface="Batang" pitchFamily="18" charset="-127"/>
                <a:ea typeface="Batang" pitchFamily="18" charset="-127"/>
              </a:rPr>
              <a:t>Rough expressions</a:t>
            </a:r>
            <a:r>
              <a:rPr lang="en-US" altLang="ko-KR" sz="2000" b="1" noProof="0" dirty="0" smtClean="0">
                <a:latin typeface="Batang" pitchFamily="18" charset="-127"/>
                <a:ea typeface="Batang" pitchFamily="18" charset="-127"/>
              </a:rPr>
              <a:t> </a:t>
            </a:r>
            <a:r>
              <a:rPr lang="en-US" sz="2000" b="1" dirty="0" smtClean="0">
                <a:latin typeface="Batang" pitchFamily="18" charset="-127"/>
                <a:ea typeface="Batang" pitchFamily="18" charset="-127"/>
              </a:rPr>
              <a:t>by adding noise to the image</a:t>
            </a:r>
            <a:endParaRPr lang="en-US" altLang="ko-KR" sz="2000" b="1" dirty="0" smtClean="0">
              <a:latin typeface="Batang" pitchFamily="18" charset="-127"/>
              <a:ea typeface="Batang" pitchFamily="18" charset="-127"/>
            </a:endParaRPr>
          </a:p>
          <a:p>
            <a:pPr marL="514350" lvl="0" indent="-514350">
              <a:spcBef>
                <a:spcPct val="20000"/>
              </a:spcBef>
            </a:pPr>
            <a:r>
              <a:rPr lang="en-US" altLang="ko-KR" sz="2100" b="1" dirty="0" err="1" smtClean="0">
                <a:solidFill>
                  <a:srgbClr val="FF0000"/>
                </a:solidFill>
                <a:latin typeface="바탕" pitchFamily="18" charset="-127"/>
                <a:ea typeface="바탕" pitchFamily="18" charset="-127"/>
              </a:rPr>
              <a:t>Pixelate</a:t>
            </a:r>
            <a:r>
              <a:rPr lang="en-US" altLang="ko-KR" sz="2100" b="1" dirty="0" smtClean="0">
                <a:latin typeface="바탕" pitchFamily="18" charset="-127"/>
                <a:ea typeface="바탕" pitchFamily="18" charset="-127"/>
              </a:rPr>
              <a:t> </a:t>
            </a:r>
            <a:r>
              <a:rPr lang="en-US" altLang="ko-KR" sz="2000" b="1" dirty="0" smtClean="0">
                <a:latin typeface="바탕" pitchFamily="18" charset="-127"/>
                <a:ea typeface="바탕" pitchFamily="18" charset="-127"/>
              </a:rPr>
              <a:t>          : Expression of pixels of images </a:t>
            </a:r>
            <a:r>
              <a:rPr lang="en-US" sz="2000" b="1" dirty="0" smtClean="0">
                <a:latin typeface="Batang" pitchFamily="18" charset="-127"/>
                <a:ea typeface="Batang" pitchFamily="18" charset="-127"/>
              </a:rPr>
              <a:t>reconstructing</a:t>
            </a:r>
          </a:p>
          <a:p>
            <a:pPr marL="514350" lvl="0" indent="-514350">
              <a:spcBef>
                <a:spcPct val="20000"/>
              </a:spcBef>
            </a:pPr>
            <a:r>
              <a:rPr lang="en-US" sz="2000" b="1" dirty="0" smtClean="0">
                <a:latin typeface="Batang" pitchFamily="18" charset="-127"/>
                <a:ea typeface="Batang" pitchFamily="18" charset="-127"/>
              </a:rPr>
              <a:t>                          by crystal, cotton, halftone</a:t>
            </a:r>
            <a:endParaRPr lang="en-US" altLang="ko-KR" sz="2000" b="1" dirty="0" smtClean="0">
              <a:latin typeface="Batang" pitchFamily="18" charset="-127"/>
              <a:ea typeface="Batang" pitchFamily="18" charset="-127"/>
            </a:endParaRPr>
          </a:p>
          <a:p>
            <a:pPr marL="514350" lvl="0" indent="-514350">
              <a:spcBef>
                <a:spcPct val="20000"/>
              </a:spcBef>
            </a:pPr>
            <a:r>
              <a:rPr lang="en-US" altLang="ko-KR" sz="2100" b="1" dirty="0" smtClean="0">
                <a:solidFill>
                  <a:srgbClr val="FF0000"/>
                </a:solidFill>
                <a:latin typeface="바탕" pitchFamily="18" charset="-127"/>
                <a:ea typeface="바탕" pitchFamily="18" charset="-127"/>
              </a:rPr>
              <a:t>Render</a:t>
            </a:r>
            <a:r>
              <a:rPr lang="en-US" altLang="ko-KR" sz="2000" b="1" dirty="0" smtClean="0">
                <a:latin typeface="바탕" pitchFamily="18" charset="-127"/>
                <a:ea typeface="바탕" pitchFamily="18" charset="-127"/>
              </a:rPr>
              <a:t>             : </a:t>
            </a:r>
            <a:r>
              <a:rPr lang="en-US" altLang="ko-KR" sz="2000" b="1" dirty="0" smtClean="0">
                <a:latin typeface="Batang" pitchFamily="18" charset="-127"/>
                <a:ea typeface="Batang" pitchFamily="18" charset="-127"/>
              </a:rPr>
              <a:t>Flat  images  as  </a:t>
            </a:r>
            <a:r>
              <a:rPr lang="en-US" sz="2000" b="1" dirty="0" smtClean="0">
                <a:latin typeface="Batang" pitchFamily="18" charset="-127"/>
                <a:ea typeface="Batang" pitchFamily="18" charset="-127"/>
              </a:rPr>
              <a:t>stereoscopic  images</a:t>
            </a:r>
            <a:endParaRPr lang="en-US" altLang="ko-KR" sz="2000" b="1" dirty="0" smtClean="0">
              <a:latin typeface="Batang" pitchFamily="18" charset="-127"/>
              <a:ea typeface="Batang" pitchFamily="18" charset="-127"/>
            </a:endParaRPr>
          </a:p>
          <a:p>
            <a:pPr marL="514350" lvl="0" indent="-514350">
              <a:spcBef>
                <a:spcPct val="20000"/>
              </a:spcBef>
            </a:pPr>
            <a:r>
              <a:rPr lang="en-US" altLang="ko-KR" sz="2100" b="1" dirty="0" smtClean="0">
                <a:solidFill>
                  <a:srgbClr val="FF0000"/>
                </a:solidFill>
                <a:latin typeface="바탕" pitchFamily="18" charset="-127"/>
                <a:ea typeface="바탕" pitchFamily="18" charset="-127"/>
              </a:rPr>
              <a:t>Sharpen</a:t>
            </a:r>
            <a:r>
              <a:rPr lang="en-US" altLang="ko-KR" sz="2000" b="1" dirty="0" smtClean="0">
                <a:latin typeface="바탕" pitchFamily="18" charset="-127"/>
                <a:ea typeface="바탕" pitchFamily="18" charset="-127"/>
              </a:rPr>
              <a:t>           : </a:t>
            </a:r>
            <a:r>
              <a:rPr lang="en-US" altLang="ko-KR" sz="2000" b="1" dirty="0" smtClean="0">
                <a:latin typeface="Batang" pitchFamily="18" charset="-127"/>
                <a:ea typeface="Batang" pitchFamily="18" charset="-127"/>
              </a:rPr>
              <a:t>Express the images </a:t>
            </a:r>
            <a:r>
              <a:rPr lang="en-US" sz="2000" b="1" dirty="0" smtClean="0">
                <a:latin typeface="Batang" pitchFamily="18" charset="-127"/>
                <a:ea typeface="Batang" pitchFamily="18" charset="-127"/>
              </a:rPr>
              <a:t>clearly, roughly</a:t>
            </a:r>
            <a:endParaRPr lang="en-US" altLang="ko-KR" sz="2000" b="1" dirty="0" smtClean="0">
              <a:latin typeface="Batang" pitchFamily="18" charset="-127"/>
              <a:ea typeface="Batang" pitchFamily="18" charset="-127"/>
            </a:endParaRPr>
          </a:p>
          <a:p>
            <a:pPr marL="514350" lvl="0" indent="-514350">
              <a:spcBef>
                <a:spcPct val="20000"/>
              </a:spcBef>
            </a:pPr>
            <a:r>
              <a:rPr kumimoji="0" lang="en-US" altLang="ko-KR" sz="2100" b="1" i="0" u="none" strike="noStrike" kern="1200" cap="none" spc="0" normalizeH="0" baseline="0" noProof="0" dirty="0" smtClean="0">
                <a:ln>
                  <a:noFill/>
                </a:ln>
                <a:solidFill>
                  <a:srgbClr val="FF0000"/>
                </a:solidFill>
                <a:effectLst/>
                <a:uLnTx/>
                <a:uFillTx/>
                <a:latin typeface="바탕" pitchFamily="18" charset="-127"/>
                <a:ea typeface="바탕" pitchFamily="18" charset="-127"/>
              </a:rPr>
              <a:t>Sketch</a:t>
            </a:r>
            <a:r>
              <a:rPr kumimoji="0" lang="en-US" altLang="ko-KR" sz="21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a:t>
            </a:r>
            <a:r>
              <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 </a:t>
            </a:r>
            <a:r>
              <a:rPr lang="en-US" sz="2000" b="1" dirty="0" smtClean="0">
                <a:latin typeface="Batang" pitchFamily="18" charset="-127"/>
                <a:ea typeface="Batang" pitchFamily="18" charset="-127"/>
              </a:rPr>
              <a:t>Creating a picturesque image </a:t>
            </a:r>
          </a:p>
          <a:p>
            <a:pPr marL="514350" lvl="0" indent="-514350">
              <a:spcBef>
                <a:spcPct val="20000"/>
              </a:spcBef>
            </a:pPr>
            <a:r>
              <a:rPr lang="en-US" sz="2000" b="1" dirty="0" smtClean="0">
                <a:latin typeface="Batang" pitchFamily="18" charset="-127"/>
                <a:ea typeface="Batang" pitchFamily="18" charset="-127"/>
              </a:rPr>
              <a:t>                          by emphasizing drawing or sketch effect</a:t>
            </a:r>
            <a:endParaRPr kumimoji="0" lang="en-US" altLang="ko-KR" sz="1900" b="1" i="0" u="none" strike="noStrike" kern="1200" cap="none" spc="0" normalizeH="0" baseline="0" noProof="0" dirty="0" smtClean="0">
              <a:ln>
                <a:noFill/>
              </a:ln>
              <a:solidFill>
                <a:schemeClr val="tx1"/>
              </a:solidFill>
              <a:effectLst/>
              <a:uLnTx/>
              <a:uFillTx/>
              <a:latin typeface="바탕" pitchFamily="18" charset="-127"/>
              <a:ea typeface="바탕" pitchFamily="18" charset="-127"/>
            </a:endParaRPr>
          </a:p>
          <a:p>
            <a:pPr marL="514350" lvl="0" indent="-514350">
              <a:spcBef>
                <a:spcPct val="20000"/>
              </a:spcBef>
            </a:pPr>
            <a:r>
              <a:rPr lang="en-US" altLang="ko-KR" sz="1900" b="1" dirty="0" smtClean="0">
                <a:latin typeface="바탕" pitchFamily="18" charset="-127"/>
                <a:ea typeface="바탕" pitchFamily="18" charset="-127"/>
              </a:rPr>
              <a:t>                               </a:t>
            </a:r>
            <a:endParaRPr kumimoji="0" lang="en-US" altLang="ko-KR" sz="1900" b="1" i="0" u="none" strike="noStrike" kern="1200" cap="none" spc="0" normalizeH="0" baseline="0" noProof="0" dirty="0" smtClean="0">
              <a:ln>
                <a:noFill/>
              </a:ln>
              <a:solidFill>
                <a:schemeClr val="tx1"/>
              </a:solidFill>
              <a:effectLst/>
              <a:uLnTx/>
              <a:uFillTx/>
              <a:latin typeface="바탕" pitchFamily="18" charset="-127"/>
              <a:ea typeface="바탕" pitchFamily="18" charset="-127"/>
            </a:endParaRPr>
          </a:p>
          <a:p>
            <a:pPr marL="514350" indent="-514350">
              <a:spcBef>
                <a:spcPct val="20000"/>
              </a:spcBef>
            </a:pPr>
            <a:r>
              <a:rPr kumimoji="0" lang="en-US" altLang="ko-KR" sz="2100" b="1" i="0" u="none" strike="noStrike" kern="1200" cap="none" spc="0" normalizeH="0" baseline="0" noProof="0" dirty="0" smtClean="0">
                <a:ln>
                  <a:noFill/>
                </a:ln>
                <a:solidFill>
                  <a:srgbClr val="FF0000"/>
                </a:solidFill>
                <a:effectLst/>
                <a:uLnTx/>
                <a:uFillTx/>
                <a:latin typeface="바탕" pitchFamily="18" charset="-127"/>
                <a:ea typeface="바탕" pitchFamily="18" charset="-127"/>
              </a:rPr>
              <a:t>Stylize</a:t>
            </a:r>
            <a:r>
              <a:rPr kumimoji="0" lang="en-US" altLang="ko-KR" sz="19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 </a:t>
            </a:r>
            <a:r>
              <a:rPr lang="en-US" sz="2000" b="1" dirty="0" smtClean="0">
                <a:latin typeface="Batang" pitchFamily="18" charset="-127"/>
                <a:ea typeface="Batang" pitchFamily="18" charset="-127"/>
              </a:rPr>
              <a:t>Creating images as a new style </a:t>
            </a:r>
            <a:endParaRPr kumimoji="0" lang="en-US" altLang="ko-KR" sz="1900" b="1" i="0" u="none" strike="noStrike" kern="1200" cap="none" spc="0" normalizeH="0" baseline="0" noProof="0" dirty="0" smtClean="0">
              <a:ln>
                <a:noFill/>
              </a:ln>
              <a:solidFill>
                <a:schemeClr val="tx1"/>
              </a:solidFill>
              <a:effectLst/>
              <a:uLnTx/>
              <a:uFillTx/>
              <a:latin typeface="바탕" pitchFamily="18" charset="-127"/>
              <a:ea typeface="바탕" pitchFamily="18" charset="-127"/>
            </a:endParaRPr>
          </a:p>
          <a:p>
            <a:pPr marL="514350" lvl="0" indent="-514350">
              <a:spcBef>
                <a:spcPct val="20000"/>
              </a:spcBef>
            </a:pPr>
            <a:r>
              <a:rPr lang="en-US" altLang="ko-KR" sz="2100" b="1" dirty="0" smtClean="0">
                <a:solidFill>
                  <a:srgbClr val="FF0000"/>
                </a:solidFill>
                <a:latin typeface="바탕" pitchFamily="18" charset="-127"/>
                <a:ea typeface="바탕" pitchFamily="18" charset="-127"/>
              </a:rPr>
              <a:t>Texture</a:t>
            </a:r>
            <a:r>
              <a:rPr lang="en-US" altLang="ko-KR" sz="2100" b="1" dirty="0" smtClean="0">
                <a:latin typeface="바탕" pitchFamily="18" charset="-127"/>
                <a:ea typeface="바탕" pitchFamily="18" charset="-127"/>
              </a:rPr>
              <a:t>    </a:t>
            </a:r>
            <a:r>
              <a:rPr lang="en-US" altLang="ko-KR" sz="1900" b="1" dirty="0" smtClean="0">
                <a:latin typeface="바탕" pitchFamily="18" charset="-127"/>
                <a:ea typeface="바탕" pitchFamily="18" charset="-127"/>
              </a:rPr>
              <a:t>       : Adding many textures on images</a:t>
            </a:r>
          </a:p>
          <a:p>
            <a:pPr marL="514350" lvl="0" indent="-514350">
              <a:spcBef>
                <a:spcPct val="20000"/>
              </a:spcBef>
            </a:pPr>
            <a:r>
              <a:rPr lang="en-US" altLang="ko-KR" sz="2100" b="1" dirty="0" smtClean="0">
                <a:solidFill>
                  <a:srgbClr val="FF0000"/>
                </a:solidFill>
                <a:latin typeface="바탕" pitchFamily="18" charset="-127"/>
                <a:ea typeface="바탕" pitchFamily="18" charset="-127"/>
              </a:rPr>
              <a:t>V</a:t>
            </a:r>
            <a:r>
              <a:rPr kumimoji="0" lang="en-US" altLang="ko-KR" sz="2100" b="1" i="0" u="none" strike="noStrike" kern="1200" cap="none" spc="0" normalizeH="0" baseline="0" noProof="0" dirty="0" err="1" smtClean="0">
                <a:ln>
                  <a:noFill/>
                </a:ln>
                <a:solidFill>
                  <a:srgbClr val="FF0000"/>
                </a:solidFill>
                <a:effectLst/>
                <a:uLnTx/>
                <a:uFillTx/>
                <a:latin typeface="바탕" pitchFamily="18" charset="-127"/>
                <a:ea typeface="바탕" pitchFamily="18" charset="-127"/>
              </a:rPr>
              <a:t>ideo</a:t>
            </a:r>
            <a:r>
              <a:rPr kumimoji="0" lang="en-US" altLang="ko-KR" sz="19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 </a:t>
            </a:r>
            <a:r>
              <a:rPr lang="en-US" sz="2000" b="1" dirty="0" smtClean="0">
                <a:latin typeface="Batang" pitchFamily="18" charset="-127"/>
                <a:ea typeface="Batang" pitchFamily="18" charset="-127"/>
              </a:rPr>
              <a:t>When you want to optimize image color on TV</a:t>
            </a:r>
            <a:endParaRPr lang="en-US" altLang="ko-KR" sz="2000" b="1" dirty="0" smtClean="0">
              <a:latin typeface="Batang" pitchFamily="18" charset="-127"/>
              <a:ea typeface="Batang" pitchFamily="18" charset="-127"/>
            </a:endParaRPr>
          </a:p>
          <a:p>
            <a:pPr marL="514350" lvl="0" indent="-514350">
              <a:spcBef>
                <a:spcPct val="20000"/>
              </a:spcBef>
            </a:pPr>
            <a:r>
              <a:rPr kumimoji="0" lang="en-US" altLang="ko-KR" sz="2100" b="1" i="0" u="none" strike="noStrike" kern="1200" cap="none" spc="0" normalizeH="0" baseline="0" noProof="0" dirty="0" smtClean="0">
                <a:ln>
                  <a:noFill/>
                </a:ln>
                <a:solidFill>
                  <a:srgbClr val="FF0000"/>
                </a:solidFill>
                <a:effectLst/>
                <a:uLnTx/>
                <a:uFillTx/>
                <a:latin typeface="바탕" pitchFamily="18" charset="-127"/>
                <a:ea typeface="바탕" pitchFamily="18" charset="-127"/>
              </a:rPr>
              <a:t>Other </a:t>
            </a:r>
            <a:r>
              <a:rPr kumimoji="0" lang="en-US" altLang="ko-KR" sz="21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a:t>
            </a:r>
            <a:r>
              <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rPr>
              <a:t>           : </a:t>
            </a:r>
            <a:r>
              <a:rPr lang="en-US" altLang="ko-KR" sz="2000" b="1" dirty="0" smtClean="0">
                <a:latin typeface="Batang" pitchFamily="18" charset="-127"/>
                <a:ea typeface="Batang" pitchFamily="18" charset="-127"/>
              </a:rPr>
              <a:t>T</a:t>
            </a:r>
            <a:r>
              <a:rPr lang="en-US" sz="2000" b="1" dirty="0" smtClean="0">
                <a:latin typeface="Batang" pitchFamily="18" charset="-127"/>
                <a:ea typeface="Batang" pitchFamily="18" charset="-127"/>
              </a:rPr>
              <a:t>ransformation of colors as other filters</a:t>
            </a:r>
            <a:endParaRPr kumimoji="0" lang="en-US" altLang="ko-KR" sz="2000" b="1" i="0" u="none" strike="noStrike" kern="1200" cap="none" spc="0" normalizeH="0" baseline="0" noProof="0" dirty="0" smtClean="0">
              <a:ln>
                <a:noFill/>
              </a:ln>
              <a:solidFill>
                <a:schemeClr val="tx1"/>
              </a:solidFill>
              <a:effectLst/>
              <a:uLnTx/>
              <a:uFillTx/>
              <a:latin typeface="Batang" pitchFamily="18" charset="-127"/>
              <a:ea typeface="Batang" pitchFamily="18" charset="-127"/>
            </a:endParaRPr>
          </a:p>
          <a:p>
            <a:pPr marL="514350" lvl="0" indent="-514350">
              <a:spcBef>
                <a:spcPct val="20000"/>
              </a:spcBef>
            </a:pPr>
            <a:r>
              <a:rPr lang="en-US" altLang="ko-KR" sz="2100" b="1" noProof="0" dirty="0" err="1" smtClean="0">
                <a:solidFill>
                  <a:srgbClr val="FF0000"/>
                </a:solidFill>
                <a:latin typeface="바탕" pitchFamily="18" charset="-127"/>
                <a:ea typeface="바탕" pitchFamily="18" charset="-127"/>
              </a:rPr>
              <a:t>Digimarc</a:t>
            </a:r>
            <a:r>
              <a:rPr lang="en-US" altLang="ko-KR" sz="2100" b="1" noProof="0" dirty="0" smtClean="0">
                <a:latin typeface="바탕" pitchFamily="18" charset="-127"/>
                <a:ea typeface="바탕" pitchFamily="18" charset="-127"/>
              </a:rPr>
              <a:t> </a:t>
            </a:r>
            <a:r>
              <a:rPr lang="en-US" altLang="ko-KR" sz="2000" b="1" noProof="0" dirty="0" smtClean="0">
                <a:latin typeface="바탕" pitchFamily="18" charset="-127"/>
                <a:ea typeface="바탕" pitchFamily="18" charset="-127"/>
              </a:rPr>
              <a:t>         : </a:t>
            </a:r>
            <a:r>
              <a:rPr lang="en-US" sz="2000" b="1" dirty="0" smtClean="0">
                <a:latin typeface="Batang" pitchFamily="18" charset="-127"/>
                <a:ea typeface="Batang" pitchFamily="18" charset="-127"/>
              </a:rPr>
              <a:t>Use to specify the copyright information to images or </a:t>
            </a:r>
          </a:p>
          <a:p>
            <a:pPr marL="514350" lvl="0" indent="-514350">
              <a:spcBef>
                <a:spcPct val="20000"/>
              </a:spcBef>
            </a:pPr>
            <a:r>
              <a:rPr lang="en-US" sz="2000" b="1" dirty="0" smtClean="0">
                <a:latin typeface="Batang" pitchFamily="18" charset="-127"/>
                <a:ea typeface="Batang" pitchFamily="18" charset="-127"/>
              </a:rPr>
              <a:t>                        to read the copyright information </a:t>
            </a:r>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10"/>
          <p:cNvSpPr>
            <a:spLocks noGrp="1"/>
          </p:cNvSpPr>
          <p:nvPr>
            <p:ph idx="1"/>
          </p:nvPr>
        </p:nvSpPr>
        <p:spPr>
          <a:xfrm>
            <a:off x="0" y="357166"/>
            <a:ext cx="6643702" cy="335366"/>
          </a:xfrm>
          <a:noFill/>
        </p:spPr>
        <p:txBody>
          <a:bodyPr>
            <a:noAutofit/>
          </a:bodyPr>
          <a:lstStyle/>
          <a:p>
            <a:pPr marL="514350" indent="-514350">
              <a:buNone/>
            </a:pPr>
            <a:r>
              <a:rPr lang="en-US" altLang="ko-KR" sz="1800" b="1" dirty="0" smtClean="0">
                <a:ea typeface="바탕" pitchFamily="18" charset="-127"/>
              </a:rPr>
              <a:t>3. Click  box image&gt;box layer&gt;</a:t>
            </a:r>
            <a:r>
              <a:rPr lang="ko-KR" altLang="en-US" sz="1800" b="1" dirty="0" smtClean="0">
                <a:ea typeface="바탕" pitchFamily="18" charset="-127"/>
              </a:rPr>
              <a:t>  </a:t>
            </a:r>
            <a:r>
              <a:rPr lang="en-US" altLang="ko-KR" sz="1800" b="1" dirty="0" smtClean="0">
                <a:ea typeface="바탕" pitchFamily="18" charset="-127"/>
              </a:rPr>
              <a:t>Filter&gt; Vanish Point</a:t>
            </a:r>
          </a:p>
          <a:p>
            <a:pPr marL="514350" indent="-514350">
              <a:buNone/>
            </a:pPr>
            <a:endParaRPr lang="en-US" altLang="ko-KR" sz="1800" b="1" dirty="0" smtClean="0">
              <a:latin typeface="바탕" pitchFamily="18" charset="-127"/>
              <a:ea typeface="바탕" pitchFamily="18" charset="-127"/>
            </a:endParaRPr>
          </a:p>
          <a:p>
            <a:pPr marL="514350" indent="-514350">
              <a:buNone/>
            </a:pPr>
            <a:endParaRPr lang="en-US" altLang="ko-KR" sz="1800" b="1" dirty="0" smtClean="0">
              <a:latin typeface="바탕" pitchFamily="18" charset="-127"/>
              <a:ea typeface="바탕" pitchFamily="18" charset="-127"/>
            </a:endParaRPr>
          </a:p>
          <a:p>
            <a:pPr marL="514350" indent="-514350">
              <a:buNone/>
            </a:pPr>
            <a:endParaRPr lang="en-US" altLang="ko-KR" sz="1800" b="1" dirty="0" smtClean="0">
              <a:latin typeface="바탕" pitchFamily="18" charset="-127"/>
              <a:ea typeface="바탕" pitchFamily="18" charset="-127"/>
            </a:endParaRPr>
          </a:p>
          <a:p>
            <a:pPr marL="514350" indent="-514350">
              <a:buNone/>
            </a:pPr>
            <a:r>
              <a:rPr lang="ko-KR" altLang="en-US" sz="1800" b="1" dirty="0" smtClean="0">
                <a:latin typeface="바탕" pitchFamily="18" charset="-127"/>
                <a:ea typeface="바탕" pitchFamily="18" charset="-127"/>
              </a:rPr>
              <a:t> </a:t>
            </a: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a:p>
            <a:pPr marL="514350" indent="-514350">
              <a:buFont typeface="+mj-lt"/>
              <a:buAutoNum type="arabicPeriod" startAt="4"/>
            </a:pPr>
            <a:endParaRPr lang="en-US" altLang="ko-KR" sz="1800" b="1" dirty="0" smtClean="0">
              <a:latin typeface="바탕" pitchFamily="18" charset="-127"/>
              <a:ea typeface="바탕" pitchFamily="18" charset="-127"/>
            </a:endParaRPr>
          </a:p>
        </p:txBody>
      </p:sp>
      <p:sp>
        <p:nvSpPr>
          <p:cNvPr id="16"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5" name="내용 개체 틀 10"/>
          <p:cNvSpPr txBox="1">
            <a:spLocks/>
          </p:cNvSpPr>
          <p:nvPr/>
        </p:nvSpPr>
        <p:spPr>
          <a:xfrm>
            <a:off x="0" y="3714752"/>
            <a:ext cx="9144000" cy="428628"/>
          </a:xfrm>
          <a:prstGeom prst="rect">
            <a:avLst/>
          </a:prstGeom>
          <a:noFill/>
        </p:spPr>
        <p:txBody>
          <a:bodyPr vert="horz" lIns="91440" tIns="45720" rIns="91440" bIns="45720" rtlCol="0">
            <a:noAutofit/>
          </a:bodyPr>
          <a:lstStyle/>
          <a:p>
            <a:pPr marL="514350" lvl="0" indent="-514350">
              <a:spcBef>
                <a:spcPct val="20000"/>
              </a:spcBef>
            </a:pPr>
            <a:r>
              <a:rPr kumimoji="0" lang="en-US" altLang="ko-KR" sz="1800" b="1" i="0" strike="noStrike" kern="1200" cap="none" spc="0" normalizeH="0" baseline="0" noProof="0" dirty="0" smtClean="0">
                <a:ln>
                  <a:noFill/>
                </a:ln>
                <a:solidFill>
                  <a:schemeClr val="tx1"/>
                </a:solidFill>
                <a:effectLst/>
                <a:uLnTx/>
                <a:uFillTx/>
                <a:ea typeface="바탕" pitchFamily="18" charset="-127"/>
                <a:cs typeface="+mn-cs"/>
              </a:rPr>
              <a:t>4.</a:t>
            </a:r>
            <a:r>
              <a:rPr kumimoji="0" lang="en-US" altLang="ko-KR" sz="1800" b="1" i="0" strike="noStrike" kern="1200" cap="none" spc="0" normalizeH="0" baseline="0" noProof="0" dirty="0" smtClean="0">
                <a:ln>
                  <a:noFill/>
                </a:ln>
                <a:solidFill>
                  <a:schemeClr val="tx1"/>
                </a:solidFill>
                <a:effectLst/>
                <a:uLnTx/>
                <a:uFillTx/>
                <a:latin typeface="바탕" pitchFamily="18" charset="-127"/>
                <a:ea typeface="바탕" pitchFamily="18" charset="-127"/>
                <a:cs typeface="+mn-cs"/>
              </a:rPr>
              <a:t> </a:t>
            </a:r>
            <a:r>
              <a:rPr kumimoji="0" lang="en-US" altLang="ko-KR" sz="1800" b="1" i="0" strike="noStrike" kern="1200" cap="none" spc="0" normalizeH="0" baseline="0" noProof="0" dirty="0" smtClean="0">
                <a:ln>
                  <a:noFill/>
                </a:ln>
                <a:solidFill>
                  <a:schemeClr val="tx1"/>
                </a:solidFill>
                <a:effectLst/>
                <a:uLnTx/>
                <a:uFillTx/>
                <a:latin typeface="+mj-lt"/>
                <a:ea typeface="바탕" pitchFamily="18" charset="-127"/>
                <a:cs typeface="+mn-cs"/>
              </a:rPr>
              <a:t>Making the area to insert the </a:t>
            </a:r>
            <a:r>
              <a:rPr lang="en-US" b="1" dirty="0" smtClean="0">
                <a:latin typeface="+mj-lt"/>
              </a:rPr>
              <a:t>package image </a:t>
            </a:r>
            <a:r>
              <a:rPr kumimoji="0" lang="en-US" altLang="ko-KR" sz="1800" b="1" i="0" strike="noStrike" kern="1200" cap="none" spc="0" normalizeH="0" baseline="0" noProof="0" dirty="0" smtClean="0">
                <a:ln>
                  <a:noFill/>
                </a:ln>
                <a:solidFill>
                  <a:schemeClr val="tx1"/>
                </a:solidFill>
                <a:effectLst/>
                <a:uLnTx/>
                <a:uFillTx/>
                <a:latin typeface="+mj-lt"/>
                <a:ea typeface="바탕" pitchFamily="18" charset="-127"/>
                <a:cs typeface="+mn-cs"/>
              </a:rPr>
              <a:t>by </a:t>
            </a:r>
            <a:r>
              <a:rPr kumimoji="0" lang="en-US" altLang="ko-KR" sz="1800" b="1" i="0" u="sng" strike="noStrike" kern="1200" cap="none" spc="0" normalizeH="0" baseline="0" noProof="0" dirty="0" smtClean="0">
                <a:ln>
                  <a:noFill/>
                </a:ln>
                <a:solidFill>
                  <a:schemeClr val="tx1"/>
                </a:solidFill>
                <a:effectLst/>
                <a:uLnTx/>
                <a:uFillTx/>
                <a:latin typeface="+mj-lt"/>
                <a:ea typeface="바탕" pitchFamily="18" charset="-127"/>
                <a:cs typeface="+mn-cs"/>
              </a:rPr>
              <a:t>Create  Plane Tool</a:t>
            </a:r>
            <a:r>
              <a:rPr kumimoji="0" lang="en-US" altLang="ko-KR" sz="1800" b="1" i="0" strike="noStrike" kern="1200" cap="none" spc="0" normalizeH="0" baseline="0" noProof="0" dirty="0" smtClean="0">
                <a:ln>
                  <a:noFill/>
                </a:ln>
                <a:solidFill>
                  <a:schemeClr val="tx1"/>
                </a:solidFill>
                <a:effectLst/>
                <a:uLnTx/>
                <a:uFillTx/>
                <a:latin typeface="+mj-lt"/>
                <a:ea typeface="바탕" pitchFamily="18" charset="-127"/>
                <a:cs typeface="+mn-cs"/>
              </a:rPr>
              <a:t>&gt;</a:t>
            </a:r>
            <a:r>
              <a:rPr kumimoji="0" lang="en-US" altLang="ko-KR" sz="1800" b="1" i="0" u="none" strike="noStrike" kern="1200" cap="none" spc="0" normalizeH="0" baseline="0" noProof="0" dirty="0" smtClean="0">
                <a:ln>
                  <a:noFill/>
                </a:ln>
                <a:solidFill>
                  <a:schemeClr val="tx1"/>
                </a:solidFill>
                <a:effectLst/>
                <a:uLnTx/>
                <a:uFillTx/>
                <a:latin typeface="+mj-lt"/>
                <a:ea typeface="바탕" pitchFamily="18" charset="-127"/>
                <a:cs typeface="+mn-cs"/>
              </a:rPr>
              <a:t> </a:t>
            </a:r>
            <a:r>
              <a:rPr kumimoji="0" lang="en-US" altLang="ko-KR" sz="1800" b="1" i="0" u="sng" strike="noStrike" kern="1200" cap="none" spc="0" normalizeH="0" baseline="0" noProof="0" dirty="0" smtClean="0">
                <a:ln>
                  <a:noFill/>
                </a:ln>
                <a:solidFill>
                  <a:schemeClr val="tx1"/>
                </a:solidFill>
                <a:effectLst/>
                <a:uLnTx/>
                <a:uFillTx/>
                <a:latin typeface="+mj-lt"/>
                <a:ea typeface="바탕" pitchFamily="18" charset="-127"/>
                <a:cs typeface="+mn-cs"/>
              </a:rPr>
              <a:t>Ctrl +V</a:t>
            </a: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ko-KR" altLang="en-US"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rPr>
              <a:t> </a:t>
            </a: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mj-lt"/>
              <a:buAutoNum type="arabicPeriod" startAt="4"/>
              <a:tabLst/>
              <a:defRPr/>
            </a:pPr>
            <a:endParaRPr kumimoji="0" lang="en-US" altLang="ko-KR" sz="18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p:txBody>
      </p:sp>
      <p:pic>
        <p:nvPicPr>
          <p:cNvPr id="19" name="Picture 18" descr="vanish point.jpg"/>
          <p:cNvPicPr>
            <a:picLocks noChangeAspect="1"/>
          </p:cNvPicPr>
          <p:nvPr/>
        </p:nvPicPr>
        <p:blipFill>
          <a:blip r:embed="rId2"/>
          <a:stretch>
            <a:fillRect/>
          </a:stretch>
        </p:blipFill>
        <p:spPr>
          <a:xfrm>
            <a:off x="4429124" y="642918"/>
            <a:ext cx="4572032" cy="3143272"/>
          </a:xfrm>
          <a:prstGeom prst="rect">
            <a:avLst/>
          </a:prstGeom>
        </p:spPr>
      </p:pic>
      <p:sp>
        <p:nvSpPr>
          <p:cNvPr id="20" name="타원 6"/>
          <p:cNvSpPr/>
          <p:nvPr/>
        </p:nvSpPr>
        <p:spPr>
          <a:xfrm>
            <a:off x="4357686" y="857232"/>
            <a:ext cx="36004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sp>
        <p:nvSpPr>
          <p:cNvPr id="21" name="타원 12"/>
          <p:cNvSpPr/>
          <p:nvPr/>
        </p:nvSpPr>
        <p:spPr>
          <a:xfrm>
            <a:off x="4357686" y="1352738"/>
            <a:ext cx="306492" cy="218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cxnSp>
        <p:nvCxnSpPr>
          <p:cNvPr id="22" name="Straight Arrow Connector 9"/>
          <p:cNvCxnSpPr>
            <a:stCxn id="23" idx="0"/>
            <a:endCxn id="21" idx="3"/>
          </p:cNvCxnSpPr>
          <p:nvPr/>
        </p:nvCxnSpPr>
        <p:spPr>
          <a:xfrm rot="5400000" flipH="1" flipV="1">
            <a:off x="3221094" y="1175954"/>
            <a:ext cx="817871" cy="15450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직사각형 16"/>
          <p:cNvSpPr/>
          <p:nvPr/>
        </p:nvSpPr>
        <p:spPr>
          <a:xfrm>
            <a:off x="2071670" y="2357430"/>
            <a:ext cx="1571636" cy="338554"/>
          </a:xfrm>
          <a:prstGeom prst="rect">
            <a:avLst/>
          </a:prstGeom>
          <a:ln>
            <a:solidFill>
              <a:schemeClr val="tx1"/>
            </a:solidFill>
          </a:ln>
        </p:spPr>
        <p:txBody>
          <a:bodyPr wrap="square">
            <a:spAutoFit/>
          </a:bodyPr>
          <a:lstStyle/>
          <a:p>
            <a:pPr>
              <a:buNone/>
            </a:pPr>
            <a:r>
              <a:rPr lang="en-US" altLang="ko-KR" sz="1200" b="1" u="sng" dirty="0" smtClean="0"/>
              <a:t>Transform Too</a:t>
            </a:r>
            <a:r>
              <a:rPr lang="en-US" altLang="ko-KR" sz="1600" b="1" u="sng" dirty="0" smtClean="0"/>
              <a:t>l</a:t>
            </a:r>
            <a:endParaRPr lang="en-US" altLang="ko-KR" sz="1600" b="1" dirty="0" smtClean="0"/>
          </a:p>
        </p:txBody>
      </p:sp>
      <p:sp>
        <p:nvSpPr>
          <p:cNvPr id="28" name="Rectangle 27"/>
          <p:cNvSpPr/>
          <p:nvPr/>
        </p:nvSpPr>
        <p:spPr>
          <a:xfrm>
            <a:off x="1857357" y="1071547"/>
            <a:ext cx="1571636" cy="276999"/>
          </a:xfrm>
          <a:prstGeom prst="rect">
            <a:avLst/>
          </a:prstGeom>
          <a:ln>
            <a:solidFill>
              <a:schemeClr val="tx1"/>
            </a:solidFill>
          </a:ln>
        </p:spPr>
        <p:txBody>
          <a:bodyPr wrap="square">
            <a:spAutoFit/>
          </a:bodyPr>
          <a:lstStyle/>
          <a:p>
            <a:r>
              <a:rPr lang="en-US" altLang="ko-KR" sz="1200" b="1" u="sng" dirty="0" smtClean="0">
                <a:ea typeface="바탕" pitchFamily="18" charset="-127"/>
              </a:rPr>
              <a:t>Create  Plane Tool</a:t>
            </a:r>
            <a:endParaRPr lang="en-US" sz="1200" dirty="0"/>
          </a:p>
        </p:txBody>
      </p:sp>
      <p:cxnSp>
        <p:nvCxnSpPr>
          <p:cNvPr id="29" name="Straight Arrow Connector 9"/>
          <p:cNvCxnSpPr>
            <a:stCxn id="28" idx="0"/>
            <a:endCxn id="20" idx="2"/>
          </p:cNvCxnSpPr>
          <p:nvPr/>
        </p:nvCxnSpPr>
        <p:spPr>
          <a:xfrm rot="5400000" flipH="1" flipV="1">
            <a:off x="3446851" y="160713"/>
            <a:ext cx="107158" cy="17145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package area.jpg"/>
          <p:cNvPicPr>
            <a:picLocks noChangeAspect="1"/>
          </p:cNvPicPr>
          <p:nvPr/>
        </p:nvPicPr>
        <p:blipFill>
          <a:blip r:embed="rId3"/>
          <a:stretch>
            <a:fillRect/>
          </a:stretch>
        </p:blipFill>
        <p:spPr>
          <a:xfrm>
            <a:off x="428596" y="4071942"/>
            <a:ext cx="4307488" cy="2786058"/>
          </a:xfrm>
          <a:prstGeom prst="rect">
            <a:avLst/>
          </a:prstGeom>
        </p:spPr>
      </p:pic>
      <p:pic>
        <p:nvPicPr>
          <p:cNvPr id="35" name="Picture 34" descr="ctrl v1.jpg"/>
          <p:cNvPicPr>
            <a:picLocks noChangeAspect="1"/>
          </p:cNvPicPr>
          <p:nvPr/>
        </p:nvPicPr>
        <p:blipFill>
          <a:blip r:embed="rId4"/>
          <a:stretch>
            <a:fillRect/>
          </a:stretch>
        </p:blipFill>
        <p:spPr>
          <a:xfrm>
            <a:off x="4857720" y="4082537"/>
            <a:ext cx="4286280" cy="2775463"/>
          </a:xfrm>
          <a:prstGeom prst="rect">
            <a:avLst/>
          </a:prstGeom>
        </p:spPr>
      </p:pic>
      <p:sp>
        <p:nvSpPr>
          <p:cNvPr id="36" name="타원 9"/>
          <p:cNvSpPr/>
          <p:nvPr/>
        </p:nvSpPr>
        <p:spPr>
          <a:xfrm>
            <a:off x="2428860" y="5357826"/>
            <a:ext cx="1368152"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cxnSp>
        <p:nvCxnSpPr>
          <p:cNvPr id="37" name="Straight Arrow Connector 9"/>
          <p:cNvCxnSpPr/>
          <p:nvPr/>
        </p:nvCxnSpPr>
        <p:spPr>
          <a:xfrm rot="16200000" flipV="1">
            <a:off x="4143372" y="1500174"/>
            <a:ext cx="2928958" cy="1785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9"/>
          <p:cNvCxnSpPr/>
          <p:nvPr/>
        </p:nvCxnSpPr>
        <p:spPr>
          <a:xfrm rot="5400000">
            <a:off x="7179487" y="4464851"/>
            <a:ext cx="1643074" cy="7143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타원 6"/>
          <p:cNvSpPr/>
          <p:nvPr/>
        </p:nvSpPr>
        <p:spPr>
          <a:xfrm>
            <a:off x="4357686" y="1071546"/>
            <a:ext cx="360040"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sp>
        <p:nvSpPr>
          <p:cNvPr id="60" name="Rectangle 59"/>
          <p:cNvSpPr/>
          <p:nvPr/>
        </p:nvSpPr>
        <p:spPr>
          <a:xfrm>
            <a:off x="1785918" y="1500174"/>
            <a:ext cx="1214446" cy="276999"/>
          </a:xfrm>
          <a:prstGeom prst="rect">
            <a:avLst/>
          </a:prstGeom>
          <a:ln>
            <a:solidFill>
              <a:schemeClr val="tx1"/>
            </a:solidFill>
          </a:ln>
        </p:spPr>
        <p:txBody>
          <a:bodyPr wrap="square">
            <a:spAutoFit/>
          </a:bodyPr>
          <a:lstStyle/>
          <a:p>
            <a:r>
              <a:rPr lang="en-US" altLang="ko-KR" sz="1200" b="1" dirty="0" smtClean="0">
                <a:ea typeface="바탕" pitchFamily="18" charset="-127"/>
              </a:rPr>
              <a:t>Marquee Tool</a:t>
            </a:r>
            <a:endParaRPr lang="en-US" sz="1200" dirty="0"/>
          </a:p>
        </p:txBody>
      </p:sp>
      <p:cxnSp>
        <p:nvCxnSpPr>
          <p:cNvPr id="61" name="Straight Arrow Connector 9"/>
          <p:cNvCxnSpPr/>
          <p:nvPr/>
        </p:nvCxnSpPr>
        <p:spPr>
          <a:xfrm flipV="1">
            <a:off x="3000364" y="1142984"/>
            <a:ext cx="135732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10"/>
          <p:cNvSpPr>
            <a:spLocks noGrp="1"/>
          </p:cNvSpPr>
          <p:nvPr>
            <p:ph idx="1"/>
          </p:nvPr>
        </p:nvSpPr>
        <p:spPr>
          <a:xfrm>
            <a:off x="0" y="428604"/>
            <a:ext cx="9144000" cy="857256"/>
          </a:xfrm>
          <a:noFill/>
        </p:spPr>
        <p:txBody>
          <a:bodyPr>
            <a:noAutofit/>
          </a:bodyPr>
          <a:lstStyle/>
          <a:p>
            <a:pPr marL="514350" indent="-514350">
              <a:buNone/>
            </a:pPr>
            <a:r>
              <a:rPr lang="en-US" altLang="ko-KR" sz="1600" b="1" dirty="0" smtClean="0">
                <a:latin typeface="+mj-lt"/>
                <a:ea typeface="바탕" pitchFamily="18" charset="-127"/>
              </a:rPr>
              <a:t>5. Possible to tilt the area to insert the package image&gt;Click </a:t>
            </a:r>
            <a:r>
              <a:rPr lang="en-US" altLang="ko-KR" sz="1600" b="1" u="sng" dirty="0" smtClean="0">
                <a:latin typeface="+mj-lt"/>
                <a:ea typeface="바탕" pitchFamily="18" charset="-127"/>
              </a:rPr>
              <a:t>Marquee Tool </a:t>
            </a:r>
            <a:r>
              <a:rPr lang="en-US" altLang="ko-KR" sz="1600" b="1" dirty="0" smtClean="0">
                <a:latin typeface="+mj-lt"/>
                <a:ea typeface="바탕" pitchFamily="18" charset="-127"/>
              </a:rPr>
              <a:t>&gt;</a:t>
            </a:r>
            <a:r>
              <a:rPr lang="ko-KR" altLang="en-US" sz="1600" b="1" dirty="0" smtClean="0">
                <a:latin typeface="+mj-lt"/>
                <a:ea typeface="바탕" pitchFamily="18" charset="-127"/>
              </a:rPr>
              <a:t> </a:t>
            </a:r>
            <a:r>
              <a:rPr lang="en-US" altLang="ko-KR" sz="1600" b="1" dirty="0" smtClean="0">
                <a:latin typeface="+mj-lt"/>
                <a:ea typeface="바탕" pitchFamily="18" charset="-127"/>
              </a:rPr>
              <a:t>D</a:t>
            </a:r>
            <a:r>
              <a:rPr lang="en-US" sz="1600" b="1" dirty="0" smtClean="0">
                <a:latin typeface="+mj-lt"/>
              </a:rPr>
              <a:t>rag into the area to put the </a:t>
            </a:r>
            <a:r>
              <a:rPr lang="en-US" altLang="ko-KR" sz="1600" b="1" dirty="0" smtClean="0">
                <a:latin typeface="+mj-lt"/>
                <a:ea typeface="바탕" pitchFamily="18" charset="-127"/>
              </a:rPr>
              <a:t>package</a:t>
            </a:r>
          </a:p>
          <a:p>
            <a:pPr marL="514350" lvl="0" indent="-514350">
              <a:buNone/>
            </a:pPr>
            <a:r>
              <a:rPr lang="en-US" altLang="ko-KR" sz="1600" b="1" dirty="0" smtClean="0">
                <a:ea typeface="바탕" pitchFamily="18" charset="-127"/>
              </a:rPr>
              <a:t>6. Adjust the size, the location by </a:t>
            </a:r>
            <a:r>
              <a:rPr lang="en-US" altLang="ko-KR" sz="1600" b="1" u="sng" dirty="0" smtClean="0">
                <a:ea typeface="바탕" pitchFamily="18" charset="-127"/>
              </a:rPr>
              <a:t>Transform Tool&gt;</a:t>
            </a:r>
            <a:r>
              <a:rPr lang="en-US" altLang="ko-KR" sz="1600" b="1" u="sng" dirty="0" err="1" smtClean="0">
                <a:ea typeface="바탕" pitchFamily="18" charset="-127"/>
              </a:rPr>
              <a:t>Ctrl+V</a:t>
            </a:r>
            <a:endParaRPr lang="en-US" altLang="ko-KR" sz="1600" b="1" u="sng" dirty="0" smtClean="0">
              <a:ea typeface="바탕" pitchFamily="18" charset="-127"/>
            </a:endParaRPr>
          </a:p>
          <a:p>
            <a:pPr marL="514350" indent="-514350">
              <a:buNone/>
            </a:pPr>
            <a:endParaRPr lang="en-US" altLang="ko-KR" sz="1600" b="1" dirty="0" smtClean="0">
              <a:latin typeface="+mj-lt"/>
              <a:ea typeface="바탕" pitchFamily="18" charset="-127"/>
            </a:endParaRPr>
          </a:p>
        </p:txBody>
      </p:sp>
      <p:sp>
        <p:nvSpPr>
          <p:cNvPr id="16"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8" name="Picture 17" descr="Marquee Tool.jpg"/>
          <p:cNvPicPr>
            <a:picLocks noChangeAspect="1"/>
          </p:cNvPicPr>
          <p:nvPr/>
        </p:nvPicPr>
        <p:blipFill>
          <a:blip r:embed="rId2" cstate="print"/>
          <a:stretch>
            <a:fillRect/>
          </a:stretch>
        </p:blipFill>
        <p:spPr>
          <a:xfrm>
            <a:off x="285720" y="1285860"/>
            <a:ext cx="3643338" cy="2592931"/>
          </a:xfrm>
          <a:prstGeom prst="rect">
            <a:avLst/>
          </a:prstGeom>
        </p:spPr>
      </p:pic>
      <p:sp>
        <p:nvSpPr>
          <p:cNvPr id="19" name="타원 12"/>
          <p:cNvSpPr/>
          <p:nvPr/>
        </p:nvSpPr>
        <p:spPr>
          <a:xfrm>
            <a:off x="214282" y="1428736"/>
            <a:ext cx="306492" cy="218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cxnSp>
        <p:nvCxnSpPr>
          <p:cNvPr id="20" name="Straight Arrow Connector 9"/>
          <p:cNvCxnSpPr>
            <a:endCxn id="19" idx="6"/>
          </p:cNvCxnSpPr>
          <p:nvPr/>
        </p:nvCxnSpPr>
        <p:spPr>
          <a:xfrm rot="10800000" flipV="1">
            <a:off x="520774" y="642917"/>
            <a:ext cx="6051490" cy="8952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descr="transform tool.jpg"/>
          <p:cNvPicPr>
            <a:picLocks noChangeAspect="1"/>
          </p:cNvPicPr>
          <p:nvPr/>
        </p:nvPicPr>
        <p:blipFill>
          <a:blip r:embed="rId3"/>
          <a:stretch>
            <a:fillRect/>
          </a:stretch>
        </p:blipFill>
        <p:spPr>
          <a:xfrm>
            <a:off x="4357686" y="1285860"/>
            <a:ext cx="4000528" cy="2482310"/>
          </a:xfrm>
          <a:prstGeom prst="rect">
            <a:avLst/>
          </a:prstGeom>
        </p:spPr>
      </p:pic>
      <p:sp>
        <p:nvSpPr>
          <p:cNvPr id="24" name="타원 12"/>
          <p:cNvSpPr/>
          <p:nvPr/>
        </p:nvSpPr>
        <p:spPr>
          <a:xfrm>
            <a:off x="4286248" y="1785926"/>
            <a:ext cx="306492" cy="218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cxnSp>
        <p:nvCxnSpPr>
          <p:cNvPr id="25" name="Straight Arrow Connector 9"/>
          <p:cNvCxnSpPr>
            <a:endCxn id="24" idx="1"/>
          </p:cNvCxnSpPr>
          <p:nvPr/>
        </p:nvCxnSpPr>
        <p:spPr>
          <a:xfrm rot="16200000" flipH="1">
            <a:off x="3899755" y="1386600"/>
            <a:ext cx="674995" cy="1877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내용 개체 틀 10"/>
          <p:cNvSpPr txBox="1">
            <a:spLocks/>
          </p:cNvSpPr>
          <p:nvPr/>
        </p:nvSpPr>
        <p:spPr>
          <a:xfrm>
            <a:off x="0" y="3929066"/>
            <a:ext cx="9144000" cy="571504"/>
          </a:xfrm>
          <a:prstGeom prst="rect">
            <a:avLst/>
          </a:prstGeom>
          <a:noFill/>
        </p:spPr>
        <p:txBody>
          <a:bodyPr vert="horz" lIns="91440" tIns="45720" rIns="91440" bIns="45720" rtlCol="0">
            <a:noAutofit/>
          </a:bodyPr>
          <a:lstStyle/>
          <a:p>
            <a:pPr marL="514350" lvl="0" indent="-514350">
              <a:spcBef>
                <a:spcPct val="20000"/>
              </a:spcBef>
            </a:pP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7. Click </a:t>
            </a:r>
            <a:r>
              <a:rPr kumimoji="0" lang="en-US" altLang="ko-KR" sz="1600" b="1" i="0" u="sng" strike="noStrike" kern="1200" cap="none" spc="0" normalizeH="0" baseline="0" noProof="0" dirty="0" smtClean="0">
                <a:ln>
                  <a:noFill/>
                </a:ln>
                <a:solidFill>
                  <a:schemeClr val="tx1"/>
                </a:solidFill>
                <a:effectLst/>
                <a:uLnTx/>
                <a:uFillTx/>
                <a:latin typeface="+mj-lt"/>
                <a:ea typeface="바탕" pitchFamily="18" charset="-127"/>
                <a:cs typeface="+mn-cs"/>
              </a:rPr>
              <a:t>Marquee Tool </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&gt;</a:t>
            </a:r>
            <a:r>
              <a:rPr kumimoji="0" lang="ko-KR" altLang="en-US" sz="1600" b="1" i="0" u="none" strike="noStrike" kern="1200" cap="none" spc="0" normalizeH="0" baseline="0" noProof="0" dirty="0" smtClean="0">
                <a:ln>
                  <a:noFill/>
                </a:ln>
                <a:solidFill>
                  <a:schemeClr val="tx1"/>
                </a:solidFill>
                <a:effectLst/>
                <a:uLnTx/>
                <a:uFillTx/>
                <a:latin typeface="+mj-lt"/>
                <a:ea typeface="바탕" pitchFamily="18" charset="-127"/>
                <a:cs typeface="+mn-cs"/>
              </a:rPr>
              <a:t> </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D</a:t>
            </a:r>
            <a:r>
              <a:rPr kumimoji="0" lang="en-US" sz="1600" b="1" i="0" u="none" strike="noStrike" kern="1200" cap="none" spc="0" normalizeH="0" baseline="0" noProof="0" dirty="0" smtClean="0">
                <a:ln>
                  <a:noFill/>
                </a:ln>
                <a:solidFill>
                  <a:schemeClr val="tx1"/>
                </a:solidFill>
                <a:effectLst/>
                <a:uLnTx/>
                <a:uFillTx/>
                <a:latin typeface="+mj-lt"/>
                <a:ea typeface="+mn-ea"/>
                <a:cs typeface="+mn-cs"/>
              </a:rPr>
              <a:t>rag into the other area to put the </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package&gt;</a:t>
            </a:r>
            <a:r>
              <a:rPr kumimoji="0" lang="en-US" altLang="ko-KR" sz="1600" b="1" i="0" u="none" strike="noStrike" kern="1200" cap="none" spc="0" normalizeH="0" baseline="0" noProof="0" dirty="0" smtClean="0">
                <a:ln>
                  <a:noFill/>
                </a:ln>
                <a:solidFill>
                  <a:schemeClr val="tx1"/>
                </a:solidFill>
                <a:effectLst/>
                <a:uLnTx/>
                <a:uFillTx/>
                <a:latin typeface="+mn-lt"/>
                <a:ea typeface="바탕" pitchFamily="18" charset="-127"/>
                <a:cs typeface="+mn-cs"/>
              </a:rPr>
              <a:t>Adjust the size, the location by </a:t>
            </a:r>
            <a:r>
              <a:rPr kumimoji="0" lang="en-US" altLang="ko-KR" sz="1600" b="1" i="0" u="sng" strike="noStrike" kern="1200" cap="none" spc="0" normalizeH="0" baseline="0" noProof="0" dirty="0" smtClean="0">
                <a:ln>
                  <a:noFill/>
                </a:ln>
                <a:solidFill>
                  <a:schemeClr val="tx1"/>
                </a:solidFill>
                <a:effectLst/>
                <a:uLnTx/>
                <a:uFillTx/>
                <a:latin typeface="+mn-lt"/>
                <a:ea typeface="바탕" pitchFamily="18" charset="-127"/>
                <a:cs typeface="+mn-cs"/>
              </a:rPr>
              <a:t>Transform Tool&gt;</a:t>
            </a:r>
            <a:r>
              <a:rPr lang="en-US" altLang="ko-KR" sz="1600" b="1" u="sng" dirty="0" err="1" smtClean="0">
                <a:ea typeface="바탕" pitchFamily="18" charset="-127"/>
              </a:rPr>
              <a:t>Ctrl+V</a:t>
            </a:r>
            <a:r>
              <a:rPr lang="en-US" altLang="ko-KR" sz="1600" b="1" u="sng" dirty="0" smtClean="0">
                <a:ea typeface="바탕" pitchFamily="18" charset="-127"/>
              </a:rPr>
              <a:t>, </a:t>
            </a:r>
            <a:endParaRPr kumimoji="0" lang="en-US" altLang="ko-KR" sz="1600" b="1" i="0" u="sng" strike="noStrike" kern="1200" cap="none" spc="0" normalizeH="0" baseline="0" noProof="0" dirty="0" smtClean="0">
              <a:ln>
                <a:noFill/>
              </a:ln>
              <a:solidFill>
                <a:schemeClr val="tx1"/>
              </a:solidFill>
              <a:effectLst/>
              <a:uLnTx/>
              <a:uFillTx/>
              <a:latin typeface="+mn-lt"/>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endParaRPr>
          </a:p>
        </p:txBody>
      </p:sp>
      <p:pic>
        <p:nvPicPr>
          <p:cNvPr id="29" name="Picture 28" descr="other.jpg"/>
          <p:cNvPicPr>
            <a:picLocks noChangeAspect="1"/>
          </p:cNvPicPr>
          <p:nvPr/>
        </p:nvPicPr>
        <p:blipFill>
          <a:blip r:embed="rId4"/>
          <a:stretch>
            <a:fillRect/>
          </a:stretch>
        </p:blipFill>
        <p:spPr>
          <a:xfrm>
            <a:off x="428596" y="4557733"/>
            <a:ext cx="3712271" cy="2300267"/>
          </a:xfrm>
          <a:prstGeom prst="rect">
            <a:avLst/>
          </a:prstGeom>
        </p:spPr>
      </p:pic>
      <p:pic>
        <p:nvPicPr>
          <p:cNvPr id="30" name="Picture 29" descr="ctrl v2.jpg"/>
          <p:cNvPicPr>
            <a:picLocks noChangeAspect="1"/>
          </p:cNvPicPr>
          <p:nvPr/>
        </p:nvPicPr>
        <p:blipFill>
          <a:blip r:embed="rId5"/>
          <a:stretch>
            <a:fillRect/>
          </a:stretch>
        </p:blipFill>
        <p:spPr>
          <a:xfrm>
            <a:off x="4429124" y="4500570"/>
            <a:ext cx="3796658" cy="23574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5" name="내용 개체 틀 10"/>
          <p:cNvSpPr txBox="1">
            <a:spLocks/>
          </p:cNvSpPr>
          <p:nvPr/>
        </p:nvSpPr>
        <p:spPr>
          <a:xfrm>
            <a:off x="0" y="3714752"/>
            <a:ext cx="9144000" cy="357190"/>
          </a:xfrm>
          <a:prstGeom prst="rect">
            <a:avLst/>
          </a:prstGeom>
          <a:noFill/>
        </p:spPr>
        <p:txBody>
          <a:bodyPr vert="horz" lIns="91440" tIns="45720" rIns="91440" bIns="45720" rtlCol="0">
            <a:normAutofit fontScale="92500"/>
          </a:bodyPr>
          <a:lstStyle/>
          <a:p>
            <a:pPr marL="514350" lvl="0" indent="-514350">
              <a:spcBef>
                <a:spcPct val="20000"/>
              </a:spcBef>
            </a:pP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9. Filter&gt; filter gallery&gt; Artistic&gt; Film </a:t>
            </a:r>
            <a:r>
              <a:rPr lang="en-US" altLang="ko-KR" b="1" dirty="0" smtClean="0">
                <a:ea typeface="바탕" pitchFamily="18" charset="-127"/>
              </a:rPr>
              <a:t>grain&gt; Adjust Grain</a:t>
            </a: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 Highlight, intensity&gt;OK</a:t>
            </a:r>
          </a:p>
        </p:txBody>
      </p:sp>
      <p:sp>
        <p:nvSpPr>
          <p:cNvPr id="28" name="내용 개체 틀 10"/>
          <p:cNvSpPr txBox="1">
            <a:spLocks/>
          </p:cNvSpPr>
          <p:nvPr/>
        </p:nvSpPr>
        <p:spPr>
          <a:xfrm>
            <a:off x="0" y="500042"/>
            <a:ext cx="9144000" cy="571504"/>
          </a:xfrm>
          <a:prstGeom prst="rect">
            <a:avLst/>
          </a:prstGeom>
          <a:noFill/>
        </p:spPr>
        <p:txBody>
          <a:bodyPr vert="horz" lIns="91440" tIns="45720" rIns="91440" bIns="45720" rtlCol="0">
            <a:noAutofit/>
          </a:bodyPr>
          <a:lstStyle/>
          <a:p>
            <a:pPr marL="514350" lvl="0" indent="-514350">
              <a:spcBef>
                <a:spcPct val="20000"/>
              </a:spcBef>
            </a:pP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8. </a:t>
            </a:r>
            <a:r>
              <a:rPr lang="en-US" altLang="ko-KR" sz="1600" b="1" u="sng" dirty="0" smtClean="0">
                <a:ea typeface="바탕" pitchFamily="18" charset="-127"/>
              </a:rPr>
              <a:t>Do one more time &gt;</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Click </a:t>
            </a:r>
            <a:r>
              <a:rPr kumimoji="0" lang="en-US" altLang="ko-KR" sz="1600" b="1" i="0" u="sng" strike="noStrike" kern="1200" cap="none" spc="0" normalizeH="0" baseline="0" noProof="0" dirty="0" smtClean="0">
                <a:ln>
                  <a:noFill/>
                </a:ln>
                <a:solidFill>
                  <a:schemeClr val="tx1"/>
                </a:solidFill>
                <a:effectLst/>
                <a:uLnTx/>
                <a:uFillTx/>
                <a:latin typeface="+mj-lt"/>
                <a:ea typeface="바탕" pitchFamily="18" charset="-127"/>
                <a:cs typeface="+mn-cs"/>
              </a:rPr>
              <a:t>Marquee Tool </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&gt;</a:t>
            </a:r>
            <a:r>
              <a:rPr kumimoji="0" lang="ko-KR" altLang="en-US" sz="1600" b="1" i="0" u="none" strike="noStrike" kern="1200" cap="none" spc="0" normalizeH="0" baseline="0" noProof="0" dirty="0" smtClean="0">
                <a:ln>
                  <a:noFill/>
                </a:ln>
                <a:solidFill>
                  <a:schemeClr val="tx1"/>
                </a:solidFill>
                <a:effectLst/>
                <a:uLnTx/>
                <a:uFillTx/>
                <a:latin typeface="+mj-lt"/>
                <a:ea typeface="바탕" pitchFamily="18" charset="-127"/>
                <a:cs typeface="+mn-cs"/>
              </a:rPr>
              <a:t> </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D</a:t>
            </a:r>
            <a:r>
              <a:rPr kumimoji="0" lang="en-US" sz="1600" b="1" i="0" u="none" strike="noStrike" kern="1200" cap="none" spc="0" normalizeH="0" baseline="0" noProof="0" dirty="0" smtClean="0">
                <a:ln>
                  <a:noFill/>
                </a:ln>
                <a:solidFill>
                  <a:schemeClr val="tx1"/>
                </a:solidFill>
                <a:effectLst/>
                <a:uLnTx/>
                <a:uFillTx/>
                <a:latin typeface="+mj-lt"/>
                <a:ea typeface="+mn-ea"/>
                <a:cs typeface="+mn-cs"/>
              </a:rPr>
              <a:t>rag into the other area to put the </a:t>
            </a:r>
            <a:r>
              <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rPr>
              <a:t>package&gt;</a:t>
            </a:r>
            <a:r>
              <a:rPr kumimoji="0" lang="en-US" altLang="ko-KR" sz="1600" b="1" i="0" u="none" strike="noStrike" kern="1200" cap="none" spc="0" normalizeH="0" baseline="0" noProof="0" dirty="0" smtClean="0">
                <a:ln>
                  <a:noFill/>
                </a:ln>
                <a:solidFill>
                  <a:schemeClr val="tx1"/>
                </a:solidFill>
                <a:effectLst/>
                <a:uLnTx/>
                <a:uFillTx/>
                <a:latin typeface="+mn-lt"/>
                <a:ea typeface="바탕" pitchFamily="18" charset="-127"/>
                <a:cs typeface="+mn-cs"/>
              </a:rPr>
              <a:t>Adjust the size, the location by </a:t>
            </a:r>
            <a:r>
              <a:rPr kumimoji="0" lang="en-US" altLang="ko-KR" sz="1600" b="1" i="0" u="sng" strike="noStrike" kern="1200" cap="none" spc="0" normalizeH="0" baseline="0" noProof="0" dirty="0" smtClean="0">
                <a:ln>
                  <a:noFill/>
                </a:ln>
                <a:solidFill>
                  <a:schemeClr val="tx1"/>
                </a:solidFill>
                <a:effectLst/>
                <a:uLnTx/>
                <a:uFillTx/>
                <a:latin typeface="+mn-lt"/>
                <a:ea typeface="바탕" pitchFamily="18" charset="-127"/>
                <a:cs typeface="+mn-cs"/>
              </a:rPr>
              <a:t>Transform Tool&gt;</a:t>
            </a:r>
            <a:r>
              <a:rPr lang="en-US" altLang="ko-KR" sz="1600" b="1" u="sng" dirty="0" err="1" smtClean="0">
                <a:ea typeface="바탕" pitchFamily="18" charset="-127"/>
              </a:rPr>
              <a:t>Ctrl+V</a:t>
            </a:r>
            <a:r>
              <a:rPr lang="en-US" altLang="ko-KR" sz="1600" b="1" u="sng" dirty="0" smtClean="0">
                <a:ea typeface="바탕" pitchFamily="18" charset="-127"/>
              </a:rPr>
              <a:t>&gt;OK </a:t>
            </a:r>
            <a:endParaRPr kumimoji="0" lang="en-US" altLang="ko-KR" sz="1600" b="1" i="0" u="sng" strike="noStrike" kern="1200" cap="none" spc="0" normalizeH="0" baseline="0" noProof="0" dirty="0" smtClean="0">
              <a:ln>
                <a:noFill/>
              </a:ln>
              <a:solidFill>
                <a:schemeClr val="tx1"/>
              </a:solidFill>
              <a:effectLst/>
              <a:uLnTx/>
              <a:uFillTx/>
              <a:latin typeface="+mn-lt"/>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600" b="1" i="0" u="none" strike="noStrike" kern="1200" cap="none" spc="0" normalizeH="0" baseline="0" noProof="0" dirty="0" smtClean="0">
              <a:ln>
                <a:noFill/>
              </a:ln>
              <a:solidFill>
                <a:schemeClr val="tx1"/>
              </a:solidFill>
              <a:effectLst/>
              <a:uLnTx/>
              <a:uFillTx/>
              <a:latin typeface="+mj-lt"/>
              <a:ea typeface="바탕" pitchFamily="18" charset="-127"/>
              <a:cs typeface="+mn-cs"/>
            </a:endParaRPr>
          </a:p>
        </p:txBody>
      </p:sp>
      <p:pic>
        <p:nvPicPr>
          <p:cNvPr id="13" name="Picture 12" descr="marquee tool3.jpg"/>
          <p:cNvPicPr>
            <a:picLocks noChangeAspect="1"/>
          </p:cNvPicPr>
          <p:nvPr/>
        </p:nvPicPr>
        <p:blipFill>
          <a:blip r:embed="rId2"/>
          <a:stretch>
            <a:fillRect/>
          </a:stretch>
        </p:blipFill>
        <p:spPr>
          <a:xfrm>
            <a:off x="142844" y="1071546"/>
            <a:ext cx="4357688" cy="2722940"/>
          </a:xfrm>
          <a:prstGeom prst="rect">
            <a:avLst/>
          </a:prstGeom>
        </p:spPr>
      </p:pic>
      <p:pic>
        <p:nvPicPr>
          <p:cNvPr id="14" name="Picture 13" descr="ctrl v3.jpg"/>
          <p:cNvPicPr>
            <a:picLocks noChangeAspect="1"/>
          </p:cNvPicPr>
          <p:nvPr/>
        </p:nvPicPr>
        <p:blipFill>
          <a:blip r:embed="rId3"/>
          <a:stretch>
            <a:fillRect/>
          </a:stretch>
        </p:blipFill>
        <p:spPr>
          <a:xfrm>
            <a:off x="4500562" y="1071546"/>
            <a:ext cx="4377981" cy="2714644"/>
          </a:xfrm>
          <a:prstGeom prst="rect">
            <a:avLst/>
          </a:prstGeom>
        </p:spPr>
      </p:pic>
      <p:pic>
        <p:nvPicPr>
          <p:cNvPr id="17" name="Picture 16" descr="FILM GRAIN.jpg"/>
          <p:cNvPicPr>
            <a:picLocks noChangeAspect="1"/>
          </p:cNvPicPr>
          <p:nvPr/>
        </p:nvPicPr>
        <p:blipFill>
          <a:blip r:embed="rId4"/>
          <a:stretch>
            <a:fillRect/>
          </a:stretch>
        </p:blipFill>
        <p:spPr>
          <a:xfrm>
            <a:off x="214282" y="4000504"/>
            <a:ext cx="7286676" cy="3587372"/>
          </a:xfrm>
          <a:prstGeom prst="rect">
            <a:avLst/>
          </a:prstGeom>
        </p:spPr>
      </p:pic>
      <p:sp>
        <p:nvSpPr>
          <p:cNvPr id="21" name="Rectangle 125"/>
          <p:cNvSpPr/>
          <p:nvPr/>
        </p:nvSpPr>
        <p:spPr>
          <a:xfrm>
            <a:off x="6143636" y="4429132"/>
            <a:ext cx="1357322" cy="9286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22" name="Straight Arrow Connector 9"/>
          <p:cNvCxnSpPr/>
          <p:nvPr/>
        </p:nvCxnSpPr>
        <p:spPr>
          <a:xfrm rot="16200000" flipH="1">
            <a:off x="5862645" y="4281494"/>
            <a:ext cx="709609" cy="47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box2.jpg"/>
          <p:cNvPicPr>
            <a:picLocks noChangeAspect="1"/>
          </p:cNvPicPr>
          <p:nvPr/>
        </p:nvPicPr>
        <p:blipFill>
          <a:blip r:embed="rId2" cstate="print"/>
          <a:stretch>
            <a:fillRect/>
          </a:stretch>
        </p:blipFill>
        <p:spPr>
          <a:xfrm>
            <a:off x="683567" y="2312876"/>
            <a:ext cx="2869589" cy="2556284"/>
          </a:xfrm>
          <a:prstGeom prst="rect">
            <a:avLst/>
          </a:prstGeom>
        </p:spPr>
      </p:pic>
      <p:sp>
        <p:nvSpPr>
          <p:cNvPr id="4" name="오른쪽 화살표 3"/>
          <p:cNvSpPr/>
          <p:nvPr/>
        </p:nvSpPr>
        <p:spPr>
          <a:xfrm>
            <a:off x="3857620" y="3357562"/>
            <a:ext cx="15716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제목 1"/>
          <p:cNvSpPr txBox="1">
            <a:spLocks/>
          </p:cNvSpPr>
          <p:nvPr/>
        </p:nvSpPr>
        <p:spPr>
          <a:xfrm>
            <a:off x="0" y="0"/>
            <a:ext cx="9144000" cy="500042"/>
          </a:xfrm>
          <a:prstGeom prst="rect">
            <a:avLst/>
          </a:prstGeom>
        </p:spPr>
        <p:txBody>
          <a:bodyPr anchor="ctr">
            <a:normAutofit fontScale="62500" lnSpcReduction="20000"/>
          </a:bodyPr>
          <a:lstStyle/>
          <a:p>
            <a:pPr lvl="0" algn="ctr" latinLnBrk="0">
              <a:spcBef>
                <a:spcPct val="0"/>
              </a:spcBef>
              <a:defRPr/>
            </a:pPr>
            <a:r>
              <a:rPr lang="en-US" sz="3600" b="1" dirty="0" smtClean="0">
                <a:solidFill>
                  <a:srgbClr val="FF0000"/>
                </a:solidFill>
              </a:rPr>
              <a:t>Image production using the filter function and control layers</a:t>
            </a:r>
            <a:endParaRPr kumimoji="0" lang="ko-KR" alt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7" name="Picture 6" descr="box6.jpg"/>
          <p:cNvPicPr>
            <a:picLocks noChangeAspect="1"/>
          </p:cNvPicPr>
          <p:nvPr/>
        </p:nvPicPr>
        <p:blipFill>
          <a:blip r:embed="rId3"/>
          <a:stretch>
            <a:fillRect/>
          </a:stretch>
        </p:blipFill>
        <p:spPr>
          <a:xfrm>
            <a:off x="3857620" y="357166"/>
            <a:ext cx="2500330" cy="2227341"/>
          </a:xfrm>
          <a:prstGeom prst="rect">
            <a:avLst/>
          </a:prstGeom>
        </p:spPr>
      </p:pic>
      <p:pic>
        <p:nvPicPr>
          <p:cNvPr id="9" name="그림 4" descr="box4.jpg"/>
          <p:cNvPicPr>
            <a:picLocks noChangeAspect="1"/>
          </p:cNvPicPr>
          <p:nvPr/>
        </p:nvPicPr>
        <p:blipFill>
          <a:blip r:embed="rId4" cstate="print"/>
          <a:stretch>
            <a:fillRect/>
          </a:stretch>
        </p:blipFill>
        <p:spPr>
          <a:xfrm>
            <a:off x="5857884" y="2214554"/>
            <a:ext cx="2664296" cy="2373405"/>
          </a:xfrm>
          <a:prstGeom prst="rect">
            <a:avLst/>
          </a:prstGeom>
        </p:spPr>
      </p:pic>
      <p:pic>
        <p:nvPicPr>
          <p:cNvPr id="10" name="그림 5" descr="box5.jpg"/>
          <p:cNvPicPr>
            <a:picLocks noChangeAspect="1"/>
          </p:cNvPicPr>
          <p:nvPr/>
        </p:nvPicPr>
        <p:blipFill>
          <a:blip r:embed="rId5" cstate="print"/>
          <a:stretch>
            <a:fillRect/>
          </a:stretch>
        </p:blipFill>
        <p:spPr>
          <a:xfrm>
            <a:off x="3929058" y="4481736"/>
            <a:ext cx="2667506" cy="2376264"/>
          </a:xfrm>
          <a:prstGeom prst="rect">
            <a:avLst/>
          </a:prstGeom>
        </p:spPr>
      </p:pic>
      <p:sp>
        <p:nvSpPr>
          <p:cNvPr id="11" name="오른쪽 화살표 3"/>
          <p:cNvSpPr/>
          <p:nvPr/>
        </p:nvSpPr>
        <p:spPr>
          <a:xfrm rot="1011572">
            <a:off x="3375885" y="4366779"/>
            <a:ext cx="1090597"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오른쪽 화살표 3"/>
          <p:cNvSpPr/>
          <p:nvPr/>
        </p:nvSpPr>
        <p:spPr>
          <a:xfrm rot="20535081">
            <a:off x="3233160" y="2299076"/>
            <a:ext cx="106819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971600" y="0"/>
            <a:ext cx="7386614" cy="620688"/>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FF0000"/>
                </a:solidFill>
              </a:rPr>
              <a:t>Making Misty house using filters</a:t>
            </a:r>
            <a:endParaRPr kumimoji="0" lang="en-US" sz="40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2" name="내용 개체 틀 10"/>
          <p:cNvSpPr>
            <a:spLocks noGrp="1"/>
          </p:cNvSpPr>
          <p:nvPr>
            <p:ph idx="1"/>
          </p:nvPr>
        </p:nvSpPr>
        <p:spPr>
          <a:xfrm>
            <a:off x="0" y="714356"/>
            <a:ext cx="9144000" cy="1143008"/>
          </a:xfrm>
          <a:noFill/>
        </p:spPr>
        <p:txBody>
          <a:bodyPr>
            <a:normAutofit/>
          </a:bodyPr>
          <a:lstStyle/>
          <a:p>
            <a:pPr marL="514350" indent="-514350">
              <a:buAutoNum type="arabicPeriod"/>
            </a:pPr>
            <a:r>
              <a:rPr lang="en-US" altLang="ko-KR" sz="1800" b="1" dirty="0" smtClean="0">
                <a:latin typeface="+mj-ea"/>
                <a:ea typeface="+mj-ea"/>
              </a:rPr>
              <a:t>FILE&gt; One Beautiful photo</a:t>
            </a:r>
            <a:r>
              <a:rPr lang="ko-KR" altLang="en-US" sz="1800" b="1" dirty="0" smtClean="0">
                <a:latin typeface="+mj-ea"/>
                <a:ea typeface="+mj-ea"/>
              </a:rPr>
              <a:t> </a:t>
            </a:r>
            <a:r>
              <a:rPr lang="en-US" altLang="ko-KR" sz="1800" b="1" dirty="0" smtClean="0">
                <a:latin typeface="+mj-ea"/>
                <a:ea typeface="+mj-ea"/>
              </a:rPr>
              <a:t>Open</a:t>
            </a:r>
          </a:p>
          <a:p>
            <a:pPr marL="514350" indent="-514350">
              <a:buAutoNum type="arabicPeriod"/>
            </a:pPr>
            <a:r>
              <a:rPr lang="en-US" altLang="ko-KR" sz="1800" b="1" u="sng" dirty="0" smtClean="0">
                <a:latin typeface="+mj-ea"/>
                <a:ea typeface="+mj-ea"/>
              </a:rPr>
              <a:t>Foreground color: White. Background color: Black</a:t>
            </a:r>
          </a:p>
          <a:p>
            <a:pPr marL="514350" indent="-514350">
              <a:buAutoNum type="arabicPeriod"/>
            </a:pPr>
            <a:r>
              <a:rPr lang="en-US" altLang="ko-KR" sz="1800" b="1" dirty="0" smtClean="0">
                <a:latin typeface="+mj-ea"/>
                <a:ea typeface="+mj-ea"/>
              </a:rPr>
              <a:t>Choose background layer of beautiful photo&gt; Add layer</a:t>
            </a:r>
          </a:p>
        </p:txBody>
      </p:sp>
      <p:pic>
        <p:nvPicPr>
          <p:cNvPr id="7" name="Picture 6" descr="baclground.jpg"/>
          <p:cNvPicPr>
            <a:picLocks noChangeAspect="1"/>
          </p:cNvPicPr>
          <p:nvPr/>
        </p:nvPicPr>
        <p:blipFill>
          <a:blip r:embed="rId2"/>
          <a:stretch>
            <a:fillRect/>
          </a:stretch>
        </p:blipFill>
        <p:spPr>
          <a:xfrm>
            <a:off x="0" y="2000240"/>
            <a:ext cx="9144000" cy="4034971"/>
          </a:xfrm>
          <a:prstGeom prst="rect">
            <a:avLst/>
          </a:prstGeom>
        </p:spPr>
      </p:pic>
      <p:sp>
        <p:nvSpPr>
          <p:cNvPr id="8" name="Rectangle 125"/>
          <p:cNvSpPr/>
          <p:nvPr/>
        </p:nvSpPr>
        <p:spPr>
          <a:xfrm>
            <a:off x="0" y="4143380"/>
            <a:ext cx="500034" cy="5000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sp>
        <p:nvSpPr>
          <p:cNvPr id="9" name="Rectangle 125"/>
          <p:cNvSpPr/>
          <p:nvPr/>
        </p:nvSpPr>
        <p:spPr>
          <a:xfrm>
            <a:off x="7358082" y="2571744"/>
            <a:ext cx="1785918"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sp>
        <p:nvSpPr>
          <p:cNvPr id="10" name="Rectangle 125"/>
          <p:cNvSpPr/>
          <p:nvPr/>
        </p:nvSpPr>
        <p:spPr>
          <a:xfrm>
            <a:off x="8572528" y="3500438"/>
            <a:ext cx="214314" cy="2143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11" name="Straight Arrow Connector 9"/>
          <p:cNvCxnSpPr>
            <a:endCxn id="10" idx="0"/>
          </p:cNvCxnSpPr>
          <p:nvPr/>
        </p:nvCxnSpPr>
        <p:spPr>
          <a:xfrm>
            <a:off x="6929456" y="1785928"/>
            <a:ext cx="1750229" cy="17145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9"/>
          <p:cNvCxnSpPr/>
          <p:nvPr/>
        </p:nvCxnSpPr>
        <p:spPr>
          <a:xfrm>
            <a:off x="4429124" y="1785926"/>
            <a:ext cx="3143272" cy="1000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9"/>
          <p:cNvCxnSpPr/>
          <p:nvPr/>
        </p:nvCxnSpPr>
        <p:spPr>
          <a:xfrm rot="5400000">
            <a:off x="357158" y="1428736"/>
            <a:ext cx="2714644" cy="27146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971600" y="0"/>
            <a:ext cx="7386614" cy="620688"/>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FF0000"/>
                </a:solidFill>
              </a:rPr>
              <a:t>Making Misty house using filters</a:t>
            </a:r>
            <a:endParaRPr kumimoji="0" lang="en-US" sz="40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2" name="내용 개체 틀 10"/>
          <p:cNvSpPr>
            <a:spLocks noGrp="1"/>
          </p:cNvSpPr>
          <p:nvPr>
            <p:ph idx="1"/>
          </p:nvPr>
        </p:nvSpPr>
        <p:spPr>
          <a:xfrm>
            <a:off x="0" y="642918"/>
            <a:ext cx="9144000" cy="357190"/>
          </a:xfrm>
          <a:noFill/>
        </p:spPr>
        <p:txBody>
          <a:bodyPr>
            <a:noAutofit/>
          </a:bodyPr>
          <a:lstStyle/>
          <a:p>
            <a:pPr marL="514350" indent="-514350">
              <a:buNone/>
            </a:pPr>
            <a:r>
              <a:rPr lang="en-US" altLang="ko-KR" sz="1800" b="1" dirty="0" smtClean="0">
                <a:ea typeface="바탕" pitchFamily="18" charset="-127"/>
              </a:rPr>
              <a:t>4. In the added layer&gt;Filter&gt;Render&gt;Cloud</a:t>
            </a:r>
          </a:p>
        </p:txBody>
      </p:sp>
      <p:sp>
        <p:nvSpPr>
          <p:cNvPr id="7" name="내용 개체 틀 10"/>
          <p:cNvSpPr txBox="1">
            <a:spLocks/>
          </p:cNvSpPr>
          <p:nvPr/>
        </p:nvSpPr>
        <p:spPr>
          <a:xfrm>
            <a:off x="0" y="4286256"/>
            <a:ext cx="9144000" cy="785818"/>
          </a:xfrm>
          <a:prstGeom prst="rect">
            <a:avLst/>
          </a:prstGeom>
          <a:noFill/>
        </p:spPr>
        <p:txBody>
          <a:bodyPr vert="horz" lIns="91440" tIns="45720" rIns="91440" bIns="45720" rtlCol="0">
            <a:normAutofit/>
          </a:bodyPr>
          <a:lstStyle/>
          <a:p>
            <a:pPr marL="514350" lvl="0" indent="-514350">
              <a:spcBef>
                <a:spcPct val="20000"/>
              </a:spcBef>
              <a:defRPr/>
            </a:pP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5. </a:t>
            </a: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In </a:t>
            </a:r>
            <a:r>
              <a:rPr lang="en-US" b="1" dirty="0" smtClean="0">
                <a:ea typeface="Batang" pitchFamily="18" charset="-127"/>
              </a:rPr>
              <a:t>layer1 gave </a:t>
            </a:r>
            <a:r>
              <a:rPr lang="en-US" b="1" dirty="0" smtClean="0">
                <a:ea typeface="Batang" pitchFamily="18" charset="-127"/>
              </a:rPr>
              <a:t>filter </a:t>
            </a:r>
            <a:r>
              <a:rPr lang="en-US" b="1" dirty="0" smtClean="0">
                <a:ea typeface="Batang" pitchFamily="18" charset="-127"/>
              </a:rPr>
              <a:t>effect</a:t>
            </a:r>
            <a:r>
              <a:rPr lang="en-US" b="1" dirty="0" smtClean="0"/>
              <a:t>&gt; </a:t>
            </a: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Image</a:t>
            </a: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&gt; Adjustment&gt; </a:t>
            </a: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Contrast/Brightness</a:t>
            </a:r>
            <a:r>
              <a:rPr lang="en-US" altLang="ko-KR" b="1" dirty="0" smtClean="0">
                <a:ea typeface="바탕" pitchFamily="18" charset="-127"/>
              </a:rPr>
              <a:t> &gt;</a:t>
            </a:r>
            <a:endParaRPr kumimoji="0" lang="en-US" altLang="ko-KR" b="1" i="0" u="none" strike="noStrike" kern="1200" cap="none" spc="0" normalizeH="0" baseline="0" noProof="0" dirty="0" smtClean="0">
              <a:ln>
                <a:noFill/>
              </a:ln>
              <a:solidFill>
                <a:schemeClr val="tx1"/>
              </a:solidFill>
              <a:effectLst/>
              <a:uLnTx/>
              <a:uFillTx/>
              <a:ea typeface="바탕" pitchFamily="18" charset="-127"/>
              <a:cs typeface="+mn-cs"/>
            </a:endParaRPr>
          </a:p>
          <a:p>
            <a:pPr marL="514350" lvl="0" indent="-514350">
              <a:spcBef>
                <a:spcPct val="20000"/>
              </a:spcBef>
              <a:defRPr/>
            </a:pPr>
            <a:r>
              <a:rPr lang="en-US" altLang="ko-KR" b="1" dirty="0" smtClean="0">
                <a:ea typeface="바탕" pitchFamily="18" charset="-127"/>
              </a:rPr>
              <a:t>    Brightness to the right</a:t>
            </a:r>
            <a:r>
              <a:rPr kumimoji="0" lang="ko-KR" altLang="en-US" b="1" i="0" u="none" strike="noStrike" kern="1200" cap="none" spc="0" normalizeH="0" baseline="0" noProof="0" dirty="0" smtClean="0">
                <a:ln>
                  <a:noFill/>
                </a:ln>
                <a:solidFill>
                  <a:schemeClr val="tx1"/>
                </a:solidFill>
                <a:effectLst/>
                <a:uLnTx/>
                <a:uFillTx/>
                <a:ea typeface="바탕" pitchFamily="18" charset="-127"/>
                <a:cs typeface="+mn-cs"/>
              </a:rPr>
              <a:t> </a:t>
            </a:r>
            <a:r>
              <a:rPr kumimoji="0" lang="en-US" altLang="ko-KR" b="1" i="0" u="none" strike="noStrike" kern="1200" cap="none" spc="0" normalizeH="0" baseline="0" noProof="0" dirty="0" smtClean="0">
                <a:ln>
                  <a:noFill/>
                </a:ln>
                <a:solidFill>
                  <a:schemeClr val="tx1"/>
                </a:solidFill>
                <a:effectLst/>
                <a:uLnTx/>
                <a:uFillTx/>
                <a:ea typeface="바탕" pitchFamily="18" charset="-127"/>
                <a:cs typeface="+mn-cs"/>
              </a:rPr>
              <a:t>,to the right side</a:t>
            </a:r>
            <a:endParaRPr kumimoji="0" lang="en-US" altLang="ko-KR" b="1" i="0" u="none" strike="noStrike" kern="1200" cap="none" spc="0" normalizeH="0" baseline="0" noProof="0" dirty="0" smtClean="0">
              <a:ln>
                <a:noFill/>
              </a:ln>
              <a:solidFill>
                <a:schemeClr val="tx1"/>
              </a:solidFill>
              <a:effectLst/>
              <a:uLnTx/>
              <a:uFillTx/>
              <a:ea typeface="바탕" pitchFamily="18" charset="-127"/>
              <a:cs typeface="+mn-cs"/>
            </a:endParaRPr>
          </a:p>
        </p:txBody>
      </p:sp>
      <p:pic>
        <p:nvPicPr>
          <p:cNvPr id="8" name="Picture 7" descr="added layer.jpg"/>
          <p:cNvPicPr>
            <a:picLocks noChangeAspect="1"/>
          </p:cNvPicPr>
          <p:nvPr/>
        </p:nvPicPr>
        <p:blipFill>
          <a:blip r:embed="rId2"/>
          <a:stretch>
            <a:fillRect/>
          </a:stretch>
        </p:blipFill>
        <p:spPr>
          <a:xfrm>
            <a:off x="428596" y="1000108"/>
            <a:ext cx="7500958" cy="3257870"/>
          </a:xfrm>
          <a:prstGeom prst="rect">
            <a:avLst/>
          </a:prstGeom>
        </p:spPr>
      </p:pic>
      <p:pic>
        <p:nvPicPr>
          <p:cNvPr id="6" name="Picture 5" descr="brightness.jpg"/>
          <p:cNvPicPr>
            <a:picLocks noChangeAspect="1"/>
          </p:cNvPicPr>
          <p:nvPr/>
        </p:nvPicPr>
        <p:blipFill>
          <a:blip r:embed="rId3"/>
          <a:stretch>
            <a:fillRect/>
          </a:stretch>
        </p:blipFill>
        <p:spPr>
          <a:xfrm>
            <a:off x="2357422" y="5381625"/>
            <a:ext cx="3133725" cy="14763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971600" y="0"/>
            <a:ext cx="7386614" cy="620688"/>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FF0000"/>
                </a:solidFill>
              </a:rPr>
              <a:t>Making Misty house using filters</a:t>
            </a:r>
            <a:endParaRPr kumimoji="0" lang="en-US" sz="40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26" name="그림 25" descr="경치2.jpg"/>
          <p:cNvPicPr>
            <a:picLocks noChangeAspect="1"/>
          </p:cNvPicPr>
          <p:nvPr/>
        </p:nvPicPr>
        <p:blipFill>
          <a:blip r:embed="rId2" cstate="print"/>
          <a:stretch>
            <a:fillRect/>
          </a:stretch>
        </p:blipFill>
        <p:spPr>
          <a:xfrm>
            <a:off x="285720" y="3500438"/>
            <a:ext cx="4058632" cy="2232248"/>
          </a:xfrm>
          <a:prstGeom prst="rect">
            <a:avLst/>
          </a:prstGeom>
        </p:spPr>
      </p:pic>
      <p:sp>
        <p:nvSpPr>
          <p:cNvPr id="28" name="오른쪽 화살표 27"/>
          <p:cNvSpPr/>
          <p:nvPr/>
        </p:nvSpPr>
        <p:spPr>
          <a:xfrm>
            <a:off x="4214810" y="4286256"/>
            <a:ext cx="36004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그림 28" descr="안개낀 경치2 .jpg"/>
          <p:cNvPicPr>
            <a:picLocks noChangeAspect="1"/>
          </p:cNvPicPr>
          <p:nvPr/>
        </p:nvPicPr>
        <p:blipFill>
          <a:blip r:embed="rId3" cstate="print"/>
          <a:stretch>
            <a:fillRect/>
          </a:stretch>
        </p:blipFill>
        <p:spPr>
          <a:xfrm>
            <a:off x="4572000" y="3500438"/>
            <a:ext cx="4058633" cy="2232248"/>
          </a:xfrm>
          <a:prstGeom prst="rect">
            <a:avLst/>
          </a:prstGeom>
        </p:spPr>
      </p:pic>
      <p:sp>
        <p:nvSpPr>
          <p:cNvPr id="7" name="내용 개체 틀 10"/>
          <p:cNvSpPr txBox="1">
            <a:spLocks/>
          </p:cNvSpPr>
          <p:nvPr/>
        </p:nvSpPr>
        <p:spPr>
          <a:xfrm>
            <a:off x="0" y="642918"/>
            <a:ext cx="6715140" cy="428628"/>
          </a:xfrm>
          <a:prstGeom prst="rect">
            <a:avLst/>
          </a:prstGeom>
          <a:noFill/>
        </p:spPr>
        <p:txBody>
          <a:bodyPr vert="horz" lIns="91440" tIns="45720" rIns="91440" bIns="45720" rtlCol="0">
            <a:normAutofit/>
          </a:bodyPr>
          <a:lstStyle/>
          <a:p>
            <a:pPr marL="514350" lvl="0" indent="-514350">
              <a:spcBef>
                <a:spcPct val="20000"/>
              </a:spcBef>
              <a:defRPr/>
            </a:pP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6</a:t>
            </a: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 </a:t>
            </a: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Mode: </a:t>
            </a:r>
            <a:r>
              <a:rPr lang="en-US" b="1" dirty="0" smtClean="0">
                <a:latin typeface="+mj-lt"/>
                <a:ea typeface="Batang" pitchFamily="18" charset="-127"/>
              </a:rPr>
              <a:t>Change </a:t>
            </a:r>
            <a:r>
              <a:rPr lang="en-US" b="1" dirty="0" smtClean="0">
                <a:latin typeface="+mj-lt"/>
                <a:ea typeface="Batang" pitchFamily="18" charset="-127"/>
              </a:rPr>
              <a:t>the mode </a:t>
            </a: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from normal to </a:t>
            </a:r>
            <a:r>
              <a:rPr kumimoji="0" lang="en-US" altLang="ko-KR" b="1" i="0" u="sng" strike="noStrike" kern="1200" cap="none" spc="0" normalizeH="0" baseline="0" noProof="0" dirty="0" smtClean="0">
                <a:ln>
                  <a:noFill/>
                </a:ln>
                <a:solidFill>
                  <a:schemeClr val="tx1"/>
                </a:solidFill>
                <a:effectLst/>
                <a:uLnTx/>
                <a:uFillTx/>
                <a:latin typeface="+mj-lt"/>
                <a:ea typeface="바탕" pitchFamily="18" charset="-127"/>
                <a:cs typeface="+mn-cs"/>
              </a:rPr>
              <a:t>screen</a:t>
            </a:r>
            <a:endParaRPr kumimoji="0" lang="en-US" altLang="ko-KR" b="1" i="0" u="sng" strike="noStrike" kern="1200" cap="none" spc="0" normalizeH="0" baseline="0" noProof="0" dirty="0" smtClean="0">
              <a:ln>
                <a:noFill/>
              </a:ln>
              <a:solidFill>
                <a:schemeClr val="tx1"/>
              </a:solidFill>
              <a:effectLst/>
              <a:uLnTx/>
              <a:uFillTx/>
              <a:latin typeface="+mj-lt"/>
              <a:ea typeface="바탕" pitchFamily="18" charset="-127"/>
              <a:cs typeface="+mn-cs"/>
            </a:endParaRPr>
          </a:p>
        </p:txBody>
      </p:sp>
      <p:pic>
        <p:nvPicPr>
          <p:cNvPr id="8" name="Picture 7" descr="screen mode.jpg"/>
          <p:cNvPicPr>
            <a:picLocks noChangeAspect="1"/>
          </p:cNvPicPr>
          <p:nvPr/>
        </p:nvPicPr>
        <p:blipFill>
          <a:blip r:embed="rId4"/>
          <a:stretch>
            <a:fillRect/>
          </a:stretch>
        </p:blipFill>
        <p:spPr>
          <a:xfrm>
            <a:off x="3071802" y="1071546"/>
            <a:ext cx="2276475" cy="2238375"/>
          </a:xfrm>
          <a:prstGeom prst="rect">
            <a:avLst/>
          </a:prstGeom>
        </p:spPr>
      </p:pic>
      <p:sp>
        <p:nvSpPr>
          <p:cNvPr id="9" name="Rectangle 125"/>
          <p:cNvSpPr/>
          <p:nvPr/>
        </p:nvSpPr>
        <p:spPr>
          <a:xfrm>
            <a:off x="3071802" y="1357298"/>
            <a:ext cx="1071538" cy="2143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10" name="Straight Arrow Connector 9"/>
          <p:cNvCxnSpPr/>
          <p:nvPr/>
        </p:nvCxnSpPr>
        <p:spPr>
          <a:xfrm rot="10800000" flipV="1">
            <a:off x="3714744" y="1000108"/>
            <a:ext cx="1714512" cy="357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0"/>
            <a:ext cx="9144000" cy="778098"/>
          </a:xfrm>
          <a:prstGeom prst="rect">
            <a:avLst/>
          </a:prstGeom>
        </p:spPr>
        <p:txBody>
          <a:bodyPr>
            <a:normAutofit fontScale="92500"/>
          </a:bodyPr>
          <a:lstStyle/>
          <a:p>
            <a:pPr algn="ctr" latinLnBrk="0">
              <a:spcBef>
                <a:spcPct val="0"/>
              </a:spcBef>
              <a:defRPr/>
            </a:pPr>
            <a:r>
              <a:rPr lang="en-US" sz="4400" b="1" dirty="0" err="1" smtClean="0">
                <a:solidFill>
                  <a:srgbClr val="FF0000"/>
                </a:solidFill>
              </a:rPr>
              <a:t>Cybertic</a:t>
            </a:r>
            <a:r>
              <a:rPr lang="en-US" sz="4400" b="1" dirty="0" smtClean="0">
                <a:solidFill>
                  <a:srgbClr val="FF0000"/>
                </a:solidFill>
              </a:rPr>
              <a:t> space image using filters</a:t>
            </a:r>
            <a:endParaRPr lang="en-US" sz="4800" b="1" dirty="0" smtClean="0">
              <a:solidFill>
                <a:srgbClr val="FF0000"/>
              </a:solidFill>
            </a:endParaRPr>
          </a:p>
        </p:txBody>
      </p:sp>
      <p:sp>
        <p:nvSpPr>
          <p:cNvPr id="10" name="내용 개체 틀 10"/>
          <p:cNvSpPr txBox="1">
            <a:spLocks/>
          </p:cNvSpPr>
          <p:nvPr/>
        </p:nvSpPr>
        <p:spPr>
          <a:xfrm>
            <a:off x="0" y="642918"/>
            <a:ext cx="9144000" cy="714380"/>
          </a:xfrm>
          <a:prstGeom prst="rect">
            <a:avLst/>
          </a:prstGeom>
          <a:noFill/>
        </p:spPr>
        <p:txBody>
          <a:bodyPr>
            <a:normAutofit/>
          </a:bodyPr>
          <a:lstStyle/>
          <a:p>
            <a:pPr marL="514350" lvl="0" indent="-514350">
              <a:spcBef>
                <a:spcPct val="20000"/>
              </a:spcBef>
              <a:buFont typeface="Arial" pitchFamily="34" charset="0"/>
              <a:buAutoNum type="arabicPeriod"/>
              <a:defRPr/>
            </a:pP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FILE&gt; </a:t>
            </a: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Open </a:t>
            </a:r>
            <a:r>
              <a:rPr lang="en-US" b="1" dirty="0" smtClean="0">
                <a:latin typeface="+mj-lt"/>
              </a:rPr>
              <a:t>Landscape </a:t>
            </a:r>
            <a:r>
              <a:rPr lang="en-US" b="1" dirty="0" smtClean="0">
                <a:latin typeface="+mj-lt"/>
              </a:rPr>
              <a:t>photo </a:t>
            </a:r>
            <a:r>
              <a:rPr lang="en-US" b="1" dirty="0" smtClean="0">
                <a:latin typeface="+mj-lt"/>
              </a:rPr>
              <a:t>or night </a:t>
            </a:r>
            <a:r>
              <a:rPr lang="en-US" b="1" dirty="0" smtClean="0">
                <a:latin typeface="+mj-lt"/>
              </a:rPr>
              <a:t>photo</a:t>
            </a:r>
            <a:endPar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endParaRPr>
          </a:p>
          <a:p>
            <a:pPr marL="514350" lvl="0" indent="-514350">
              <a:spcBef>
                <a:spcPct val="20000"/>
              </a:spcBef>
              <a:buFont typeface="Arial" pitchFamily="34" charset="0"/>
              <a:buAutoNum type="arabicPeriod"/>
            </a:pPr>
            <a:r>
              <a:rPr lang="en-US" altLang="ko-KR" b="1" dirty="0" smtClean="0">
                <a:latin typeface="+mj-lt"/>
                <a:ea typeface="바탕" pitchFamily="18" charset="-127"/>
              </a:rPr>
              <a:t>Filter&gt;</a:t>
            </a:r>
            <a:r>
              <a:rPr kumimoji="0" lang="en-US" altLang="ko-KR" b="1" i="0" u="none" strike="noStrike" kern="1200" cap="none" spc="0" normalizeH="0" baseline="0" noProof="0" dirty="0" smtClean="0">
                <a:ln>
                  <a:noFill/>
                </a:ln>
                <a:solidFill>
                  <a:schemeClr val="tx1"/>
                </a:solidFill>
                <a:effectLst/>
                <a:uLnTx/>
                <a:uFillTx/>
                <a:latin typeface="+mj-lt"/>
                <a:ea typeface="바탕" pitchFamily="18" charset="-127"/>
                <a:cs typeface="+mn-cs"/>
              </a:rPr>
              <a:t> </a:t>
            </a:r>
            <a:r>
              <a:rPr lang="en-US" altLang="ko-KR" b="1" dirty="0" smtClean="0">
                <a:latin typeface="+mj-lt"/>
                <a:ea typeface="바탕" pitchFamily="18" charset="-127"/>
              </a:rPr>
              <a:t>Blur&gt; Motion blur  </a:t>
            </a:r>
            <a:r>
              <a:rPr lang="en-US" altLang="ko-KR" b="1" u="sng" dirty="0" smtClean="0">
                <a:latin typeface="+mj-lt"/>
                <a:ea typeface="바탕" pitchFamily="18" charset="-127"/>
              </a:rPr>
              <a:t>Angle:45   Distance:  225 </a:t>
            </a:r>
            <a:r>
              <a:rPr lang="en-US" altLang="ko-KR" b="1" u="sng" dirty="0" smtClean="0">
                <a:latin typeface="+mj-lt"/>
                <a:ea typeface="바탕" pitchFamily="18" charset="-127"/>
              </a:rPr>
              <a:t> </a:t>
            </a:r>
            <a:r>
              <a:rPr lang="en-US" b="1" dirty="0" smtClean="0">
                <a:latin typeface="+mj-lt"/>
              </a:rPr>
              <a:t>To </a:t>
            </a:r>
            <a:r>
              <a:rPr lang="en-US" b="1" dirty="0" smtClean="0">
                <a:latin typeface="+mj-lt"/>
              </a:rPr>
              <a:t>high </a:t>
            </a:r>
            <a:r>
              <a:rPr lang="en-US" b="1" dirty="0" smtClean="0">
                <a:latin typeface="+mj-lt"/>
              </a:rPr>
              <a:t>levels</a:t>
            </a:r>
            <a:endPar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p:txBody>
      </p:sp>
      <p:pic>
        <p:nvPicPr>
          <p:cNvPr id="11" name="Picture 10" descr="motion blur.jpg"/>
          <p:cNvPicPr>
            <a:picLocks noChangeAspect="1"/>
          </p:cNvPicPr>
          <p:nvPr/>
        </p:nvPicPr>
        <p:blipFill>
          <a:blip r:embed="rId2"/>
          <a:stretch>
            <a:fillRect/>
          </a:stretch>
        </p:blipFill>
        <p:spPr>
          <a:xfrm>
            <a:off x="0" y="1285860"/>
            <a:ext cx="7929586" cy="3308807"/>
          </a:xfrm>
          <a:prstGeom prst="rect">
            <a:avLst/>
          </a:prstGeom>
        </p:spPr>
      </p:pic>
      <p:sp>
        <p:nvSpPr>
          <p:cNvPr id="13" name="Rectangle 125"/>
          <p:cNvSpPr/>
          <p:nvPr/>
        </p:nvSpPr>
        <p:spPr>
          <a:xfrm>
            <a:off x="5357818" y="3571876"/>
            <a:ext cx="1858510" cy="7858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14" name="Straight Arrow Connector 13"/>
          <p:cNvCxnSpPr/>
          <p:nvPr/>
        </p:nvCxnSpPr>
        <p:spPr>
          <a:xfrm rot="16200000" flipH="1">
            <a:off x="5568366" y="1646815"/>
            <a:ext cx="1732093" cy="8673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4572008"/>
            <a:ext cx="9001156" cy="369332"/>
          </a:xfrm>
          <a:prstGeom prst="rect">
            <a:avLst/>
          </a:prstGeom>
        </p:spPr>
        <p:txBody>
          <a:bodyPr wrap="square">
            <a:spAutoFit/>
          </a:bodyPr>
          <a:lstStyle/>
          <a:p>
            <a:pPr marL="514350" lvl="0" indent="-514350">
              <a:spcBef>
                <a:spcPct val="20000"/>
              </a:spcBef>
            </a:pPr>
            <a:r>
              <a:rPr lang="en-US" altLang="ko-KR" b="1" dirty="0" smtClean="0">
                <a:ea typeface="바탕" pitchFamily="18" charset="-127"/>
              </a:rPr>
              <a:t>3. Image</a:t>
            </a:r>
            <a:r>
              <a:rPr lang="en-US" altLang="ko-KR" b="1" dirty="0" smtClean="0">
                <a:ea typeface="바탕" pitchFamily="18" charset="-127"/>
              </a:rPr>
              <a:t>&gt; Adjustment&gt; Contrast/Brightness </a:t>
            </a:r>
            <a:r>
              <a:rPr lang="en-US" altLang="ko-KR" b="1" dirty="0" smtClean="0">
                <a:ea typeface="바탕" pitchFamily="18" charset="-127"/>
              </a:rPr>
              <a:t>  Contrast: highly</a:t>
            </a:r>
            <a:endParaRPr lang="en-US" altLang="ko-KR" b="1" dirty="0" smtClean="0">
              <a:ea typeface="바탕" pitchFamily="18" charset="-127"/>
            </a:endParaRPr>
          </a:p>
        </p:txBody>
      </p:sp>
      <p:pic>
        <p:nvPicPr>
          <p:cNvPr id="26" name="Picture 25" descr="high contrast.jpg"/>
          <p:cNvPicPr>
            <a:picLocks noChangeAspect="1"/>
          </p:cNvPicPr>
          <p:nvPr/>
        </p:nvPicPr>
        <p:blipFill>
          <a:blip r:embed="rId3"/>
          <a:stretch>
            <a:fillRect/>
          </a:stretch>
        </p:blipFill>
        <p:spPr>
          <a:xfrm>
            <a:off x="0" y="4857760"/>
            <a:ext cx="8001024" cy="3346943"/>
          </a:xfrm>
          <a:prstGeom prst="rect">
            <a:avLst/>
          </a:prstGeom>
        </p:spPr>
      </p:pic>
      <p:sp>
        <p:nvSpPr>
          <p:cNvPr id="27" name="Rectangle 125"/>
          <p:cNvSpPr/>
          <p:nvPr/>
        </p:nvSpPr>
        <p:spPr>
          <a:xfrm>
            <a:off x="5286380" y="5500702"/>
            <a:ext cx="1937762" cy="6377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28" name="Straight Arrow Connector 27"/>
          <p:cNvCxnSpPr/>
          <p:nvPr/>
        </p:nvCxnSpPr>
        <p:spPr>
          <a:xfrm>
            <a:off x="5807663" y="4601000"/>
            <a:ext cx="1152694" cy="9736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0"/>
            <a:ext cx="9144000" cy="778098"/>
          </a:xfrm>
          <a:prstGeom prst="rect">
            <a:avLst/>
          </a:prstGeom>
        </p:spPr>
        <p:txBody>
          <a:bodyPr>
            <a:normAutofit fontScale="92500"/>
          </a:bodyPr>
          <a:lstStyle/>
          <a:p>
            <a:pPr algn="ctr" latinLnBrk="0">
              <a:spcBef>
                <a:spcPct val="0"/>
              </a:spcBef>
              <a:defRPr/>
            </a:pPr>
            <a:r>
              <a:rPr lang="en-US" sz="4400" b="1" dirty="0" err="1" smtClean="0">
                <a:solidFill>
                  <a:srgbClr val="FF0000"/>
                </a:solidFill>
              </a:rPr>
              <a:t>Cybertic</a:t>
            </a:r>
            <a:r>
              <a:rPr lang="en-US" sz="4400" b="1" dirty="0" smtClean="0">
                <a:solidFill>
                  <a:srgbClr val="FF0000"/>
                </a:solidFill>
              </a:rPr>
              <a:t> space image using filters</a:t>
            </a:r>
            <a:endParaRPr lang="en-US" sz="4800" b="1" dirty="0" smtClean="0">
              <a:solidFill>
                <a:srgbClr val="FF0000"/>
              </a:solidFill>
            </a:endParaRPr>
          </a:p>
        </p:txBody>
      </p:sp>
      <p:sp>
        <p:nvSpPr>
          <p:cNvPr id="10" name="내용 개체 틀 10"/>
          <p:cNvSpPr txBox="1">
            <a:spLocks/>
          </p:cNvSpPr>
          <p:nvPr/>
        </p:nvSpPr>
        <p:spPr>
          <a:xfrm>
            <a:off x="0" y="785794"/>
            <a:ext cx="9144000" cy="285752"/>
          </a:xfrm>
          <a:prstGeom prst="rect">
            <a:avLst/>
          </a:prstGeom>
          <a:noFill/>
        </p:spPr>
        <p:txBody>
          <a:bodyPr>
            <a:normAutofit fontScale="62500" lnSpcReduction="20000"/>
          </a:bodyPr>
          <a:lstStyle/>
          <a:p>
            <a:pPr marL="514350" lvl="0" indent="-514350">
              <a:spcBef>
                <a:spcPct val="20000"/>
              </a:spcBef>
            </a:pPr>
            <a:r>
              <a:rPr lang="en-US" altLang="ko-KR" sz="2300" b="1" dirty="0" smtClean="0">
                <a:latin typeface="+mj-lt"/>
                <a:ea typeface="바탕" pitchFamily="18" charset="-127"/>
              </a:rPr>
              <a:t>4. Filter</a:t>
            </a:r>
            <a:r>
              <a:rPr lang="en-US" altLang="ko-KR" sz="2300" b="1" dirty="0" smtClean="0">
                <a:latin typeface="+mj-lt"/>
                <a:ea typeface="바탕" pitchFamily="18" charset="-127"/>
              </a:rPr>
              <a:t>&gt; Render &gt; </a:t>
            </a:r>
            <a:r>
              <a:rPr lang="en-US" altLang="ko-KR" sz="2300" b="1" dirty="0" err="1" smtClean="0">
                <a:latin typeface="+mj-lt"/>
                <a:ea typeface="바탕" pitchFamily="18" charset="-127"/>
              </a:rPr>
              <a:t>Rens</a:t>
            </a:r>
            <a:r>
              <a:rPr lang="en-US" altLang="ko-KR" sz="2300" b="1" dirty="0" smtClean="0">
                <a:latin typeface="+mj-lt"/>
                <a:ea typeface="바탕" pitchFamily="18" charset="-127"/>
              </a:rPr>
              <a:t> </a:t>
            </a:r>
            <a:r>
              <a:rPr lang="en-US" altLang="ko-KR" sz="2300" b="1" dirty="0" smtClean="0">
                <a:latin typeface="+mj-lt"/>
                <a:ea typeface="바탕" pitchFamily="18" charset="-127"/>
              </a:rPr>
              <a:t>Flare&gt;Press </a:t>
            </a:r>
            <a:r>
              <a:rPr lang="en-US" sz="2300" b="1" dirty="0" smtClean="0">
                <a:latin typeface="+mj-lt"/>
              </a:rPr>
              <a:t>the </a:t>
            </a:r>
            <a:r>
              <a:rPr lang="en-US" sz="2300" b="1" dirty="0" smtClean="0">
                <a:latin typeface="+mj-lt"/>
              </a:rPr>
              <a:t>light </a:t>
            </a:r>
            <a:r>
              <a:rPr lang="en-US" sz="2300" b="1" dirty="0" smtClean="0">
                <a:latin typeface="+mj-lt"/>
              </a:rPr>
              <a:t>area</a:t>
            </a:r>
            <a:r>
              <a:rPr lang="en-US" altLang="ko-KR" sz="2300" b="1" dirty="0" smtClean="0">
                <a:latin typeface="+mj-lt"/>
                <a:ea typeface="바탕" pitchFamily="18" charset="-127"/>
              </a:rPr>
              <a:t>&gt;Brightness: 125 </a:t>
            </a:r>
            <a:r>
              <a:rPr lang="en-US" altLang="ko-KR" sz="2300" b="1" dirty="0" smtClean="0">
                <a:latin typeface="+mj-lt"/>
                <a:ea typeface="바탕" pitchFamily="18" charset="-127"/>
              </a:rPr>
              <a:t>, </a:t>
            </a:r>
            <a:r>
              <a:rPr lang="en-US" altLang="ko-KR" sz="2300" b="1" dirty="0" smtClean="0">
                <a:latin typeface="+mj-lt"/>
                <a:ea typeface="바탕" pitchFamily="18" charset="-127"/>
              </a:rPr>
              <a:t>Lens type:50-30 zoom</a:t>
            </a:r>
            <a:endParaRPr lang="en-US" altLang="ko-KR" sz="2300" b="1" dirty="0" smtClean="0">
              <a:latin typeface="+mj-lt"/>
              <a:ea typeface="바탕" pitchFamily="18" charset="-127"/>
            </a:endParaRPr>
          </a:p>
          <a:p>
            <a:pPr marL="514350" lvl="0" indent="-514350">
              <a:spcBef>
                <a:spcPct val="20000"/>
              </a:spcBef>
              <a:buFont typeface="+mj-lt"/>
              <a:buAutoNum type="arabicPeriod" startAt="4"/>
            </a:pPr>
            <a:endParaRPr lang="en-US" altLang="ko-KR" sz="2000" b="1" dirty="0" smtClean="0">
              <a:latin typeface="바탕" pitchFamily="18" charset="-127"/>
              <a:ea typeface="바탕" pitchFamily="18" charset="-127"/>
            </a:endParaRPr>
          </a:p>
          <a:p>
            <a:pPr marL="514350" lvl="0" indent="-514350">
              <a:spcBef>
                <a:spcPct val="20000"/>
              </a:spcBef>
              <a:buFont typeface="+mj-lt"/>
              <a:buAutoNum type="arabicPeriod" startAt="4"/>
            </a:pPr>
            <a:endParaRPr lang="en-US" altLang="ko-KR" sz="2000" b="1" dirty="0" smtClean="0">
              <a:latin typeface="바탕" pitchFamily="18" charset="-127"/>
              <a:ea typeface="바탕" pitchFamily="18" charset="-127"/>
            </a:endParaRPr>
          </a:p>
          <a:p>
            <a:pPr marL="514350" lvl="0" indent="-514350">
              <a:spcBef>
                <a:spcPct val="20000"/>
              </a:spcBef>
              <a:buFont typeface="+mj-lt"/>
              <a:buAutoNum type="arabicPeriod" startAt="4"/>
            </a:pPr>
            <a:endPar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a:p>
            <a:pPr marL="514350" lvl="0" indent="-514350">
              <a:spcBef>
                <a:spcPct val="20000"/>
              </a:spcBef>
              <a:buFont typeface="+mj-lt"/>
              <a:buAutoNum type="arabicPeriod" startAt="4"/>
            </a:pPr>
            <a:endParaRPr kumimoji="0" lang="en-US" altLang="ko-KR" sz="2000" b="1" i="0" u="none" strike="noStrike" kern="1200" cap="none" spc="0" normalizeH="0" baseline="0" noProof="0" dirty="0" smtClean="0">
              <a:ln>
                <a:noFill/>
              </a:ln>
              <a:solidFill>
                <a:schemeClr val="tx1"/>
              </a:solidFill>
              <a:effectLst/>
              <a:uLnTx/>
              <a:uFillTx/>
              <a:latin typeface="바탕" pitchFamily="18" charset="-127"/>
              <a:ea typeface="바탕" pitchFamily="18" charset="-127"/>
              <a:cs typeface="+mn-cs"/>
            </a:endParaRPr>
          </a:p>
        </p:txBody>
      </p:sp>
      <p:pic>
        <p:nvPicPr>
          <p:cNvPr id="18" name="그림 17" descr="경치4.jpg"/>
          <p:cNvPicPr>
            <a:picLocks noChangeAspect="1"/>
          </p:cNvPicPr>
          <p:nvPr/>
        </p:nvPicPr>
        <p:blipFill>
          <a:blip r:embed="rId2" cstate="print"/>
          <a:stretch>
            <a:fillRect/>
          </a:stretch>
        </p:blipFill>
        <p:spPr>
          <a:xfrm>
            <a:off x="428596" y="4286256"/>
            <a:ext cx="3286148" cy="2244199"/>
          </a:xfrm>
          <a:prstGeom prst="rect">
            <a:avLst/>
          </a:prstGeom>
        </p:spPr>
      </p:pic>
      <p:sp>
        <p:nvSpPr>
          <p:cNvPr id="19" name="오른쪽 화살표 18"/>
          <p:cNvSpPr/>
          <p:nvPr/>
        </p:nvSpPr>
        <p:spPr>
          <a:xfrm>
            <a:off x="4000496" y="5357826"/>
            <a:ext cx="36004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Picture 10" descr="rens flare.jpg"/>
          <p:cNvPicPr>
            <a:picLocks noChangeAspect="1"/>
          </p:cNvPicPr>
          <p:nvPr/>
        </p:nvPicPr>
        <p:blipFill>
          <a:blip r:embed="rId3"/>
          <a:stretch>
            <a:fillRect/>
          </a:stretch>
        </p:blipFill>
        <p:spPr>
          <a:xfrm>
            <a:off x="428596" y="1071546"/>
            <a:ext cx="6500858" cy="2978994"/>
          </a:xfrm>
          <a:prstGeom prst="rect">
            <a:avLst/>
          </a:prstGeom>
        </p:spPr>
      </p:pic>
      <p:sp>
        <p:nvSpPr>
          <p:cNvPr id="13" name="Rectangle 125"/>
          <p:cNvSpPr/>
          <p:nvPr/>
        </p:nvSpPr>
        <p:spPr>
          <a:xfrm>
            <a:off x="4714876" y="2928934"/>
            <a:ext cx="1858510" cy="7858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14" name="Straight Arrow Connector 13"/>
          <p:cNvCxnSpPr/>
          <p:nvPr/>
        </p:nvCxnSpPr>
        <p:spPr>
          <a:xfrm rot="16200000" flipH="1">
            <a:off x="5286382" y="1857367"/>
            <a:ext cx="1928825" cy="2143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descr="우주2.jpg"/>
          <p:cNvPicPr>
            <a:picLocks noChangeAspect="1"/>
          </p:cNvPicPr>
          <p:nvPr/>
        </p:nvPicPr>
        <p:blipFill>
          <a:blip r:embed="rId4"/>
          <a:stretch>
            <a:fillRect/>
          </a:stretch>
        </p:blipFill>
        <p:spPr>
          <a:xfrm>
            <a:off x="4786314" y="4286256"/>
            <a:ext cx="3457589" cy="228601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0"/>
            <a:ext cx="9144000" cy="778098"/>
          </a:xfrm>
          <a:prstGeom prst="rect">
            <a:avLst/>
          </a:prstGeom>
        </p:spPr>
        <p:txBody>
          <a:bodyPr>
            <a:normAutofit/>
          </a:bodyPr>
          <a:lstStyle/>
          <a:p>
            <a:pPr lvl="0" algn="ctr" latinLnBrk="0">
              <a:spcBef>
                <a:spcPct val="0"/>
              </a:spcBef>
              <a:defRPr/>
            </a:pPr>
            <a:r>
              <a:rPr lang="en-US" sz="4000" b="1" dirty="0" smtClean="0">
                <a:solidFill>
                  <a:srgbClr val="FF0000"/>
                </a:solidFill>
              </a:rPr>
              <a:t>Making old photos </a:t>
            </a:r>
            <a:r>
              <a:rPr lang="en-US" sz="4400" b="1" dirty="0" smtClean="0">
                <a:solidFill>
                  <a:srgbClr val="FF0000"/>
                </a:solidFill>
              </a:rPr>
              <a:t>using filters</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내용 개체 틀 10"/>
          <p:cNvSpPr txBox="1">
            <a:spLocks/>
          </p:cNvSpPr>
          <p:nvPr/>
        </p:nvSpPr>
        <p:spPr>
          <a:xfrm>
            <a:off x="0" y="714356"/>
            <a:ext cx="9144000" cy="1162958"/>
          </a:xfrm>
          <a:prstGeom prst="rect">
            <a:avLst/>
          </a:prstGeom>
          <a:noFill/>
        </p:spPr>
        <p:txBody>
          <a:bodyPr>
            <a:normAutofit/>
          </a:bodyPr>
          <a:lstStyle/>
          <a:p>
            <a:pPr marL="514350" marR="0" lvl="0" indent="-514350" algn="l" defTabSz="914400" rtl="0" eaLnBrk="1" fontAlgn="auto" latinLnBrk="1" hangingPunct="1">
              <a:lnSpc>
                <a:spcPct val="100000"/>
              </a:lnSpc>
              <a:spcBef>
                <a:spcPct val="20000"/>
              </a:spcBef>
              <a:spcAft>
                <a:spcPts val="0"/>
              </a:spcAft>
              <a:buClrTx/>
              <a:buSzTx/>
              <a:buFont typeface="Arial" pitchFamily="34" charset="0"/>
              <a:buAutoNum type="arabicPeriod"/>
              <a:tabLst/>
              <a:defRPr/>
            </a:pP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FILE&gt; </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Open photo</a:t>
            </a:r>
            <a:endPar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endParaRPr>
          </a:p>
          <a:p>
            <a:pPr marL="514350" marR="0" lvl="0" indent="-514350" algn="l" defTabSz="914400" rtl="0" eaLnBrk="1" fontAlgn="auto" latinLnBrk="1" hangingPunct="1">
              <a:lnSpc>
                <a:spcPct val="100000"/>
              </a:lnSpc>
              <a:spcBef>
                <a:spcPct val="20000"/>
              </a:spcBef>
              <a:spcAft>
                <a:spcPts val="0"/>
              </a:spcAft>
              <a:buClrTx/>
              <a:buSzTx/>
              <a:buFont typeface="Arial" pitchFamily="34" charset="0"/>
              <a:buAutoNum type="arabicPeriod"/>
              <a:tabLst/>
              <a:defRPr/>
            </a:pP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Filter&gt;</a:t>
            </a:r>
            <a:r>
              <a:rPr lang="en-US" altLang="ko-KR" sz="2000" b="1" dirty="0" smtClean="0">
                <a:ea typeface="바탕" pitchFamily="18" charset="-127"/>
              </a:rPr>
              <a:t>Texture</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&gt;Grain     </a:t>
            </a:r>
          </a:p>
          <a:p>
            <a:pPr marL="514350" marR="0" lvl="0" indent="-514350" algn="l" defTabSz="914400" rtl="0" eaLnBrk="1" fontAlgn="auto" latinLnBrk="1" hangingPunct="1">
              <a:lnSpc>
                <a:spcPct val="100000"/>
              </a:lnSpc>
              <a:spcBef>
                <a:spcPct val="20000"/>
              </a:spcBef>
              <a:spcAft>
                <a:spcPts val="0"/>
              </a:spcAft>
              <a:buClrTx/>
              <a:buSzTx/>
              <a:tabLst>
                <a:tab pos="7712075" algn="l"/>
              </a:tabLst>
              <a:defRPr/>
            </a:pPr>
            <a:r>
              <a:rPr lang="en-US" altLang="ko-KR" sz="2000" b="1" dirty="0" smtClean="0">
                <a:ea typeface="바탕" pitchFamily="18" charset="-127"/>
              </a:rPr>
              <a:t>     </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 Grain type: vertical,  Intensity:12,    Contrast:40 &gt; </a:t>
            </a:r>
            <a:r>
              <a:rPr lang="en-US" altLang="ko-KR" sz="2000" b="1" dirty="0" smtClean="0">
                <a:ea typeface="바탕" pitchFamily="18" charset="-127"/>
              </a:rPr>
              <a:t>OK</a:t>
            </a:r>
            <a:endPar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endParaRPr>
          </a:p>
        </p:txBody>
      </p:sp>
      <p:pic>
        <p:nvPicPr>
          <p:cNvPr id="7" name="Picture 6" descr="Texture Grain.jpg"/>
          <p:cNvPicPr>
            <a:picLocks noChangeAspect="1"/>
          </p:cNvPicPr>
          <p:nvPr/>
        </p:nvPicPr>
        <p:blipFill>
          <a:blip r:embed="rId2"/>
          <a:stretch>
            <a:fillRect/>
          </a:stretch>
        </p:blipFill>
        <p:spPr>
          <a:xfrm>
            <a:off x="0" y="1928802"/>
            <a:ext cx="9144000" cy="3568905"/>
          </a:xfrm>
          <a:prstGeom prst="rect">
            <a:avLst/>
          </a:prstGeom>
        </p:spPr>
      </p:pic>
      <p:sp>
        <p:nvSpPr>
          <p:cNvPr id="8" name="Rectangle 125"/>
          <p:cNvSpPr/>
          <p:nvPr/>
        </p:nvSpPr>
        <p:spPr>
          <a:xfrm>
            <a:off x="7285490" y="2428868"/>
            <a:ext cx="1858510" cy="11430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9" name="Straight Arrow Connector 8"/>
          <p:cNvCxnSpPr/>
          <p:nvPr/>
        </p:nvCxnSpPr>
        <p:spPr>
          <a:xfrm>
            <a:off x="4786314" y="1785926"/>
            <a:ext cx="2928958" cy="6429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286908" cy="6286520"/>
          </a:xfrm>
          <a:prstGeom prst="rect">
            <a:avLst/>
          </a:prstGeom>
          <a:noFill/>
        </p:spPr>
        <p:txBody>
          <a:bodyPr>
            <a:noAutofit/>
          </a:bodyPr>
          <a:lstStyle/>
          <a:p>
            <a:r>
              <a:rPr lang="en-US" altLang="ko-KR" sz="2800" b="1" dirty="0" smtClean="0"/>
              <a:t>Artistic </a:t>
            </a:r>
            <a:r>
              <a:rPr lang="en-US" sz="2800" b="1" dirty="0" smtClean="0"/>
              <a:t>filters</a:t>
            </a:r>
          </a:p>
          <a:p>
            <a:r>
              <a:rPr lang="en-US" sz="1200" b="1" dirty="0" smtClean="0"/>
              <a:t> Filters from the Artistic submenu help you achieve painterly and artistic effects for a fine arts or commercial project.         For example, use the Cutout filter for collages or typography. These filters replicate natural or traditional media effects.      All the Artistic filters can be applied through the Filter Gallery.</a:t>
            </a:r>
          </a:p>
          <a:p>
            <a:r>
              <a:rPr lang="ko-KR" altLang="en-US" sz="1400" dirty="0" smtClean="0"/>
              <a:t/>
            </a:r>
            <a:br>
              <a:rPr lang="ko-KR" altLang="en-US" sz="1400" dirty="0" smtClean="0"/>
            </a:br>
            <a:r>
              <a:rPr lang="en-US" altLang="ko-KR" sz="1400" b="1" dirty="0" smtClean="0">
                <a:solidFill>
                  <a:srgbClr val="FF0000"/>
                </a:solidFill>
                <a:latin typeface="+mj-ea"/>
                <a:ea typeface="+mj-ea"/>
              </a:rPr>
              <a:t>Color pencil </a:t>
            </a:r>
            <a:r>
              <a:rPr lang="en-US" altLang="ko-KR" sz="1400" b="1" dirty="0" smtClean="0">
                <a:latin typeface="바탕" pitchFamily="18" charset="-127"/>
                <a:ea typeface="바탕" pitchFamily="18" charset="-127"/>
              </a:rPr>
              <a:t>: </a:t>
            </a:r>
            <a:r>
              <a:rPr lang="en-US" sz="1200" b="1" dirty="0" smtClean="0"/>
              <a:t>Draws an image using colored pencils on a solid background. Edges are retained and given a rough            crosshatch appearance; the solid background color shows through the smoother areas.</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ea"/>
                <a:ea typeface="+mj-ea"/>
              </a:rPr>
              <a:t>Cutout</a:t>
            </a:r>
            <a:r>
              <a:rPr lang="en-US" altLang="ko-KR" sz="1400" b="1" dirty="0" smtClean="0">
                <a:latin typeface="바탕" pitchFamily="18" charset="-127"/>
                <a:ea typeface="바탕" pitchFamily="18" charset="-127"/>
              </a:rPr>
              <a:t>        :</a:t>
            </a:r>
            <a:r>
              <a:rPr lang="en-US" sz="1200" b="1" dirty="0" smtClean="0"/>
              <a:t>Makes an image appear as though it were constructed from roughly cut pieces of colored paper.               High-contrast images appear as if in silhouette, and colored images are built up from several layers of colored paper.</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ea typeface="바탕" pitchFamily="18" charset="-127"/>
              </a:rPr>
              <a:t>Dry brush   </a:t>
            </a:r>
            <a:r>
              <a:rPr lang="en-US" altLang="ko-KR" sz="1400" b="1" dirty="0" smtClean="0">
                <a:latin typeface="바탕" pitchFamily="18" charset="-127"/>
                <a:ea typeface="바탕" pitchFamily="18" charset="-127"/>
              </a:rPr>
              <a:t>: </a:t>
            </a:r>
            <a:r>
              <a:rPr lang="en-US" sz="1200" b="1" dirty="0" smtClean="0"/>
              <a:t>Paints the edges of the image using a dry brush technique (between oil and watercolor).                          The filter simplifies an image by reducing its range of colors to areas of common color.</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Film grain  </a:t>
            </a:r>
            <a:r>
              <a:rPr lang="en-US" altLang="ko-KR" sz="1400" b="1" dirty="0" smtClean="0">
                <a:latin typeface="바탕" pitchFamily="18" charset="-127"/>
                <a:ea typeface="바탕" pitchFamily="18" charset="-127"/>
              </a:rPr>
              <a:t>: </a:t>
            </a:r>
            <a:r>
              <a:rPr lang="en-US" sz="1200" b="1" dirty="0" smtClean="0"/>
              <a:t>Applies an even pattern to the shadow tones and </a:t>
            </a:r>
            <a:r>
              <a:rPr lang="en-US" sz="1200" b="1" dirty="0" err="1" smtClean="0"/>
              <a:t>midtones</a:t>
            </a:r>
            <a:r>
              <a:rPr lang="en-US" sz="1200" b="1" dirty="0" smtClean="0"/>
              <a:t>. A smoother, more saturated pattern is added to the lighter areas. This filter is useful for eliminating banding in blends and visually unifying elements from various sources</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Fresco</a:t>
            </a:r>
            <a:r>
              <a:rPr lang="en-US" altLang="ko-KR" sz="1400" b="1" dirty="0" smtClean="0">
                <a:solidFill>
                  <a:srgbClr val="FF0000"/>
                </a:solidFill>
                <a:latin typeface="바탕" pitchFamily="18" charset="-127"/>
                <a:ea typeface="바탕" pitchFamily="18" charset="-127"/>
              </a:rPr>
              <a:t>  </a:t>
            </a:r>
            <a:r>
              <a:rPr lang="en-US" altLang="ko-KR" sz="1400" b="1" dirty="0" smtClean="0">
                <a:latin typeface="바탕" pitchFamily="18" charset="-127"/>
                <a:ea typeface="바탕" pitchFamily="18" charset="-127"/>
              </a:rPr>
              <a:t>      : </a:t>
            </a:r>
            <a:r>
              <a:rPr lang="en-US" sz="1200" b="1" dirty="0" smtClean="0"/>
              <a:t>Paints an image in a coarse style using short, rounded, and hastily applied daubs.</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Neon glow   </a:t>
            </a:r>
            <a:r>
              <a:rPr lang="en-US" altLang="ko-KR" sz="1400" b="1" dirty="0" smtClean="0">
                <a:latin typeface="바탕" pitchFamily="18" charset="-127"/>
                <a:ea typeface="바탕" pitchFamily="18" charset="-127"/>
              </a:rPr>
              <a:t>: </a:t>
            </a:r>
            <a:r>
              <a:rPr lang="en-US" sz="1200" b="1" dirty="0" smtClean="0"/>
              <a:t>Adds various types of glows to the objects in an image. This filter is useful for colorizing an image                 while softening its look. To select a glow color, click the glow box, and select a color from the Color Picker.</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Paint daubs </a:t>
            </a:r>
            <a:r>
              <a:rPr lang="en-US" altLang="ko-KR" sz="1400" b="1" dirty="0" smtClean="0">
                <a:latin typeface="바탕" pitchFamily="18" charset="-127"/>
                <a:ea typeface="바탕" pitchFamily="18" charset="-127"/>
              </a:rPr>
              <a:t>: </a:t>
            </a:r>
            <a:r>
              <a:rPr lang="en-US" sz="1200" b="1" dirty="0" smtClean="0"/>
              <a:t>Lets you choose from various brush sizes (from 1 to 50) and types for a painterly effect.                          Brush types include Simple, Light Rough, Dark Rough, Wide Sharp, Wide Blurry, and Sparkle.</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Palette </a:t>
            </a:r>
            <a:r>
              <a:rPr lang="en-US" altLang="ko-KR" sz="1400" b="1" dirty="0" err="1" smtClean="0">
                <a:solidFill>
                  <a:srgbClr val="FF0000"/>
                </a:solidFill>
                <a:latin typeface="+mj-lt"/>
                <a:ea typeface="바탕" pitchFamily="18" charset="-127"/>
              </a:rPr>
              <a:t>knift</a:t>
            </a:r>
            <a:r>
              <a:rPr lang="en-US" altLang="ko-KR" sz="1400" b="1" dirty="0" smtClean="0">
                <a:solidFill>
                  <a:srgbClr val="FF0000"/>
                </a:solidFill>
                <a:latin typeface="+mj-lt"/>
                <a:ea typeface="바탕" pitchFamily="18" charset="-127"/>
              </a:rPr>
              <a:t> </a:t>
            </a:r>
            <a:r>
              <a:rPr lang="en-US" altLang="ko-KR" sz="1400" b="1" dirty="0" smtClean="0">
                <a:latin typeface="바탕" pitchFamily="18" charset="-127"/>
                <a:ea typeface="바탕" pitchFamily="18" charset="-127"/>
              </a:rPr>
              <a:t>:</a:t>
            </a:r>
            <a:r>
              <a:rPr lang="en-US" sz="1200" b="1" dirty="0" smtClean="0"/>
              <a:t>Reduces detail in an image to give the effect of a thinly painted canvas that reveals the texture underneath.</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Plastic wrap </a:t>
            </a:r>
            <a:r>
              <a:rPr lang="en-US" altLang="ko-KR" sz="1400" b="1" dirty="0" smtClean="0">
                <a:latin typeface="바탕" pitchFamily="18" charset="-127"/>
                <a:ea typeface="바탕" pitchFamily="18" charset="-127"/>
              </a:rPr>
              <a:t>: </a:t>
            </a:r>
            <a:r>
              <a:rPr lang="en-US" sz="1200" b="1" dirty="0" smtClean="0"/>
              <a:t>Coats the image in shiny plastic, accentuating the surface detail.</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Poster edges </a:t>
            </a:r>
            <a:r>
              <a:rPr lang="en-US" altLang="ko-KR" sz="1400" b="1" dirty="0" smtClean="0">
                <a:latin typeface="바탕" pitchFamily="18" charset="-127"/>
                <a:ea typeface="바탕" pitchFamily="18" charset="-127"/>
              </a:rPr>
              <a:t>: </a:t>
            </a:r>
            <a:r>
              <a:rPr lang="en-US" sz="1200" b="1" dirty="0" smtClean="0"/>
              <a:t>Reduces the number of colors in an image (</a:t>
            </a:r>
            <a:r>
              <a:rPr lang="en-US" sz="1200" b="1" dirty="0" err="1" smtClean="0"/>
              <a:t>posterizes</a:t>
            </a:r>
            <a:r>
              <a:rPr lang="en-US" sz="1200" b="1" dirty="0" smtClean="0"/>
              <a:t> it) according to the </a:t>
            </a:r>
            <a:r>
              <a:rPr lang="en-US" sz="1200" b="1" dirty="0" err="1" smtClean="0"/>
              <a:t>posterization</a:t>
            </a:r>
            <a:r>
              <a:rPr lang="en-US" sz="1200" b="1" dirty="0" smtClean="0"/>
              <a:t>  option you set,   and finds the edges of the image and draws black lines on them. Large broad areas have simple shading, and                   fine dark detail is distributed throughout the image.</a:t>
            </a:r>
            <a:endParaRPr lang="en-US" altLang="ko-KR" sz="1400" b="1" dirty="0" smtClean="0">
              <a:latin typeface="바탕" pitchFamily="18" charset="-127"/>
              <a:ea typeface="바탕" pitchFamily="18" charset="-127"/>
            </a:endParaRPr>
          </a:p>
          <a:p>
            <a:r>
              <a:rPr lang="en-US" altLang="ko-KR" sz="1400" b="1" dirty="0" smtClean="0">
                <a:solidFill>
                  <a:srgbClr val="FF0000"/>
                </a:solidFill>
                <a:latin typeface="+mj-lt"/>
                <a:ea typeface="바탕" pitchFamily="18" charset="-127"/>
              </a:rPr>
              <a:t>Rough pastels </a:t>
            </a:r>
            <a:r>
              <a:rPr lang="en-US" altLang="ko-KR" sz="1400" b="1" dirty="0" smtClean="0">
                <a:latin typeface="바탕" pitchFamily="18" charset="-127"/>
                <a:ea typeface="바탕" pitchFamily="18" charset="-127"/>
              </a:rPr>
              <a:t>: </a:t>
            </a:r>
            <a:r>
              <a:rPr lang="en-US" sz="1200" b="1" dirty="0" smtClean="0"/>
              <a:t>Applies strokes of pastel chalk on a textured background. In areas of bright color, the chalk appears       thick with little texture; in darker areas, the chalk appears scraped off to reveal the texture.</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Smudge stick </a:t>
            </a:r>
            <a:r>
              <a:rPr lang="en-US" altLang="ko-KR" sz="1200" b="1" dirty="0" smtClean="0">
                <a:latin typeface="바탕" pitchFamily="18" charset="-127"/>
                <a:ea typeface="바탕" pitchFamily="18" charset="-127"/>
              </a:rPr>
              <a:t>: </a:t>
            </a:r>
            <a:r>
              <a:rPr lang="en-US" sz="1200" b="1" dirty="0" smtClean="0"/>
              <a:t>Softens an image using short diagonal strokes to smudge or smear the darker areas.                             Lighter areas become brighter and lose detail.</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Sponge</a:t>
            </a:r>
            <a:r>
              <a:rPr lang="en-US" altLang="ko-KR" sz="1400" b="1" dirty="0" smtClean="0">
                <a:solidFill>
                  <a:srgbClr val="FF0000"/>
                </a:solidFill>
                <a:latin typeface="바탕" pitchFamily="18" charset="-127"/>
                <a:ea typeface="바탕" pitchFamily="18" charset="-127"/>
              </a:rPr>
              <a:t>  </a:t>
            </a:r>
            <a:r>
              <a:rPr lang="en-US" altLang="ko-KR" sz="1400" b="1" dirty="0" smtClean="0">
                <a:latin typeface="바탕" pitchFamily="18" charset="-127"/>
                <a:ea typeface="바탕" pitchFamily="18" charset="-127"/>
              </a:rPr>
              <a:t>       </a:t>
            </a:r>
            <a:r>
              <a:rPr lang="en-US" altLang="ko-KR" sz="1200" b="1" dirty="0" smtClean="0">
                <a:latin typeface="바탕" pitchFamily="18" charset="-127"/>
                <a:ea typeface="바탕" pitchFamily="18" charset="-127"/>
              </a:rPr>
              <a:t>: </a:t>
            </a:r>
            <a:r>
              <a:rPr lang="en-US" sz="1200" b="1" dirty="0" smtClean="0"/>
              <a:t>Creates images with highly textured areas of contrasting color, simulating the effect of sponge painting.</a:t>
            </a:r>
            <a:r>
              <a:rPr lang="en-US" altLang="ko-KR" sz="1200" b="1" dirty="0" smtClean="0">
                <a:latin typeface="바탕" pitchFamily="18" charset="-127"/>
                <a:ea typeface="바탕" pitchFamily="18" charset="-127"/>
              </a:rPr>
              <a:t/>
            </a:r>
            <a:br>
              <a:rPr lang="en-US" altLang="ko-KR" sz="1200" b="1" dirty="0" smtClean="0">
                <a:latin typeface="바탕" pitchFamily="18" charset="-127"/>
                <a:ea typeface="바탕" pitchFamily="18" charset="-127"/>
              </a:rPr>
            </a:br>
            <a:r>
              <a:rPr lang="en-US" altLang="ko-KR" sz="1400" b="1" dirty="0" err="1" smtClean="0">
                <a:solidFill>
                  <a:srgbClr val="FF0000"/>
                </a:solidFill>
                <a:latin typeface="+mj-lt"/>
                <a:ea typeface="바탕" pitchFamily="18" charset="-127"/>
              </a:rPr>
              <a:t>Underpaint</a:t>
            </a:r>
            <a:r>
              <a:rPr lang="en-US" altLang="ko-KR" sz="1400" b="1" dirty="0" smtClean="0">
                <a:latin typeface="바탕" pitchFamily="18" charset="-127"/>
                <a:ea typeface="바탕" pitchFamily="18" charset="-127"/>
              </a:rPr>
              <a:t>    </a:t>
            </a:r>
            <a:r>
              <a:rPr lang="en-US" altLang="ko-KR" sz="1200" b="1" dirty="0" smtClean="0">
                <a:latin typeface="바탕" pitchFamily="18" charset="-127"/>
                <a:ea typeface="바탕" pitchFamily="18" charset="-127"/>
              </a:rPr>
              <a:t>: </a:t>
            </a:r>
            <a:r>
              <a:rPr lang="en-US" sz="1200" b="1" dirty="0" smtClean="0"/>
              <a:t>Paints the image on a textured background, and then paints the final image over it. </a:t>
            </a:r>
            <a:r>
              <a:rPr lang="en-US" altLang="ko-KR" sz="1400" b="1" dirty="0" smtClean="0">
                <a:latin typeface="바탕" pitchFamily="18" charset="-127"/>
                <a:ea typeface="바탕" pitchFamily="18" charset="-127"/>
              </a:rPr>
              <a:t/>
            </a:r>
            <a:br>
              <a:rPr lang="en-US" altLang="ko-KR" sz="1400" b="1" dirty="0" smtClean="0">
                <a:latin typeface="바탕" pitchFamily="18" charset="-127"/>
                <a:ea typeface="바탕" pitchFamily="18" charset="-127"/>
              </a:rPr>
            </a:br>
            <a:r>
              <a:rPr lang="en-US" altLang="ko-KR" sz="1400" b="1" dirty="0" smtClean="0">
                <a:solidFill>
                  <a:srgbClr val="FF0000"/>
                </a:solidFill>
                <a:latin typeface="+mj-lt"/>
                <a:ea typeface="바탕" pitchFamily="18" charset="-127"/>
              </a:rPr>
              <a:t>Water color</a:t>
            </a:r>
            <a:r>
              <a:rPr lang="en-US" altLang="ko-KR" sz="1200" b="1" dirty="0" smtClean="0">
                <a:solidFill>
                  <a:srgbClr val="FF0000"/>
                </a:solidFill>
                <a:latin typeface="+mj-lt"/>
                <a:ea typeface="바탕" pitchFamily="18" charset="-127"/>
              </a:rPr>
              <a:t>  </a:t>
            </a:r>
            <a:r>
              <a:rPr lang="en-US" altLang="ko-KR" sz="1200" b="1" dirty="0" smtClean="0">
                <a:latin typeface="바탕" pitchFamily="18" charset="-127"/>
                <a:ea typeface="바탕" pitchFamily="18" charset="-127"/>
              </a:rPr>
              <a:t>: </a:t>
            </a:r>
            <a:r>
              <a:rPr lang="en-US" sz="1200" b="1" dirty="0" smtClean="0"/>
              <a:t>Paints the image in a watercolor style using a medium brush loaded with water and color, simplifying          details. Where significant tonal changes occur at the edges, the filter saturates the color.</a:t>
            </a:r>
            <a:r>
              <a:rPr lang="en-US" altLang="ko-KR" sz="1400" dirty="0" smtClean="0"/>
              <a:t/>
            </a:r>
            <a:br>
              <a:rPr lang="en-US" altLang="ko-KR" sz="1400" dirty="0" smtClean="0"/>
            </a:br>
            <a:endParaRPr lang="en-US" altLang="ko-KR" sz="1400" dirty="0" smtClean="0"/>
          </a:p>
          <a:p>
            <a:r>
              <a:rPr lang="ko-KR" altLang="en-US" sz="1400" dirty="0" smtClean="0"/>
              <a:t/>
            </a:r>
            <a:br>
              <a:rPr lang="ko-KR" altLang="en-US" sz="1400" dirty="0" smtClean="0"/>
            </a:br>
            <a:r>
              <a:rPr lang="ko-KR" altLang="en-US" sz="1400" dirty="0" smtClean="0"/>
              <a:t/>
            </a:r>
            <a:br>
              <a:rPr lang="ko-KR" altLang="en-US" sz="1400" dirty="0" smtClean="0"/>
            </a:br>
            <a:endParaRPr lang="ko-KR" altLang="en-US" sz="1400" dirty="0" smtClean="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0"/>
            <a:ext cx="9144000" cy="778098"/>
          </a:xfrm>
          <a:prstGeom prst="rect">
            <a:avLst/>
          </a:prstGeom>
        </p:spPr>
        <p:txBody>
          <a:bodyPr>
            <a:normAutofit/>
          </a:bodyPr>
          <a:lstStyle/>
          <a:p>
            <a:pPr lvl="0" algn="ctr" latinLnBrk="0">
              <a:spcBef>
                <a:spcPct val="0"/>
              </a:spcBef>
              <a:defRPr/>
            </a:pPr>
            <a:r>
              <a:rPr lang="en-US" sz="4000" b="1" dirty="0" smtClean="0">
                <a:solidFill>
                  <a:srgbClr val="FF0000"/>
                </a:solidFill>
              </a:rPr>
              <a:t>Making old photos </a:t>
            </a:r>
            <a:r>
              <a:rPr lang="en-US" sz="4400" b="1" dirty="0" smtClean="0">
                <a:solidFill>
                  <a:srgbClr val="FF0000"/>
                </a:solidFill>
              </a:rPr>
              <a:t>using filters</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내용 개체 틀 10"/>
          <p:cNvSpPr txBox="1">
            <a:spLocks/>
          </p:cNvSpPr>
          <p:nvPr/>
        </p:nvSpPr>
        <p:spPr>
          <a:xfrm>
            <a:off x="0" y="714356"/>
            <a:ext cx="9144000" cy="642942"/>
          </a:xfrm>
          <a:prstGeom prst="rect">
            <a:avLst/>
          </a:prstGeom>
          <a:noFill/>
        </p:spPr>
        <p:txBody>
          <a:bodyPr>
            <a:normAutofit lnSpcReduction="10000"/>
          </a:bodyPr>
          <a:lstStyle/>
          <a:p>
            <a:pPr marL="514350" lvl="0" indent="-514350">
              <a:spcBef>
                <a:spcPct val="20000"/>
              </a:spcBef>
              <a:buFont typeface="+mj-lt"/>
              <a:buAutoNum type="arabicPeriod" startAt="3"/>
              <a:defRPr/>
            </a:pPr>
            <a:r>
              <a:rPr lang="en-US" altLang="ko-KR" sz="2000" b="1" dirty="0" smtClean="0">
                <a:ea typeface="바탕" pitchFamily="18" charset="-127"/>
              </a:rPr>
              <a:t>In </a:t>
            </a:r>
            <a:r>
              <a:rPr lang="en-US" sz="2000" b="1" dirty="0" smtClean="0">
                <a:ea typeface="Batang" pitchFamily="18" charset="-127"/>
              </a:rPr>
              <a:t>layer1 gave </a:t>
            </a:r>
            <a:r>
              <a:rPr lang="en-US" b="1" dirty="0" smtClean="0">
                <a:ea typeface="Batang" pitchFamily="18" charset="-127"/>
              </a:rPr>
              <a:t>filter</a:t>
            </a:r>
            <a:r>
              <a:rPr lang="en-US" sz="2000" b="1" dirty="0" smtClean="0">
                <a:ea typeface="Batang" pitchFamily="18" charset="-127"/>
              </a:rPr>
              <a:t> </a:t>
            </a:r>
            <a:r>
              <a:rPr lang="en-US" sz="2000" b="1" dirty="0" smtClean="0">
                <a:ea typeface="Batang" pitchFamily="18" charset="-127"/>
              </a:rPr>
              <a:t>effect&gt; </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Image</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&gt; Adjustment&gt; Color </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Balance&gt;</a:t>
            </a:r>
            <a:r>
              <a:rPr kumimoji="0" lang="ko-KR" altLang="en-US" sz="2000" b="1" i="0" u="none" strike="noStrike" kern="1200" cap="none" spc="0" normalizeH="0" baseline="0" noProof="0" dirty="0" smtClean="0">
                <a:ln>
                  <a:noFill/>
                </a:ln>
                <a:solidFill>
                  <a:schemeClr val="tx1"/>
                </a:solidFill>
                <a:effectLst/>
                <a:uLnTx/>
                <a:uFillTx/>
                <a:ea typeface="바탕" pitchFamily="18" charset="-127"/>
                <a:cs typeface="+mn-cs"/>
              </a:rPr>
              <a:t> </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To the</a:t>
            </a:r>
            <a:r>
              <a:rPr kumimoji="0" lang="en-US" altLang="ko-KR" sz="2000" b="1" i="0" u="none" strike="noStrike" kern="1200" cap="none" spc="0" normalizeH="0" noProof="0" dirty="0" smtClean="0">
                <a:ln>
                  <a:noFill/>
                </a:ln>
                <a:solidFill>
                  <a:schemeClr val="tx1"/>
                </a:solidFill>
                <a:effectLst/>
                <a:uLnTx/>
                <a:uFillTx/>
                <a:ea typeface="바탕" pitchFamily="18" charset="-127"/>
                <a:cs typeface="+mn-cs"/>
              </a:rPr>
              <a:t> </a:t>
            </a:r>
            <a:r>
              <a:rPr kumimoji="0" lang="en-US" altLang="ko-KR" sz="2000" b="1" i="0" u="none" strike="noStrike" kern="1200" cap="none" spc="0" normalizeH="0" baseline="0" noProof="0" dirty="0" smtClean="0">
                <a:ln>
                  <a:noFill/>
                </a:ln>
                <a:solidFill>
                  <a:schemeClr val="tx1"/>
                </a:solidFill>
                <a:effectLst/>
                <a:uLnTx/>
                <a:uFillTx/>
                <a:ea typeface="바탕" pitchFamily="18" charset="-127"/>
                <a:cs typeface="+mn-cs"/>
              </a:rPr>
              <a:t>Yellow side&gt;OK</a:t>
            </a:r>
            <a:r>
              <a:rPr kumimoji="0" lang="en-US" altLang="ko-KR" sz="2000" i="0" u="none" strike="noStrike" kern="1200" cap="none" spc="0" normalizeH="0" baseline="0" noProof="0" dirty="0" smtClean="0">
                <a:ln>
                  <a:noFill/>
                </a:ln>
                <a:solidFill>
                  <a:schemeClr val="tx1"/>
                </a:solidFill>
                <a:effectLst/>
                <a:uLnTx/>
                <a:uFillTx/>
                <a:ea typeface="바탕" pitchFamily="18" charset="-127"/>
                <a:cs typeface="+mn-cs"/>
              </a:rPr>
              <a:t>  </a:t>
            </a:r>
            <a:r>
              <a:rPr lang="ko-KR" altLang="en-US" sz="2000" dirty="0" smtClean="0">
                <a:ea typeface="바탕" pitchFamily="18" charset="-127"/>
              </a:rPr>
              <a:t>    </a:t>
            </a:r>
            <a:endParaRPr lang="en-US" altLang="ko-KR" sz="2000" b="1" dirty="0" smtClean="0">
              <a:ea typeface="바탕" pitchFamily="18" charset="-127"/>
            </a:endParaRPr>
          </a:p>
        </p:txBody>
      </p:sp>
      <p:pic>
        <p:nvPicPr>
          <p:cNvPr id="7" name="Picture 6" descr="color balance.jpg"/>
          <p:cNvPicPr>
            <a:picLocks noChangeAspect="1"/>
          </p:cNvPicPr>
          <p:nvPr/>
        </p:nvPicPr>
        <p:blipFill>
          <a:blip r:embed="rId2"/>
          <a:stretch>
            <a:fillRect/>
          </a:stretch>
        </p:blipFill>
        <p:spPr>
          <a:xfrm>
            <a:off x="0" y="1285860"/>
            <a:ext cx="9144000" cy="3127538"/>
          </a:xfrm>
          <a:prstGeom prst="rect">
            <a:avLst/>
          </a:prstGeom>
        </p:spPr>
      </p:pic>
      <p:sp>
        <p:nvSpPr>
          <p:cNvPr id="8" name="내용 개체 틀 10"/>
          <p:cNvSpPr txBox="1">
            <a:spLocks/>
          </p:cNvSpPr>
          <p:nvPr/>
        </p:nvSpPr>
        <p:spPr>
          <a:xfrm>
            <a:off x="0" y="4357694"/>
            <a:ext cx="9144000" cy="357190"/>
          </a:xfrm>
          <a:prstGeom prst="rect">
            <a:avLst/>
          </a:prstGeom>
          <a:noFill/>
        </p:spPr>
        <p:txBody>
          <a:bodyPr>
            <a:normAutofit fontScale="92500" lnSpcReduction="10000"/>
          </a:bodyPr>
          <a:lstStyle/>
          <a:p>
            <a:pPr marL="514350" lvl="0" indent="-514350">
              <a:spcBef>
                <a:spcPct val="20000"/>
              </a:spcBef>
              <a:defRPr/>
            </a:pPr>
            <a:r>
              <a:rPr lang="en-US" altLang="ko-KR" sz="2000" b="1" dirty="0" smtClean="0">
                <a:ea typeface="바탕" pitchFamily="18" charset="-127"/>
              </a:rPr>
              <a:t>4. Image</a:t>
            </a:r>
            <a:r>
              <a:rPr lang="en-US" altLang="ko-KR" sz="2000" b="1" dirty="0" smtClean="0">
                <a:ea typeface="바탕" pitchFamily="18" charset="-127"/>
              </a:rPr>
              <a:t>&gt; Adjustment&gt; Hue/Saturation  </a:t>
            </a:r>
            <a:r>
              <a:rPr lang="en-US" altLang="ko-KR" sz="2000" b="1" u="sng" dirty="0" smtClean="0">
                <a:ea typeface="바탕" pitchFamily="18" charset="-127"/>
              </a:rPr>
              <a:t>Hue:36  </a:t>
            </a:r>
            <a:r>
              <a:rPr lang="en-US" altLang="ko-KR" sz="2000" b="1" u="sng" dirty="0" smtClean="0">
                <a:ea typeface="바탕" pitchFamily="18" charset="-127"/>
              </a:rPr>
              <a:t>Saturation :</a:t>
            </a:r>
            <a:r>
              <a:rPr lang="en-US" altLang="ko-KR" sz="2000" b="1" u="sng" dirty="0" smtClean="0">
                <a:ea typeface="바탕" pitchFamily="18" charset="-127"/>
              </a:rPr>
              <a:t>37</a:t>
            </a:r>
            <a:endParaRPr lang="en-US" altLang="ko-KR" sz="2000" b="1" u="sng" dirty="0" smtClean="0">
              <a:ea typeface="바탕" pitchFamily="18" charset="-127"/>
            </a:endParaRPr>
          </a:p>
        </p:txBody>
      </p:sp>
      <p:sp>
        <p:nvSpPr>
          <p:cNvPr id="9" name="Rectangle 125"/>
          <p:cNvSpPr/>
          <p:nvPr/>
        </p:nvSpPr>
        <p:spPr>
          <a:xfrm>
            <a:off x="5572132" y="2500306"/>
            <a:ext cx="2714644"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10" name="Straight Arrow Connector 9"/>
          <p:cNvCxnSpPr/>
          <p:nvPr/>
        </p:nvCxnSpPr>
        <p:spPr>
          <a:xfrm>
            <a:off x="2500298" y="1214422"/>
            <a:ext cx="4850858" cy="12858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HUESATURATION.jpg"/>
          <p:cNvPicPr>
            <a:picLocks noChangeAspect="1"/>
          </p:cNvPicPr>
          <p:nvPr/>
        </p:nvPicPr>
        <p:blipFill>
          <a:blip r:embed="rId3"/>
          <a:stretch>
            <a:fillRect/>
          </a:stretch>
        </p:blipFill>
        <p:spPr>
          <a:xfrm>
            <a:off x="0" y="4714884"/>
            <a:ext cx="9144000" cy="3270098"/>
          </a:xfrm>
          <a:prstGeom prst="rect">
            <a:avLst/>
          </a:prstGeom>
        </p:spPr>
      </p:pic>
      <p:sp>
        <p:nvSpPr>
          <p:cNvPr id="16" name="Rectangle 125"/>
          <p:cNvSpPr/>
          <p:nvPr/>
        </p:nvSpPr>
        <p:spPr>
          <a:xfrm>
            <a:off x="5643570" y="5286388"/>
            <a:ext cx="2714644" cy="9286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Batang" pitchFamily="18" charset="-127"/>
              <a:ea typeface="Batang" pitchFamily="18" charset="-127"/>
            </a:endParaRPr>
          </a:p>
        </p:txBody>
      </p:sp>
      <p:cxnSp>
        <p:nvCxnSpPr>
          <p:cNvPr id="17" name="Straight Arrow Connector 16"/>
          <p:cNvCxnSpPr/>
          <p:nvPr/>
        </p:nvCxnSpPr>
        <p:spPr>
          <a:xfrm>
            <a:off x="5786446" y="4643446"/>
            <a:ext cx="1636148" cy="6429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0"/>
            <a:ext cx="9144000" cy="778098"/>
          </a:xfrm>
          <a:prstGeom prst="rect">
            <a:avLst/>
          </a:prstGeom>
        </p:spPr>
        <p:txBody>
          <a:bodyPr>
            <a:normAutofit/>
          </a:bodyPr>
          <a:lstStyle/>
          <a:p>
            <a:pPr lvl="0" algn="ctr" latinLnBrk="0">
              <a:spcBef>
                <a:spcPct val="0"/>
              </a:spcBef>
              <a:defRPr/>
            </a:pPr>
            <a:r>
              <a:rPr lang="en-US" sz="4000" b="1" dirty="0" smtClean="0">
                <a:solidFill>
                  <a:srgbClr val="FF0000"/>
                </a:solidFill>
              </a:rPr>
              <a:t>Making old photos </a:t>
            </a:r>
            <a:r>
              <a:rPr lang="en-US" sz="4400" b="1" dirty="0" smtClean="0">
                <a:solidFill>
                  <a:srgbClr val="FF0000"/>
                </a:solidFill>
              </a:rPr>
              <a:t>using filters</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내용 개체 틀 10"/>
          <p:cNvSpPr txBox="1">
            <a:spLocks/>
          </p:cNvSpPr>
          <p:nvPr/>
        </p:nvSpPr>
        <p:spPr>
          <a:xfrm>
            <a:off x="0" y="714356"/>
            <a:ext cx="9144000" cy="1000132"/>
          </a:xfrm>
          <a:prstGeom prst="rect">
            <a:avLst/>
          </a:prstGeom>
          <a:noFill/>
        </p:spPr>
        <p:txBody>
          <a:bodyPr>
            <a:normAutofit/>
          </a:bodyPr>
          <a:lstStyle/>
          <a:p>
            <a:pPr marL="514350" lvl="0" indent="-514350">
              <a:spcBef>
                <a:spcPct val="20000"/>
              </a:spcBef>
              <a:defRPr/>
            </a:pPr>
            <a:r>
              <a:rPr lang="en-US" altLang="ko-KR" b="1" dirty="0" smtClean="0">
                <a:ea typeface="바탕" pitchFamily="18" charset="-127"/>
              </a:rPr>
              <a:t>5.  Image</a:t>
            </a:r>
            <a:r>
              <a:rPr lang="en-US" altLang="ko-KR" b="1" dirty="0" smtClean="0">
                <a:ea typeface="바탕" pitchFamily="18" charset="-127"/>
              </a:rPr>
              <a:t>&gt; Adjustment&gt; Auto  Contrast</a:t>
            </a:r>
          </a:p>
          <a:p>
            <a:pPr marL="514350" lvl="0" indent="-514350">
              <a:spcBef>
                <a:spcPct val="20000"/>
              </a:spcBef>
              <a:defRPr/>
            </a:pPr>
            <a:r>
              <a:rPr lang="en-US" altLang="ko-KR" b="1" dirty="0" smtClean="0">
                <a:ea typeface="바탕" pitchFamily="18" charset="-127"/>
              </a:rPr>
              <a:t>6</a:t>
            </a:r>
            <a:r>
              <a:rPr lang="en-US" altLang="ko-KR" b="1" dirty="0" smtClean="0">
                <a:ea typeface="바탕" pitchFamily="18" charset="-127"/>
              </a:rPr>
              <a:t>. </a:t>
            </a:r>
            <a:r>
              <a:rPr lang="en-US" altLang="ko-KR" b="1" dirty="0" smtClean="0">
                <a:ea typeface="바탕" pitchFamily="18" charset="-127"/>
              </a:rPr>
              <a:t> feather:50px</a:t>
            </a:r>
            <a:r>
              <a:rPr lang="en-US" altLang="ko-KR" b="1" dirty="0" smtClean="0">
                <a:ea typeface="바탕" pitchFamily="18" charset="-127"/>
              </a:rPr>
              <a:t>, </a:t>
            </a:r>
            <a:r>
              <a:rPr lang="en-US" altLang="ko-KR" b="1" dirty="0" smtClean="0">
                <a:ea typeface="바탕" pitchFamily="18" charset="-127"/>
              </a:rPr>
              <a:t>Make the rectangle by </a:t>
            </a:r>
            <a:r>
              <a:rPr lang="en-US" altLang="ko-KR" b="1" dirty="0" err="1" smtClean="0">
                <a:ea typeface="바탕" pitchFamily="18" charset="-127"/>
              </a:rPr>
              <a:t>rectanglar</a:t>
            </a:r>
            <a:r>
              <a:rPr lang="en-US" altLang="ko-KR" b="1" dirty="0" smtClean="0">
                <a:ea typeface="바탕" pitchFamily="18" charset="-127"/>
              </a:rPr>
              <a:t> marquee tool</a:t>
            </a:r>
            <a:r>
              <a:rPr lang="en-US" altLang="ko-KR" b="1" dirty="0" smtClean="0">
                <a:ea typeface="바탕" pitchFamily="18" charset="-127"/>
              </a:rPr>
              <a:t>&gt;Inverse&gt;delete&gt;</a:t>
            </a:r>
            <a:r>
              <a:rPr lang="en-US" altLang="ko-KR" b="1" dirty="0" err="1" smtClean="0">
                <a:ea typeface="바탕" pitchFamily="18" charset="-127"/>
              </a:rPr>
              <a:t>Ctrl+D</a:t>
            </a:r>
            <a:endParaRPr kumimoji="0" lang="en-US" altLang="ko-KR" b="1" i="0" u="none" strike="noStrike" kern="1200" cap="none" spc="0" normalizeH="0" baseline="0" noProof="0" dirty="0" smtClean="0">
              <a:ln>
                <a:noFill/>
              </a:ln>
              <a:solidFill>
                <a:schemeClr val="tx1"/>
              </a:solidFill>
              <a:effectLst/>
              <a:uLnTx/>
              <a:uFillTx/>
              <a:ea typeface="바탕" pitchFamily="18" charset="-127"/>
              <a:cs typeface="+mn-cs"/>
            </a:endParaRPr>
          </a:p>
        </p:txBody>
      </p:sp>
      <p:pic>
        <p:nvPicPr>
          <p:cNvPr id="4" name="그림 3" descr="결혼 사진.jpg"/>
          <p:cNvPicPr>
            <a:picLocks noChangeAspect="1"/>
          </p:cNvPicPr>
          <p:nvPr/>
        </p:nvPicPr>
        <p:blipFill>
          <a:blip r:embed="rId2" cstate="print"/>
          <a:stretch>
            <a:fillRect/>
          </a:stretch>
        </p:blipFill>
        <p:spPr>
          <a:xfrm>
            <a:off x="642910" y="4643446"/>
            <a:ext cx="3446607" cy="2071702"/>
          </a:xfrm>
          <a:prstGeom prst="rect">
            <a:avLst/>
          </a:prstGeom>
        </p:spPr>
      </p:pic>
      <p:sp>
        <p:nvSpPr>
          <p:cNvPr id="5" name="오른쪽 화살표 4"/>
          <p:cNvSpPr/>
          <p:nvPr/>
        </p:nvSpPr>
        <p:spPr>
          <a:xfrm>
            <a:off x="4214810" y="5572140"/>
            <a:ext cx="36004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6" descr="rectanglar marquee tool.jpg"/>
          <p:cNvPicPr>
            <a:picLocks noChangeAspect="1"/>
          </p:cNvPicPr>
          <p:nvPr/>
        </p:nvPicPr>
        <p:blipFill>
          <a:blip r:embed="rId3"/>
          <a:stretch>
            <a:fillRect/>
          </a:stretch>
        </p:blipFill>
        <p:spPr>
          <a:xfrm>
            <a:off x="2143108" y="1714488"/>
            <a:ext cx="4136316" cy="2571768"/>
          </a:xfrm>
          <a:prstGeom prst="rect">
            <a:avLst/>
          </a:prstGeom>
        </p:spPr>
      </p:pic>
      <p:pic>
        <p:nvPicPr>
          <p:cNvPr id="8" name="Picture 7" descr="오래된 결혼 사진.jpg"/>
          <p:cNvPicPr>
            <a:picLocks noChangeAspect="1"/>
          </p:cNvPicPr>
          <p:nvPr/>
        </p:nvPicPr>
        <p:blipFill>
          <a:blip r:embed="rId4"/>
          <a:stretch>
            <a:fillRect/>
          </a:stretch>
        </p:blipFill>
        <p:spPr>
          <a:xfrm>
            <a:off x="4643438" y="4643446"/>
            <a:ext cx="3584469" cy="20717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144000" cy="6643710"/>
          </a:xfrm>
          <a:prstGeom prst="rect">
            <a:avLst/>
          </a:prstGeom>
          <a:noFill/>
        </p:spPr>
        <p:txBody>
          <a:bodyPr>
            <a:normAutofit fontScale="25000" lnSpcReduction="20000"/>
          </a:bodyPr>
          <a:lstStyle/>
          <a:p>
            <a:r>
              <a:rPr lang="en-US" altLang="ko-KR" sz="11200" b="1" dirty="0" smtClean="0"/>
              <a:t>Blur </a:t>
            </a:r>
            <a:r>
              <a:rPr lang="en-US" sz="11200" b="1" dirty="0" smtClean="0"/>
              <a:t>filters </a:t>
            </a:r>
            <a:r>
              <a:rPr lang="en-US" sz="4800" b="1" dirty="0" smtClean="0"/>
              <a:t>The Blur filters soften a selection or an entire image, and are useful for retouching.                            They smooth transitions by averaging the pixels next to the hard edges of defined lines and shaded areas in an image.</a:t>
            </a:r>
            <a:endParaRPr lang="ko-KR" altLang="en-US" sz="3500" b="1" dirty="0" smtClean="0">
              <a:solidFill>
                <a:srgbClr val="FF0000"/>
              </a:solidFill>
            </a:endParaRPr>
          </a:p>
          <a:p>
            <a:r>
              <a:rPr lang="en-US" sz="7200" b="1" dirty="0" smtClean="0">
                <a:solidFill>
                  <a:srgbClr val="FF0000"/>
                </a:solidFill>
              </a:rPr>
              <a:t>Average</a:t>
            </a:r>
            <a:r>
              <a:rPr lang="en-US" altLang="ko-KR" sz="4800" b="1" dirty="0" smtClean="0">
                <a:latin typeface="바탕" pitchFamily="18" charset="-127"/>
                <a:ea typeface="바탕" pitchFamily="18" charset="-127"/>
              </a:rPr>
              <a:t>              :</a:t>
            </a:r>
            <a:r>
              <a:rPr lang="en-US" sz="800" dirty="0" smtClean="0"/>
              <a:t> </a:t>
            </a:r>
            <a:r>
              <a:rPr lang="en-US" sz="4800" b="1" dirty="0" smtClean="0"/>
              <a:t>Finds the average color of an image or selection, and then fills the image or selection with the      color to create a smooth look. For example, if you select an area of grass, the filter changes the area into a homogeneous     patch of green.</a:t>
            </a:r>
          </a:p>
          <a:p>
            <a:endParaRPr lang="en-US" altLang="ko-KR" sz="4800" b="1" dirty="0" smtClean="0">
              <a:latin typeface="바탕" pitchFamily="18" charset="-127"/>
              <a:ea typeface="바탕" pitchFamily="18" charset="-127"/>
            </a:endParaRPr>
          </a:p>
          <a:p>
            <a:r>
              <a:rPr lang="en-US" altLang="ko-KR" sz="7200" b="1" dirty="0" smtClean="0">
                <a:solidFill>
                  <a:srgbClr val="FF0000"/>
                </a:solidFill>
                <a:latin typeface="+mj-ea"/>
                <a:ea typeface="+mj-ea"/>
              </a:rPr>
              <a:t>Blur more</a:t>
            </a:r>
            <a:r>
              <a:rPr lang="en-US" altLang="ko-KR" sz="7200" b="1" dirty="0" smtClean="0">
                <a:latin typeface="+mj-ea"/>
                <a:ea typeface="+mj-ea"/>
              </a:rPr>
              <a:t>      </a:t>
            </a:r>
            <a:r>
              <a:rPr lang="en-US" altLang="ko-KR" sz="4800" b="1" dirty="0" smtClean="0">
                <a:latin typeface="바탕" pitchFamily="18" charset="-127"/>
                <a:ea typeface="바탕" pitchFamily="18" charset="-127"/>
              </a:rPr>
              <a:t>: </a:t>
            </a:r>
            <a:r>
              <a:rPr lang="en-US" sz="4800" b="1" dirty="0" smtClean="0"/>
              <a:t>Eliminate noise where significant color transitions occur in an image. Blur filters smooth transitions by averaging the pixels next to the hard edges of defined lines and shaded areas.                                                      The effect of the Blur More filter is three or four times stronger than that of the Blur filter.</a:t>
            </a:r>
            <a:r>
              <a:rPr lang="en-US" altLang="ko-KR" sz="4800" b="1" dirty="0" smtClean="0">
                <a:latin typeface="바탕" pitchFamily="18" charset="-127"/>
                <a:ea typeface="바탕" pitchFamily="18" charset="-127"/>
              </a:rPr>
              <a:t/>
            </a:r>
            <a:br>
              <a:rPr lang="en-US" altLang="ko-KR" sz="4800" b="1" dirty="0" smtClean="0">
                <a:latin typeface="바탕" pitchFamily="18" charset="-127"/>
                <a:ea typeface="바탕" pitchFamily="18" charset="-127"/>
              </a:rPr>
            </a:br>
            <a:endParaRPr lang="en-US" altLang="ko-KR" sz="4800" b="1" dirty="0" smtClean="0">
              <a:latin typeface="바탕" pitchFamily="18" charset="-127"/>
              <a:ea typeface="바탕" pitchFamily="18" charset="-127"/>
            </a:endParaRPr>
          </a:p>
          <a:p>
            <a:r>
              <a:rPr lang="en-US" altLang="ko-KR" sz="7200" b="1" dirty="0" smtClean="0">
                <a:solidFill>
                  <a:srgbClr val="FF0000"/>
                </a:solidFill>
                <a:latin typeface="+mj-ea"/>
                <a:ea typeface="+mj-ea"/>
              </a:rPr>
              <a:t>Gaussian blur </a:t>
            </a:r>
            <a:r>
              <a:rPr lang="en-US" altLang="ko-KR" sz="4800" b="1" dirty="0" smtClean="0">
                <a:latin typeface="바탕" pitchFamily="18" charset="-127"/>
                <a:ea typeface="바탕" pitchFamily="18" charset="-127"/>
              </a:rPr>
              <a:t>: </a:t>
            </a:r>
            <a:r>
              <a:rPr lang="en-US" sz="4800" b="1" dirty="0" smtClean="0"/>
              <a:t>Quickly blurs a selection by an adjustable amount. </a:t>
            </a:r>
            <a:r>
              <a:rPr lang="en-US" sz="4800" b="1" i="1" dirty="0" smtClean="0"/>
              <a:t>Gaussian</a:t>
            </a:r>
            <a:r>
              <a:rPr lang="en-US" sz="4800" b="1" dirty="0" smtClean="0"/>
              <a:t> refers to the bell-shaped curve that is generated when Photoshop applies a weighted average to the pixels. The Gaussian Blur filter adds low-frequency detail and can produce a hazy effect.</a:t>
            </a:r>
            <a:r>
              <a:rPr lang="en-US" altLang="ko-KR" sz="4800" b="1" dirty="0" smtClean="0">
                <a:latin typeface="바탕" pitchFamily="18" charset="-127"/>
                <a:ea typeface="바탕" pitchFamily="18" charset="-127"/>
              </a:rPr>
              <a:t/>
            </a:r>
            <a:br>
              <a:rPr lang="en-US" altLang="ko-KR" sz="4800" b="1" dirty="0" smtClean="0">
                <a:latin typeface="바탕" pitchFamily="18" charset="-127"/>
                <a:ea typeface="바탕" pitchFamily="18" charset="-127"/>
              </a:rPr>
            </a:br>
            <a:endParaRPr lang="en-US" altLang="ko-KR" sz="4800" b="1" dirty="0" smtClean="0">
              <a:latin typeface="바탕" pitchFamily="18" charset="-127"/>
              <a:ea typeface="바탕" pitchFamily="18" charset="-127"/>
            </a:endParaRPr>
          </a:p>
          <a:p>
            <a:r>
              <a:rPr lang="en-US" sz="7200" b="1" dirty="0" smtClean="0">
                <a:solidFill>
                  <a:srgbClr val="FF0000"/>
                </a:solidFill>
                <a:ea typeface="Batang" pitchFamily="18" charset="-127"/>
              </a:rPr>
              <a:t>Motion Blur </a:t>
            </a:r>
            <a:r>
              <a:rPr lang="en-US" sz="4800" b="1" dirty="0" smtClean="0"/>
              <a:t>: Blurs in the specified direction (from –360º to +360º) and at a specified intensity (from 1 to 999).     The filter’s effect is analogous to taking a picture of a moving object with a fixed exposure time.</a:t>
            </a:r>
          </a:p>
          <a:p>
            <a:endParaRPr lang="en-US" sz="3600" b="1" dirty="0" smtClean="0"/>
          </a:p>
          <a:p>
            <a:pPr>
              <a:lnSpc>
                <a:spcPct val="120000"/>
              </a:lnSpc>
            </a:pPr>
            <a:r>
              <a:rPr lang="en-US" altLang="ko-KR" sz="6400" b="1" dirty="0" smtClean="0">
                <a:solidFill>
                  <a:srgbClr val="FF0000"/>
                </a:solidFill>
                <a:latin typeface="+mj-ea"/>
                <a:ea typeface="+mj-ea"/>
              </a:rPr>
              <a:t>Radial blur     </a:t>
            </a:r>
            <a:r>
              <a:rPr lang="en-US" altLang="ko-KR" sz="4800" b="1" dirty="0" smtClean="0">
                <a:latin typeface="바탕" pitchFamily="18" charset="-127"/>
                <a:ea typeface="바탕" pitchFamily="18" charset="-127"/>
              </a:rPr>
              <a:t>: </a:t>
            </a:r>
            <a:r>
              <a:rPr lang="en-US" sz="4800" b="1" dirty="0" smtClean="0"/>
              <a:t>Simulates the blur of a zooming or rotating camera to produce a soft blur. Choose Spin to blur along concentric circular lines, and then specify a degree of rotation. Choose Zoom to blur along radial lines, as if zooming into or out of the image, and specify a value from 1 to 100. Blur quality ranges from Draft (for fast but grainy results)or Good and Best for smoother results, which are indistinguishable from each other except on a large selection. Specify the origin of the blur by dragging the pattern in the Blur Center box.</a:t>
            </a:r>
            <a:r>
              <a:rPr lang="en-US" altLang="ko-KR" sz="4800" b="1" dirty="0" smtClean="0">
                <a:latin typeface="바탕" pitchFamily="18" charset="-127"/>
                <a:ea typeface="바탕" pitchFamily="18" charset="-127"/>
              </a:rPr>
              <a:t/>
            </a:r>
            <a:br>
              <a:rPr lang="en-US" altLang="ko-KR" sz="4800" b="1" dirty="0" smtClean="0">
                <a:latin typeface="바탕" pitchFamily="18" charset="-127"/>
                <a:ea typeface="바탕" pitchFamily="18" charset="-127"/>
              </a:rPr>
            </a:br>
            <a:r>
              <a:rPr lang="en-US" altLang="ko-KR" sz="7200" b="1" dirty="0" smtClean="0">
                <a:solidFill>
                  <a:srgbClr val="FF0000"/>
                </a:solidFill>
                <a:latin typeface="+mj-ea"/>
                <a:ea typeface="+mj-ea"/>
              </a:rPr>
              <a:t>Smart blur      </a:t>
            </a:r>
            <a:r>
              <a:rPr lang="en-US" altLang="ko-KR" sz="4800" b="1" dirty="0" smtClean="0">
                <a:latin typeface="바탕" pitchFamily="18" charset="-127"/>
                <a:ea typeface="바탕" pitchFamily="18" charset="-127"/>
              </a:rPr>
              <a:t>: </a:t>
            </a:r>
            <a:r>
              <a:rPr lang="en-US" sz="4800" b="1" dirty="0" smtClean="0"/>
              <a:t>Blurs an image with precision. You can specify a radius, a threshold, and a blur quality. The Radius value determines the size of the area searched for dissimilar pixels. The Threshold value determines how dissimilar the pixels must be before they are affected. You also can set a mode for the entire selection (Normal) or for the edges of color transitions (Edge Only and Overlay Edge). Where significant contrast occurs, Edge Only applies black-and-white edges, and Overlay Edge applies white.</a:t>
            </a:r>
            <a:endParaRPr lang="en-US" sz="5600" b="1" dirty="0" smtClean="0"/>
          </a:p>
          <a:p>
            <a:r>
              <a:rPr lang="en-US" sz="6400" b="1" dirty="0" smtClean="0">
                <a:solidFill>
                  <a:srgbClr val="FF0000"/>
                </a:solidFill>
                <a:latin typeface="+mj-lt"/>
                <a:ea typeface="Batang" pitchFamily="18" charset="-127"/>
              </a:rPr>
              <a:t>Surface Blur </a:t>
            </a:r>
            <a:r>
              <a:rPr lang="en-US" sz="4400" b="1" dirty="0" smtClean="0"/>
              <a:t>:</a:t>
            </a:r>
            <a:r>
              <a:rPr lang="en-US" sz="4800" b="1" dirty="0" smtClean="0"/>
              <a:t>Blurs an image while preserving edges. This filter is useful for creating special effects and for removing noise or graininess. The Radius option specifies the size of the area sampled for the blur. The Threshold option controls  how much the tonal values of neighboring pixels must diverge from the center pixel value before being part of the blur. Pixels with tonal value differences less than the Threshold value are excluded from the blur.</a:t>
            </a:r>
          </a:p>
          <a:p>
            <a:endParaRPr lang="en-US" sz="5600" b="1" dirty="0" smtClean="0"/>
          </a:p>
          <a:p>
            <a:r>
              <a:rPr lang="en-US" sz="5600" b="1" dirty="0" smtClean="0">
                <a:solidFill>
                  <a:srgbClr val="FF0000"/>
                </a:solidFill>
                <a:latin typeface="+mj-lt"/>
                <a:ea typeface="Batang" pitchFamily="18" charset="-127"/>
              </a:rPr>
              <a:t>Shape Blur </a:t>
            </a:r>
            <a:r>
              <a:rPr lang="en-US" sz="4000" b="1" dirty="0" smtClean="0">
                <a:solidFill>
                  <a:srgbClr val="FF0000"/>
                </a:solidFill>
                <a:latin typeface="Batang" pitchFamily="18" charset="-127"/>
                <a:ea typeface="Batang" pitchFamily="18" charset="-127"/>
              </a:rPr>
              <a:t>:</a:t>
            </a:r>
            <a:r>
              <a:rPr lang="en-US" sz="4800" b="1" dirty="0" smtClean="0"/>
              <a:t>Uses the specified kernel to create the blur. Choose a kernel from the list of custom shape presets, and use the radius slider to adjust its size. You can load different shape libraries by clicking the triangle and choosing from the list. Radius determines the size of the kernel; the larger the kernel, the greater the blur.</a:t>
            </a:r>
          </a:p>
          <a:p>
            <a:endParaRPr lang="en-US" sz="4000" b="1" dirty="0" smtClean="0"/>
          </a:p>
          <a:p>
            <a:r>
              <a:rPr lang="en-US" sz="6400" b="1" dirty="0" smtClean="0">
                <a:solidFill>
                  <a:srgbClr val="FF0000"/>
                </a:solidFill>
                <a:latin typeface="+mj-lt"/>
                <a:ea typeface="Batang" pitchFamily="18" charset="-127"/>
              </a:rPr>
              <a:t>Lens Blur </a:t>
            </a:r>
            <a:r>
              <a:rPr lang="en-US" sz="5600" b="1" dirty="0" smtClean="0">
                <a:solidFill>
                  <a:srgbClr val="FF0000"/>
                </a:solidFill>
                <a:latin typeface="Batang" pitchFamily="18" charset="-127"/>
                <a:ea typeface="Batang" pitchFamily="18" charset="-127"/>
              </a:rPr>
              <a:t>:</a:t>
            </a:r>
            <a:r>
              <a:rPr lang="en-US" sz="4800" b="1" dirty="0" smtClean="0"/>
              <a:t>Adds blur to an image to give the effect of a narrower depth of field so that some objects in the image stay in focus and others areas are blurred</a:t>
            </a:r>
            <a:endParaRPr lang="ko-KR" altLang="en-US" sz="3500" b="1" dirty="0" smtClean="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357166"/>
            <a:ext cx="9144000" cy="6215082"/>
          </a:xfrm>
          <a:prstGeom prst="rect">
            <a:avLst/>
          </a:prstGeom>
          <a:noFill/>
        </p:spPr>
        <p:txBody>
          <a:bodyPr>
            <a:noAutofit/>
          </a:bodyPr>
          <a:lstStyle/>
          <a:p>
            <a:r>
              <a:rPr lang="en-US" altLang="ko-KR" sz="2800" b="1" dirty="0" smtClean="0"/>
              <a:t>Brush stroke </a:t>
            </a:r>
            <a:r>
              <a:rPr lang="en-US" sz="2800" b="1" dirty="0" smtClean="0"/>
              <a:t>filters</a:t>
            </a:r>
            <a:r>
              <a:rPr lang="en-US" altLang="ko-KR" sz="3600" b="1" dirty="0" smtClean="0"/>
              <a:t> </a:t>
            </a:r>
            <a:r>
              <a:rPr lang="en-US" sz="1200" b="1" dirty="0" smtClean="0"/>
              <a:t>Like the Artistic filters, the Brush Stroke filters give a painterly or fine-arts look using different brush and ink stroke effects. Some of the filters add grain, paint, noise, edge detail, or texture. All the Brush Stroke filters can be applied through the Filter Gallery. </a:t>
            </a:r>
            <a:r>
              <a:rPr lang="ko-KR" altLang="en-US" sz="1200" dirty="0" smtClean="0"/>
              <a:t/>
            </a:r>
            <a:br>
              <a:rPr lang="ko-KR" altLang="en-US" sz="1200" dirty="0" smtClean="0"/>
            </a:br>
            <a:endParaRPr lang="ko-KR" altLang="en-US" sz="1200" dirty="0" smtClean="0"/>
          </a:p>
          <a:p>
            <a:r>
              <a:rPr lang="en-US" altLang="ko-KR" sz="1600" b="1" dirty="0" smtClean="0">
                <a:solidFill>
                  <a:srgbClr val="FF0000"/>
                </a:solidFill>
                <a:latin typeface="+mj-ea"/>
                <a:ea typeface="+mj-ea"/>
              </a:rPr>
              <a:t>Accents edges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latin typeface="+mj-lt"/>
              </a:rPr>
              <a:t>Accentuates the edges of an image. When the edge brightness control is set to a high value, the accents resemble white chalk; when set to a low value, the accents resemble black ink. </a:t>
            </a:r>
            <a:r>
              <a:rPr lang="en-US" altLang="ko-KR" sz="1200" b="1" dirty="0" smtClean="0">
                <a:latin typeface="+mj-lt"/>
                <a:ea typeface="바탕" pitchFamily="18" charset="-127"/>
              </a:rPr>
              <a:t/>
            </a:r>
            <a:br>
              <a:rPr lang="en-US" altLang="ko-KR" sz="1200" b="1" dirty="0" smtClean="0">
                <a:latin typeface="+mj-lt"/>
                <a:ea typeface="바탕" pitchFamily="18" charset="-127"/>
              </a:rPr>
            </a:br>
            <a:endParaRPr lang="ko-KR" altLang="en-US" sz="1200" b="1" dirty="0" smtClean="0">
              <a:latin typeface="+mj-lt"/>
              <a:ea typeface="바탕" pitchFamily="18" charset="-127"/>
            </a:endParaRPr>
          </a:p>
          <a:p>
            <a:r>
              <a:rPr lang="en-US" altLang="ko-KR" sz="1600" b="1" dirty="0" smtClean="0">
                <a:solidFill>
                  <a:srgbClr val="FF0000"/>
                </a:solidFill>
                <a:latin typeface="+mj-ea"/>
                <a:ea typeface="+mj-ea"/>
              </a:rPr>
              <a:t>Angled strokes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t>Repaints an image using diagonal strokes, with lighter and darker areas painted in strokes           going in opposite directions.</a:t>
            </a:r>
          </a:p>
          <a:p>
            <a:endParaRPr lang="en-US" altLang="ko-KR" sz="2000" b="1" dirty="0" smtClean="0">
              <a:latin typeface="바탕" pitchFamily="18" charset="-127"/>
              <a:ea typeface="바탕" pitchFamily="18" charset="-127"/>
            </a:endParaRPr>
          </a:p>
          <a:p>
            <a:r>
              <a:rPr lang="en-US" altLang="ko-KR" sz="1600" b="1" dirty="0" smtClean="0">
                <a:solidFill>
                  <a:srgbClr val="FF0000"/>
                </a:solidFill>
                <a:ea typeface="바탕" pitchFamily="18" charset="-127"/>
              </a:rPr>
              <a:t>Crosshatch</a:t>
            </a:r>
            <a:r>
              <a:rPr lang="en-US" altLang="ko-KR" sz="1600" b="1" dirty="0" smtClean="0">
                <a:ea typeface="바탕" pitchFamily="18" charset="-127"/>
              </a:rPr>
              <a:t>  </a:t>
            </a:r>
            <a:r>
              <a:rPr lang="en-US" altLang="ko-KR" sz="2000" b="1" dirty="0" smtClean="0">
                <a:latin typeface="바탕" pitchFamily="18" charset="-127"/>
                <a:ea typeface="바탕" pitchFamily="18" charset="-127"/>
              </a:rPr>
              <a:t>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t>Preserves the details and features of the original image while adding texture and roughening  the edges of the colored areas with simulated pencil hatching. The Strength option (with values from 1 to 3) determines  the number of hatching passes.</a:t>
            </a:r>
          </a:p>
          <a:p>
            <a:endParaRPr lang="en-US" altLang="ko-KR" sz="1100" b="1" dirty="0" smtClean="0">
              <a:latin typeface="바탕" pitchFamily="18" charset="-127"/>
              <a:ea typeface="바탕" pitchFamily="18" charset="-127"/>
            </a:endParaRPr>
          </a:p>
          <a:p>
            <a:r>
              <a:rPr lang="en-US" altLang="ko-KR" sz="1600" b="1" dirty="0" smtClean="0">
                <a:solidFill>
                  <a:srgbClr val="FF0000"/>
                </a:solidFill>
                <a:latin typeface="+mj-ea"/>
                <a:ea typeface="+mj-ea"/>
              </a:rPr>
              <a:t>Dark strokes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t>Paints dark areas with short, tight, dark strokes, and lighter areas with long, white strokes.</a:t>
            </a:r>
          </a:p>
          <a:p>
            <a:endParaRPr lang="en-US" altLang="ko-KR" sz="1100" b="1" dirty="0" smtClean="0">
              <a:latin typeface="바탕" pitchFamily="18" charset="-127"/>
              <a:ea typeface="바탕" pitchFamily="18" charset="-127"/>
            </a:endParaRPr>
          </a:p>
          <a:p>
            <a:r>
              <a:rPr lang="en-US" altLang="ko-KR" sz="1600" b="1" dirty="0" smtClean="0">
                <a:solidFill>
                  <a:srgbClr val="FF0000"/>
                </a:solidFill>
                <a:latin typeface="+mj-ea"/>
                <a:ea typeface="+mj-ea"/>
              </a:rPr>
              <a:t>Ink outlines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t>Redraws an image with fine narrow lines over the original details,</a:t>
            </a:r>
          </a:p>
          <a:p>
            <a:r>
              <a:rPr lang="en-US" sz="1200" b="1" dirty="0" smtClean="0"/>
              <a:t>in pen-and-ink style.</a:t>
            </a:r>
          </a:p>
          <a:p>
            <a:endParaRPr lang="en-US" altLang="ko-KR" sz="1200" b="1" dirty="0" smtClean="0">
              <a:latin typeface="바탕" pitchFamily="18" charset="-127"/>
              <a:ea typeface="바탕" pitchFamily="18" charset="-127"/>
            </a:endParaRPr>
          </a:p>
          <a:p>
            <a:r>
              <a:rPr lang="en-US" altLang="ko-KR" sz="1600" b="1" dirty="0" smtClean="0">
                <a:solidFill>
                  <a:srgbClr val="FF0000"/>
                </a:solidFill>
                <a:latin typeface="+mj-ea"/>
                <a:ea typeface="+mj-ea"/>
              </a:rPr>
              <a:t>Spatter</a:t>
            </a:r>
            <a:r>
              <a:rPr lang="en-US" altLang="ko-KR" sz="2000" b="1" dirty="0" smtClean="0">
                <a:latin typeface="바탕" pitchFamily="18" charset="-127"/>
                <a:ea typeface="바탕" pitchFamily="18" charset="-127"/>
              </a:rPr>
              <a:t>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t>Replicates the effect of a spatter airbrush. Increasing the options simplifies the overall effect. </a:t>
            </a:r>
          </a:p>
          <a:p>
            <a:r>
              <a:rPr lang="en-US" altLang="ko-KR" sz="2000" b="1" dirty="0" smtClean="0">
                <a:latin typeface="바탕" pitchFamily="18" charset="-127"/>
                <a:ea typeface="바탕" pitchFamily="18" charset="-127"/>
              </a:rPr>
              <a:t/>
            </a:r>
            <a:br>
              <a:rPr lang="en-US" altLang="ko-KR" sz="2000" b="1" dirty="0" smtClean="0">
                <a:latin typeface="바탕" pitchFamily="18" charset="-127"/>
                <a:ea typeface="바탕" pitchFamily="18" charset="-127"/>
              </a:rPr>
            </a:br>
            <a:r>
              <a:rPr lang="en-US" altLang="ko-KR" sz="1600" b="1" dirty="0" smtClean="0">
                <a:solidFill>
                  <a:srgbClr val="FF0000"/>
                </a:solidFill>
                <a:latin typeface="+mj-ea"/>
                <a:ea typeface="+mj-ea"/>
              </a:rPr>
              <a:t>Sprayed strokes </a:t>
            </a:r>
            <a:r>
              <a:rPr lang="en-US" altLang="ko-KR" sz="1200" b="1" dirty="0" smtClean="0">
                <a:latin typeface="+mj-lt"/>
                <a:ea typeface="바탕" pitchFamily="18" charset="-127"/>
              </a:rPr>
              <a:t>: </a:t>
            </a:r>
            <a:r>
              <a:rPr lang="en-US" sz="1200" b="1" dirty="0" smtClean="0">
                <a:latin typeface="+mj-lt"/>
              </a:rPr>
              <a:t>Repaints an image, using its dominant colors, with angled, sprayed strokes of color. </a:t>
            </a:r>
          </a:p>
          <a:p>
            <a:r>
              <a:rPr lang="en-US" altLang="ko-KR" sz="2000" b="1" dirty="0" smtClean="0">
                <a:latin typeface="바탕" pitchFamily="18" charset="-127"/>
                <a:ea typeface="바탕" pitchFamily="18" charset="-127"/>
              </a:rPr>
              <a:t/>
            </a:r>
            <a:br>
              <a:rPr lang="en-US" altLang="ko-KR" sz="2000" b="1" dirty="0" smtClean="0">
                <a:latin typeface="바탕" pitchFamily="18" charset="-127"/>
                <a:ea typeface="바탕" pitchFamily="18" charset="-127"/>
              </a:rPr>
            </a:br>
            <a:r>
              <a:rPr lang="en-US" altLang="ko-KR" sz="1600" b="1" dirty="0" err="1" smtClean="0">
                <a:solidFill>
                  <a:srgbClr val="FF0000"/>
                </a:solidFill>
                <a:latin typeface="+mj-ea"/>
                <a:ea typeface="+mj-ea"/>
              </a:rPr>
              <a:t>Sumie</a:t>
            </a:r>
            <a:r>
              <a:rPr lang="en-US" altLang="ko-KR" sz="2000" b="1" dirty="0" smtClean="0">
                <a:latin typeface="바탕" pitchFamily="18" charset="-127"/>
                <a:ea typeface="바탕" pitchFamily="18" charset="-127"/>
              </a:rPr>
              <a:t>             </a:t>
            </a:r>
            <a:r>
              <a:rPr lang="en-US" altLang="ko-KR" sz="1600" b="1" dirty="0" smtClean="0">
                <a:latin typeface="바탕" pitchFamily="18" charset="-127"/>
                <a:ea typeface="바탕" pitchFamily="18" charset="-127"/>
              </a:rPr>
              <a:t>:</a:t>
            </a:r>
            <a:r>
              <a:rPr lang="en-US" altLang="ko-KR" sz="2000" b="1" dirty="0" smtClean="0">
                <a:latin typeface="바탕" pitchFamily="18" charset="-127"/>
                <a:ea typeface="바탕" pitchFamily="18" charset="-127"/>
              </a:rPr>
              <a:t> </a:t>
            </a:r>
            <a:r>
              <a:rPr lang="en-US" sz="1200" b="1" dirty="0" smtClean="0"/>
              <a:t>Paints an image in Japanese style, as if with a fully saturated brush applied to rice paper. </a:t>
            </a:r>
            <a:r>
              <a:rPr lang="en-US" sz="1200" b="1" dirty="0" err="1" smtClean="0"/>
              <a:t>Sumi‑e</a:t>
            </a:r>
            <a:r>
              <a:rPr lang="en-US" sz="1200" b="1" dirty="0" smtClean="0"/>
              <a:t> creates soft, blurred edges with  rich, inky blacks.</a:t>
            </a:r>
            <a:endParaRPr kumimoji="0" lang="ko-KR" altLang="en-US" sz="1200" b="1" i="0" u="none" strike="noStrike" kern="1200" cap="none" spc="0" normalizeH="0" baseline="0" noProof="0" dirty="0">
              <a:ln>
                <a:noFill/>
              </a:ln>
              <a:solidFill>
                <a:schemeClr val="tx1"/>
              </a:solidFill>
              <a:effectLst/>
              <a:uLnTx/>
              <a:uFillTx/>
              <a:latin typeface="바탕" pitchFamily="18" charset="-127"/>
              <a:ea typeface="바탕" pitchFamily="18" charset="-127"/>
            </a:endParaRPr>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286908" cy="6357982"/>
          </a:xfrm>
          <a:prstGeom prst="rect">
            <a:avLst/>
          </a:prstGeom>
          <a:noFill/>
        </p:spPr>
        <p:txBody>
          <a:bodyPr>
            <a:normAutofit/>
          </a:bodyPr>
          <a:lstStyle/>
          <a:p>
            <a:r>
              <a:rPr lang="en-US" altLang="ko-KR" sz="2800" b="1" dirty="0" smtClean="0"/>
              <a:t>Distort </a:t>
            </a:r>
            <a:r>
              <a:rPr lang="en-US" sz="2800" b="1" dirty="0" smtClean="0"/>
              <a:t>filters </a:t>
            </a:r>
            <a:endParaRPr lang="en-US" altLang="ko-KR" sz="2800" b="1" dirty="0" smtClean="0"/>
          </a:p>
          <a:p>
            <a:r>
              <a:rPr lang="en-US" sz="1200" b="1" dirty="0" smtClean="0"/>
              <a:t>The Distort filters geometrically distort an image, creating 3D or other reshaping effects. Note that these filters can be very memory-intensive. The Diffuse Glow, Glass, and Ocean Ripple filters can be applied through the Filter Gallery.</a:t>
            </a:r>
          </a:p>
          <a:p>
            <a:endParaRPr lang="en-US" altLang="ko-KR" sz="1200" b="1" dirty="0" smtClean="0"/>
          </a:p>
          <a:p>
            <a:r>
              <a:rPr lang="en-US" b="1" dirty="0" smtClean="0">
                <a:solidFill>
                  <a:srgbClr val="FF0000"/>
                </a:solidFill>
              </a:rPr>
              <a:t>Diffuse Glow</a:t>
            </a:r>
          </a:p>
          <a:p>
            <a:r>
              <a:rPr lang="en-US" sz="1200" b="1" dirty="0" smtClean="0"/>
              <a:t>Renders an image as though it were viewed through a soft diffusion filter. The filter adds see-through white noise, with the glow fading from the center of a selection.</a:t>
            </a:r>
          </a:p>
          <a:p>
            <a:endParaRPr lang="en-US" sz="800" b="1" dirty="0" smtClean="0"/>
          </a:p>
          <a:p>
            <a:r>
              <a:rPr lang="en-US" b="1" dirty="0" smtClean="0">
                <a:solidFill>
                  <a:srgbClr val="FF0000"/>
                </a:solidFill>
              </a:rPr>
              <a:t>Displace</a:t>
            </a:r>
          </a:p>
          <a:p>
            <a:r>
              <a:rPr lang="en-US" sz="1200" b="1" dirty="0" smtClean="0"/>
              <a:t>Uses an image, called a </a:t>
            </a:r>
            <a:r>
              <a:rPr lang="en-US" sz="1200" b="1" i="1" dirty="0" smtClean="0"/>
              <a:t>displacement map</a:t>
            </a:r>
            <a:r>
              <a:rPr lang="en-US" sz="1200" b="1" dirty="0" smtClean="0"/>
              <a:t>, to determine how to distort a selection. For example, using a parabola-shaped displacement map, you can create an image that appears to be printed on a cloth held up by its corners.</a:t>
            </a:r>
          </a:p>
          <a:p>
            <a:endParaRPr lang="en-US" sz="800" b="1" dirty="0" smtClean="0"/>
          </a:p>
          <a:p>
            <a:r>
              <a:rPr lang="en-US" b="1" dirty="0" smtClean="0">
                <a:solidFill>
                  <a:srgbClr val="FF0000"/>
                </a:solidFill>
              </a:rPr>
              <a:t>Glass</a:t>
            </a:r>
          </a:p>
          <a:p>
            <a:r>
              <a:rPr lang="en-US" sz="1300" b="1" dirty="0" smtClean="0"/>
              <a:t>Makes an image appear as if it were being viewed through different types of glass. You can choose a glass effect or create your own glass surface as a Photoshop file and apply it. You can adjust scaling, distortion, and             smoothness  settings. When using surface controls with a file, follow the instructions for the Displace filter.</a:t>
            </a:r>
          </a:p>
          <a:p>
            <a:endParaRPr lang="en-US" sz="1300" b="1" dirty="0" smtClean="0"/>
          </a:p>
          <a:p>
            <a:r>
              <a:rPr lang="en-US" sz="1900" b="1" dirty="0" smtClean="0">
                <a:solidFill>
                  <a:srgbClr val="FF0000"/>
                </a:solidFill>
              </a:rPr>
              <a:t>Ocean Ripple</a:t>
            </a:r>
          </a:p>
          <a:p>
            <a:r>
              <a:rPr lang="en-US" sz="1300" b="1" dirty="0" smtClean="0"/>
              <a:t>Adds randomly spaced ripples to the surface of the image so that it appears to be underwater.</a:t>
            </a:r>
          </a:p>
          <a:p>
            <a:endParaRPr lang="en-US" sz="1300" b="1" dirty="0" smtClean="0"/>
          </a:p>
          <a:p>
            <a:r>
              <a:rPr lang="en-US" b="1" dirty="0" smtClean="0">
                <a:solidFill>
                  <a:srgbClr val="FF0000"/>
                </a:solidFill>
              </a:rPr>
              <a:t>Pinch</a:t>
            </a:r>
          </a:p>
          <a:p>
            <a:r>
              <a:rPr lang="en-US" sz="1300" b="1" dirty="0" smtClean="0"/>
              <a:t>Squeezes a selection. A positive value up to 100% shifts a selection toward its center; a negative value up to  – 100% shifts a selection outward.</a:t>
            </a:r>
          </a:p>
          <a:p>
            <a:endParaRPr lang="en-US" sz="1300" b="1" dirty="0" smtClean="0"/>
          </a:p>
          <a:p>
            <a:r>
              <a:rPr lang="en-US" sz="1900" b="1" dirty="0" smtClean="0">
                <a:solidFill>
                  <a:srgbClr val="FF0000"/>
                </a:solidFill>
              </a:rPr>
              <a:t>Polar Coordinates</a:t>
            </a:r>
          </a:p>
          <a:p>
            <a:r>
              <a:rPr lang="en-US" sz="1300" b="1" dirty="0" smtClean="0"/>
              <a:t>Converts a selection from its rectangular to polar coordinates, and vice versa, according to a selected option. You can use   this filter to create a cylinder </a:t>
            </a:r>
            <a:r>
              <a:rPr lang="en-US" sz="1300" b="1" dirty="0" err="1" smtClean="0"/>
              <a:t>anamorphosis</a:t>
            </a:r>
            <a:r>
              <a:rPr lang="en-US" sz="1300" b="1" dirty="0" smtClean="0"/>
              <a:t>—an art form popular in the 18th century—in which the distorted image appears normal when viewed in a mirrored cylinder.</a:t>
            </a:r>
            <a:endParaRPr lang="en-US" sz="1900" b="1" dirty="0" smtClean="0">
              <a:solidFill>
                <a:srgbClr val="FF0000"/>
              </a:solidFill>
            </a:endParaRPr>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214290"/>
            <a:ext cx="9286908" cy="6357982"/>
          </a:xfrm>
          <a:prstGeom prst="rect">
            <a:avLst/>
          </a:prstGeom>
          <a:noFill/>
        </p:spPr>
        <p:txBody>
          <a:bodyPr>
            <a:normAutofit fontScale="92500" lnSpcReduction="20000"/>
          </a:bodyPr>
          <a:lstStyle/>
          <a:p>
            <a:r>
              <a:rPr lang="en-US" altLang="ko-KR" sz="2400" b="1" dirty="0" smtClean="0"/>
              <a:t>Distort </a:t>
            </a:r>
            <a:r>
              <a:rPr lang="en-US" sz="2400" b="1" dirty="0" smtClean="0"/>
              <a:t>filters </a:t>
            </a:r>
            <a:endParaRPr lang="en-US" altLang="ko-KR" sz="2400" b="1" dirty="0" smtClean="0"/>
          </a:p>
          <a:p>
            <a:r>
              <a:rPr lang="en-US" b="1" dirty="0" smtClean="0">
                <a:solidFill>
                  <a:srgbClr val="FF0000"/>
                </a:solidFill>
              </a:rPr>
              <a:t>Ripple</a:t>
            </a:r>
          </a:p>
          <a:p>
            <a:r>
              <a:rPr lang="en-US" sz="1400" b="1" dirty="0" smtClean="0"/>
              <a:t>Creates an undulating pattern on a selection, like ripples on the surface of a pond. For greater control,    use the Wave filter. Options include the number and size of ripples.</a:t>
            </a:r>
          </a:p>
          <a:p>
            <a:endParaRPr lang="en-US" sz="1900" b="1" dirty="0" smtClean="0">
              <a:solidFill>
                <a:srgbClr val="FF0000"/>
              </a:solidFill>
            </a:endParaRPr>
          </a:p>
          <a:p>
            <a:r>
              <a:rPr lang="en-US" b="1" dirty="0" smtClean="0">
                <a:solidFill>
                  <a:srgbClr val="FF0000"/>
                </a:solidFill>
              </a:rPr>
              <a:t>Shear</a:t>
            </a:r>
            <a:endParaRPr lang="en-US" b="1" dirty="0" smtClean="0"/>
          </a:p>
          <a:p>
            <a:r>
              <a:rPr lang="en-US" sz="1500" b="1" dirty="0" smtClean="0"/>
              <a:t>Distorts an image along a curve. Specify the curve by dragging the line in the box. You can adjust any point along the curve. Click Default to change the curve back to a straight line. In addition, you choose how to treat undistorted areas. </a:t>
            </a:r>
          </a:p>
          <a:p>
            <a:endParaRPr lang="en-US" sz="1500" b="1" dirty="0" smtClean="0"/>
          </a:p>
          <a:p>
            <a:r>
              <a:rPr lang="en-US" b="1" dirty="0" err="1" smtClean="0">
                <a:solidFill>
                  <a:srgbClr val="FF0000"/>
                </a:solidFill>
              </a:rPr>
              <a:t>Spherize</a:t>
            </a:r>
            <a:endParaRPr lang="en-US" b="1" dirty="0" smtClean="0">
              <a:solidFill>
                <a:srgbClr val="FF0000"/>
              </a:solidFill>
            </a:endParaRPr>
          </a:p>
          <a:p>
            <a:r>
              <a:rPr lang="en-US" sz="1500" b="1" dirty="0" smtClean="0"/>
              <a:t>Gives objects a 3D effect by wrapping a selection around a spherical shape, distorting the image and stretching it to fit the selected curve.</a:t>
            </a:r>
          </a:p>
          <a:p>
            <a:endParaRPr lang="en-US" sz="2300" b="1" dirty="0" smtClean="0"/>
          </a:p>
          <a:p>
            <a:r>
              <a:rPr lang="en-US" b="1" dirty="0" smtClean="0">
                <a:solidFill>
                  <a:srgbClr val="FF0000"/>
                </a:solidFill>
              </a:rPr>
              <a:t>Twirl</a:t>
            </a:r>
          </a:p>
          <a:p>
            <a:r>
              <a:rPr lang="en-US" sz="1500" b="1" dirty="0" smtClean="0"/>
              <a:t>Rotates a selection more sharply in the center than at the edges. Specifying an angle produces a twirl </a:t>
            </a:r>
          </a:p>
          <a:p>
            <a:r>
              <a:rPr lang="en-US" sz="1500" b="1" dirty="0" smtClean="0"/>
              <a:t>pattern.</a:t>
            </a:r>
          </a:p>
          <a:p>
            <a:endParaRPr lang="en-US" sz="1500" b="1" dirty="0" smtClean="0"/>
          </a:p>
          <a:p>
            <a:r>
              <a:rPr lang="en-US" b="1" dirty="0" smtClean="0">
                <a:solidFill>
                  <a:srgbClr val="FF0000"/>
                </a:solidFill>
              </a:rPr>
              <a:t>Wave</a:t>
            </a:r>
          </a:p>
          <a:p>
            <a:r>
              <a:rPr lang="en-US" sz="1500" b="1" dirty="0" smtClean="0"/>
              <a:t>Works much as the Ripple filter does, but with greater control. Options include the number of wave</a:t>
            </a:r>
          </a:p>
          <a:p>
            <a:r>
              <a:rPr lang="en-US" sz="1500" b="1" dirty="0" smtClean="0"/>
              <a:t>generators, wavelength (distance from one wave crest to the next),  height of the wave, and     </a:t>
            </a:r>
          </a:p>
          <a:p>
            <a:r>
              <a:rPr lang="en-US" sz="1500" b="1" dirty="0" smtClean="0"/>
              <a:t> wave type: Sine (rolling), Triangle, or Square. The Randomize option applies random values.               </a:t>
            </a:r>
          </a:p>
          <a:p>
            <a:r>
              <a:rPr lang="en-US" sz="1500" b="1" dirty="0" smtClean="0"/>
              <a:t>You can also define undistorted areas.</a:t>
            </a:r>
          </a:p>
          <a:p>
            <a:endParaRPr lang="en-US" sz="1500" b="1" dirty="0" smtClean="0"/>
          </a:p>
          <a:p>
            <a:r>
              <a:rPr lang="en-US" b="1" dirty="0" err="1" smtClean="0">
                <a:solidFill>
                  <a:srgbClr val="FF0000"/>
                </a:solidFill>
              </a:rPr>
              <a:t>ZigZag</a:t>
            </a:r>
            <a:endParaRPr lang="en-US" b="1" dirty="0" smtClean="0">
              <a:solidFill>
                <a:srgbClr val="FF0000"/>
              </a:solidFill>
            </a:endParaRPr>
          </a:p>
          <a:p>
            <a:r>
              <a:rPr lang="en-US" sz="1500" b="1" dirty="0" smtClean="0"/>
              <a:t>Distorts a selection </a:t>
            </a:r>
            <a:r>
              <a:rPr lang="en-US" sz="1500" b="1" dirty="0" err="1" smtClean="0"/>
              <a:t>radially</a:t>
            </a:r>
            <a:r>
              <a:rPr lang="en-US" sz="1500" b="1" dirty="0" smtClean="0"/>
              <a:t>, depending on the radius of the pixels in your selection.    </a:t>
            </a:r>
          </a:p>
          <a:p>
            <a:r>
              <a:rPr lang="en-US" sz="1500" b="1" dirty="0" smtClean="0"/>
              <a:t>The Ridges option sets the number of direction reversals of the zigzag from the center of the selection</a:t>
            </a:r>
          </a:p>
          <a:p>
            <a:r>
              <a:rPr lang="en-US" sz="1500" b="1" dirty="0" smtClean="0"/>
              <a:t>to its edge.             </a:t>
            </a:r>
          </a:p>
          <a:p>
            <a:r>
              <a:rPr lang="en-US" sz="1500" b="1" dirty="0" smtClean="0"/>
              <a:t>You also specify how to displace the pixels: Pond Ripples displaces pixels to the upper-left or lower right, Out From Center displaces pixels toward or away from the center of the selection, and Around Center      rotates pixels around  the center</a:t>
            </a:r>
            <a:endParaRPr lang="en-US" sz="1500" b="1" dirty="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500042"/>
            <a:ext cx="9144000" cy="5929354"/>
          </a:xfrm>
          <a:prstGeom prst="rect">
            <a:avLst/>
          </a:prstGeom>
          <a:noFill/>
        </p:spPr>
        <p:txBody>
          <a:bodyPr>
            <a:normAutofit fontScale="47500" lnSpcReduction="20000"/>
          </a:bodyPr>
          <a:lstStyle/>
          <a:p>
            <a:r>
              <a:rPr lang="en-US" sz="5900" b="1" dirty="0" smtClean="0"/>
              <a:t>Noise filters </a:t>
            </a:r>
          </a:p>
          <a:p>
            <a:r>
              <a:rPr lang="en-US" sz="2500" b="1" dirty="0" smtClean="0"/>
              <a:t>The Noise filters add or remove </a:t>
            </a:r>
            <a:r>
              <a:rPr lang="en-US" sz="2500" b="1" i="1" dirty="0" smtClean="0"/>
              <a:t>noise</a:t>
            </a:r>
            <a:r>
              <a:rPr lang="en-US" sz="2500" b="1" dirty="0" smtClean="0"/>
              <a:t>, or pixels with randomly distributed color levels. This helps to blend a selection into the surrounding pixels. Noise filters can create unusual textures or remove problem areas, such as dust and scratches. </a:t>
            </a:r>
          </a:p>
          <a:p>
            <a:endParaRPr lang="en-US" sz="4000" dirty="0" smtClean="0"/>
          </a:p>
          <a:p>
            <a:r>
              <a:rPr lang="en-US" sz="4500" b="1" dirty="0" smtClean="0">
                <a:solidFill>
                  <a:srgbClr val="FF0000"/>
                </a:solidFill>
              </a:rPr>
              <a:t>Add Noise</a:t>
            </a:r>
          </a:p>
          <a:p>
            <a:r>
              <a:rPr lang="en-US" sz="2500" b="1" dirty="0" smtClean="0"/>
              <a:t>Applies random pixels to an image, simulating the effect of shooting pictures on high-speed film.</a:t>
            </a:r>
          </a:p>
          <a:p>
            <a:r>
              <a:rPr lang="en-US" sz="2500" b="1" dirty="0" smtClean="0"/>
              <a:t>You can also use the Add Noise filter to reduce banding in feathered selections or graduated fills or to give a more realistic look to heavily retouched areas. Options for noise distribution include Uniform and Gaussian. Uniform distributes color values of noise using random numbers between 0 and plus or minus the specified value, creating a subtle effect.            Gaussian distributes color values of noise along a bell-shaped curve, creating a speckled effect. The Monochromatic       option applies the filter to only the tonal elements in the image without changing the colors.</a:t>
            </a:r>
          </a:p>
          <a:p>
            <a:endParaRPr lang="en-US" sz="3000" b="1" dirty="0" smtClean="0"/>
          </a:p>
          <a:p>
            <a:r>
              <a:rPr lang="en-US" sz="4500" b="1" dirty="0" err="1" smtClean="0">
                <a:solidFill>
                  <a:srgbClr val="FF0000"/>
                </a:solidFill>
              </a:rPr>
              <a:t>Despeckle</a:t>
            </a:r>
            <a:endParaRPr lang="en-US" sz="4500" b="1" dirty="0" smtClean="0">
              <a:solidFill>
                <a:srgbClr val="FF0000"/>
              </a:solidFill>
            </a:endParaRPr>
          </a:p>
          <a:p>
            <a:r>
              <a:rPr lang="en-US" sz="2500" b="1" dirty="0" smtClean="0"/>
              <a:t>Detects the edges in an image (areas where significant color changes occur) and blurs all of the </a:t>
            </a:r>
          </a:p>
          <a:p>
            <a:r>
              <a:rPr lang="en-US" sz="2500" b="1" dirty="0" smtClean="0"/>
              <a:t>selection except those edges. This blurring removes noise while preserving detail.</a:t>
            </a:r>
          </a:p>
          <a:p>
            <a:endParaRPr lang="en-US" sz="3000" b="1" dirty="0" smtClean="0"/>
          </a:p>
          <a:p>
            <a:r>
              <a:rPr lang="en-US" sz="4500" b="1" dirty="0" smtClean="0">
                <a:solidFill>
                  <a:srgbClr val="FF0000"/>
                </a:solidFill>
              </a:rPr>
              <a:t>Dust &amp; Scratches</a:t>
            </a:r>
          </a:p>
          <a:p>
            <a:r>
              <a:rPr lang="en-US" sz="2500" b="1" dirty="0" smtClean="0"/>
              <a:t>Reduces noise by changing dissimilar pixels. To achieve a balance between sharpening the image and hiding defects, </a:t>
            </a:r>
          </a:p>
          <a:p>
            <a:r>
              <a:rPr lang="en-US" sz="2500" b="1" dirty="0" smtClean="0"/>
              <a:t>try various combinations of Radius and Threshold settings. Or apply the filter to selected areas in the image. </a:t>
            </a:r>
          </a:p>
          <a:p>
            <a:endParaRPr lang="en-US" sz="2500" b="1" dirty="0" smtClean="0"/>
          </a:p>
          <a:p>
            <a:r>
              <a:rPr lang="en-US" sz="4500" b="1" dirty="0" smtClean="0">
                <a:solidFill>
                  <a:srgbClr val="FF0000"/>
                </a:solidFill>
              </a:rPr>
              <a:t>Median</a:t>
            </a:r>
          </a:p>
          <a:p>
            <a:r>
              <a:rPr lang="en-US" sz="2500" b="1" dirty="0" smtClean="0"/>
              <a:t>Reduces noise in an image by blending the brightness of pixels within a selection. The filter searches the radius of a pixel selection for pixels of similar brightness, discarding pixels that differ too much from adjacent pixels, and replaces the      center pixel with the median brightness value of the searched pixels. This filter is useful for eliminating or reducing the effect of motion on an image.</a:t>
            </a:r>
          </a:p>
          <a:p>
            <a:endParaRPr lang="en-US" sz="2500" b="1" dirty="0" smtClean="0"/>
          </a:p>
          <a:p>
            <a:r>
              <a:rPr lang="en-US" sz="4500" b="1" dirty="0" smtClean="0">
                <a:solidFill>
                  <a:srgbClr val="FF0000"/>
                </a:solidFill>
              </a:rPr>
              <a:t>Reduce Noise</a:t>
            </a:r>
          </a:p>
          <a:p>
            <a:r>
              <a:rPr lang="en-US" sz="2500" b="1" dirty="0" smtClean="0"/>
              <a:t>Reduces noise while preserving edges based on user settings affecting the overall image or individual channels</a:t>
            </a:r>
            <a:endParaRPr lang="en-US" sz="2500" b="1" dirty="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10"/>
          <p:cNvSpPr txBox="1">
            <a:spLocks/>
          </p:cNvSpPr>
          <p:nvPr/>
        </p:nvSpPr>
        <p:spPr>
          <a:xfrm>
            <a:off x="0" y="764704"/>
            <a:ext cx="9144000" cy="6093296"/>
          </a:xfrm>
          <a:prstGeom prst="rect">
            <a:avLst/>
          </a:prstGeom>
          <a:noFill/>
        </p:spPr>
        <p:txBody>
          <a:bodyPr>
            <a:normAutofit/>
          </a:bodyPr>
          <a:lstStyle/>
          <a:p>
            <a:pPr marL="514350" indent="-514350">
              <a:spcBef>
                <a:spcPct val="20000"/>
              </a:spcBef>
              <a:buFont typeface="Arial" pitchFamily="34" charset="0"/>
              <a:buChar char="•"/>
            </a:pPr>
            <a:endParaRPr kumimoji="0" lang="ko-KR"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내용 개체 틀 10"/>
          <p:cNvSpPr txBox="1">
            <a:spLocks/>
          </p:cNvSpPr>
          <p:nvPr/>
        </p:nvSpPr>
        <p:spPr>
          <a:xfrm>
            <a:off x="0" y="500042"/>
            <a:ext cx="9144000" cy="5593254"/>
          </a:xfrm>
          <a:prstGeom prst="rect">
            <a:avLst/>
          </a:prstGeom>
          <a:noFill/>
        </p:spPr>
        <p:txBody>
          <a:bodyPr>
            <a:normAutofit fontScale="70000" lnSpcReduction="20000"/>
          </a:bodyPr>
          <a:lstStyle/>
          <a:p>
            <a:r>
              <a:rPr lang="en-US" sz="4000" b="1" dirty="0" err="1" smtClean="0"/>
              <a:t>Pixelate</a:t>
            </a:r>
            <a:r>
              <a:rPr lang="en-US" sz="4000" b="1" dirty="0" smtClean="0"/>
              <a:t> filters </a:t>
            </a:r>
          </a:p>
          <a:p>
            <a:r>
              <a:rPr lang="en-US" sz="1900" b="1" dirty="0" smtClean="0"/>
              <a:t>The filters in the </a:t>
            </a:r>
            <a:r>
              <a:rPr lang="en-US" sz="1900" b="1" dirty="0" err="1" smtClean="0"/>
              <a:t>Pixelate</a:t>
            </a:r>
            <a:r>
              <a:rPr lang="en-US" sz="1900" b="1" dirty="0" smtClean="0"/>
              <a:t> submenu sharply define a selection by clumping pixels of similar color values in cells.</a:t>
            </a:r>
          </a:p>
          <a:p>
            <a:endParaRPr lang="en-US" sz="1600" dirty="0" smtClean="0"/>
          </a:p>
          <a:p>
            <a:endParaRPr lang="en-US" sz="800" dirty="0" smtClean="0"/>
          </a:p>
          <a:p>
            <a:r>
              <a:rPr lang="en-US" sz="2600" b="1" dirty="0" smtClean="0">
                <a:solidFill>
                  <a:srgbClr val="FF0000"/>
                </a:solidFill>
              </a:rPr>
              <a:t>Color Halftone</a:t>
            </a:r>
          </a:p>
          <a:p>
            <a:r>
              <a:rPr lang="en-US" sz="1700" b="1" dirty="0" smtClean="0"/>
              <a:t>Simulates the effect of using an enlarged halftone screen on each channel of the image. For each channel, the filter divides the image into rectangles and replaces each rectangle with a circle. The circle size is proportional to the brightness of the rectangle. </a:t>
            </a:r>
          </a:p>
          <a:p>
            <a:endParaRPr lang="en-US" sz="1600" b="1" dirty="0" smtClean="0"/>
          </a:p>
          <a:p>
            <a:endParaRPr lang="en-US" sz="900" b="1" dirty="0" smtClean="0"/>
          </a:p>
          <a:p>
            <a:r>
              <a:rPr lang="en-US" sz="2600" b="1" dirty="0" smtClean="0">
                <a:solidFill>
                  <a:srgbClr val="FF0000"/>
                </a:solidFill>
              </a:rPr>
              <a:t>Crystallize</a:t>
            </a:r>
          </a:p>
          <a:p>
            <a:r>
              <a:rPr lang="en-US" b="1" dirty="0" smtClean="0"/>
              <a:t>Clumps pixels into a solid color in a polygon shape.</a:t>
            </a:r>
          </a:p>
          <a:p>
            <a:endParaRPr lang="en-US" sz="1200" b="1" dirty="0" smtClean="0"/>
          </a:p>
          <a:p>
            <a:endParaRPr lang="en-US" sz="1000" b="1" dirty="0" smtClean="0"/>
          </a:p>
          <a:p>
            <a:r>
              <a:rPr lang="en-US" sz="2600" b="1" dirty="0" smtClean="0">
                <a:solidFill>
                  <a:srgbClr val="FF0000"/>
                </a:solidFill>
              </a:rPr>
              <a:t>Facet</a:t>
            </a:r>
          </a:p>
          <a:p>
            <a:r>
              <a:rPr lang="en-US" sz="1700" b="1" dirty="0" smtClean="0"/>
              <a:t>Clumps pixels of solid or similar colors into blocks of like-colored pixels. You can use this filter to make a scanned image look hand-painted or to make a realistic image resemble an abstract painting.</a:t>
            </a:r>
          </a:p>
          <a:p>
            <a:endParaRPr lang="en-US" sz="1400" b="1" dirty="0" smtClean="0"/>
          </a:p>
          <a:p>
            <a:endParaRPr lang="en-US" sz="1000" b="1" dirty="0" smtClean="0"/>
          </a:p>
          <a:p>
            <a:r>
              <a:rPr lang="en-US" sz="2600" b="1" dirty="0" smtClean="0">
                <a:solidFill>
                  <a:srgbClr val="FF0000"/>
                </a:solidFill>
              </a:rPr>
              <a:t>Fragment</a:t>
            </a:r>
          </a:p>
          <a:p>
            <a:r>
              <a:rPr lang="en-US" b="1" dirty="0" smtClean="0"/>
              <a:t>Creates four copies of the pixels in the selection, averages them, and offsets them from each other.</a:t>
            </a:r>
          </a:p>
          <a:p>
            <a:endParaRPr lang="en-US" sz="1400" b="1" dirty="0" smtClean="0"/>
          </a:p>
          <a:p>
            <a:endParaRPr lang="en-US" sz="1000" b="1" dirty="0" smtClean="0"/>
          </a:p>
          <a:p>
            <a:r>
              <a:rPr lang="en-US" sz="2600" b="1" dirty="0" smtClean="0">
                <a:solidFill>
                  <a:srgbClr val="FF0000"/>
                </a:solidFill>
              </a:rPr>
              <a:t>Mezzotint</a:t>
            </a:r>
          </a:p>
          <a:p>
            <a:r>
              <a:rPr lang="en-US" sz="1500" b="1" dirty="0" smtClean="0"/>
              <a:t>Converts an image to a random pattern of black-and-white areas or of fully saturated colors in a color image. To use the filter, </a:t>
            </a:r>
          </a:p>
          <a:p>
            <a:r>
              <a:rPr lang="en-US" sz="1500" b="1" dirty="0" smtClean="0"/>
              <a:t>choose a dot pattern from the Type menu in the Mezzotint dialog box.</a:t>
            </a:r>
          </a:p>
          <a:p>
            <a:endParaRPr lang="en-US" sz="1200" b="1" dirty="0" smtClean="0"/>
          </a:p>
          <a:p>
            <a:endParaRPr lang="en-US" sz="1000" b="1" dirty="0" smtClean="0"/>
          </a:p>
          <a:p>
            <a:r>
              <a:rPr lang="en-US" sz="2600" b="1" dirty="0" smtClean="0">
                <a:solidFill>
                  <a:srgbClr val="FF0000"/>
                </a:solidFill>
              </a:rPr>
              <a:t>Mosaic</a:t>
            </a:r>
          </a:p>
          <a:p>
            <a:r>
              <a:rPr lang="en-US" b="1" dirty="0" smtClean="0"/>
              <a:t>Clumps pixels into square blocks. The pixels in a given block are the same color, and the colors of the blocks represent the colors in the selection</a:t>
            </a:r>
          </a:p>
          <a:p>
            <a:endParaRPr lang="en-US" sz="1500" b="1" dirty="0" smtClean="0"/>
          </a:p>
          <a:p>
            <a:r>
              <a:rPr lang="en-US" sz="1200" b="1" dirty="0" smtClean="0"/>
              <a:t>.</a:t>
            </a:r>
            <a:endParaRPr lang="en-US" sz="1100" b="1" dirty="0" smtClean="0"/>
          </a:p>
          <a:p>
            <a:r>
              <a:rPr lang="en-US" sz="2600" b="1" dirty="0" err="1" smtClean="0">
                <a:solidFill>
                  <a:srgbClr val="FF0000"/>
                </a:solidFill>
              </a:rPr>
              <a:t>Pointillize</a:t>
            </a:r>
            <a:endParaRPr lang="en-US" sz="2600" b="1" dirty="0" smtClean="0">
              <a:solidFill>
                <a:srgbClr val="FF0000"/>
              </a:solidFill>
            </a:endParaRPr>
          </a:p>
          <a:p>
            <a:r>
              <a:rPr lang="en-US" sz="1500" b="1" dirty="0" smtClean="0"/>
              <a:t>Breaks up the color in an image into randomly placed dots, as in a pointillist painting, and uses the background color as a canvas area between the dots.</a:t>
            </a:r>
            <a:endParaRPr lang="en-US" altLang="ko-KR" sz="4800" b="1" dirty="0" smtClean="0">
              <a:latin typeface="바탕" pitchFamily="18" charset="-127"/>
              <a:ea typeface="바탕" pitchFamily="18" charset="-127"/>
            </a:endParaRPr>
          </a:p>
          <a:p>
            <a:endParaRPr lang="en-US" altLang="ko-KR" sz="2900" dirty="0" smtClean="0"/>
          </a:p>
          <a:p>
            <a:endParaRPr lang="en-US" altLang="ko-KR" sz="2900" dirty="0" smtClean="0"/>
          </a:p>
          <a:p>
            <a:endParaRPr lang="en-US" altLang="ko-KR" sz="4800" b="1" dirty="0" smtClean="0"/>
          </a:p>
        </p:txBody>
      </p:sp>
      <p:sp>
        <p:nvSpPr>
          <p:cNvPr id="6" name="제목 1"/>
          <p:cNvSpPr txBox="1">
            <a:spLocks/>
          </p:cNvSpPr>
          <p:nvPr/>
        </p:nvSpPr>
        <p:spPr>
          <a:xfrm>
            <a:off x="2714612" y="0"/>
            <a:ext cx="4143404" cy="571480"/>
          </a:xfrm>
          <a:prstGeom prst="rect">
            <a:avLst/>
          </a:prstGeom>
        </p:spPr>
        <p:txBody>
          <a:bodyPr anchor="ctr">
            <a:normAutofit fontScale="62500" lnSpcReduction="20000"/>
          </a:bodyPr>
          <a:lstStyle/>
          <a:p>
            <a:pPr marL="742950" lvl="0" indent="-742950" algn="ctr" latinLnBrk="0">
              <a:spcBef>
                <a:spcPct val="0"/>
              </a:spcBef>
              <a:defRPr/>
            </a:pPr>
            <a:r>
              <a:rPr lang="en-US" altLang="ko-KR" sz="4400" b="1" dirty="0" smtClean="0">
                <a:solidFill>
                  <a:srgbClr val="FF0000"/>
                </a:solidFill>
              </a:rPr>
              <a:t>FILTER</a:t>
            </a:r>
            <a:r>
              <a:rPr lang="ko-KR" altLang="en-US" sz="4400" dirty="0" smtClean="0">
                <a:solidFill>
                  <a:srgbClr val="FF0000"/>
                </a:solidFill>
              </a:rPr>
              <a:t> </a:t>
            </a:r>
            <a:r>
              <a:rPr lang="en-US" sz="4400" b="1" dirty="0" smtClean="0">
                <a:solidFill>
                  <a:srgbClr val="FF0000"/>
                </a:solidFill>
              </a:rPr>
              <a:t>Understanding</a:t>
            </a:r>
            <a:endParaRPr kumimoji="0" lang="ko-KR" alt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4041</Words>
  <Application>Microsoft Office PowerPoint</Application>
  <PresentationFormat>On-screen Show (4:3)</PresentationFormat>
  <Paragraphs>428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user</cp:lastModifiedBy>
  <cp:revision>279</cp:revision>
  <dcterms:created xsi:type="dcterms:W3CDTF">2015-08-03T00:53:18Z</dcterms:created>
  <dcterms:modified xsi:type="dcterms:W3CDTF">2016-04-18T17:58:49Z</dcterms:modified>
</cp:coreProperties>
</file>