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80" r:id="rId2"/>
    <p:sldId id="282" r:id="rId3"/>
    <p:sldId id="281" r:id="rId4"/>
    <p:sldId id="278" r:id="rId5"/>
    <p:sldId id="279" r:id="rId6"/>
    <p:sldId id="283" r:id="rId7"/>
    <p:sldId id="285" r:id="rId8"/>
    <p:sldId id="288" r:id="rId9"/>
    <p:sldId id="286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5" autoAdjust="0"/>
    <p:restoredTop sz="91158" autoAdjust="0"/>
  </p:normalViewPr>
  <p:slideViewPr>
    <p:cSldViewPr>
      <p:cViewPr>
        <p:scale>
          <a:sx n="77" d="100"/>
          <a:sy n="77" d="100"/>
        </p:scale>
        <p:origin x="-10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52F3-A893-40BE-B93C-C398BC105E1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87A0-9BAE-4B16-B486-CE19F7BA4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0384-7F66-4C1E-8F92-F1663C2C7313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How to use </a:t>
            </a:r>
            <a:r>
              <a:rPr lang="en-US" sz="4000" b="1" dirty="0" smtClean="0">
                <a:solidFill>
                  <a:srgbClr val="FF0000"/>
                </a:solidFill>
              </a:rPr>
              <a:t>the Healing Brush Tool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1538" y="785794"/>
            <a:ext cx="8072462" cy="60722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b="1" dirty="0" smtClean="0"/>
              <a:t>1. Select </a:t>
            </a:r>
            <a:r>
              <a:rPr lang="en-US" b="1" dirty="0" smtClean="0"/>
              <a:t>the Healing Brush tool in the Tools </a:t>
            </a:r>
            <a:r>
              <a:rPr lang="en-US" b="1" dirty="0" smtClean="0"/>
              <a:t>panel</a:t>
            </a:r>
          </a:p>
          <a:p>
            <a:pPr marL="342900" indent="-342900"/>
            <a:r>
              <a:rPr lang="en-US" b="1" dirty="0" smtClean="0"/>
              <a:t> </a:t>
            </a:r>
            <a:r>
              <a:rPr lang="en-US" b="1" dirty="0" smtClean="0"/>
              <a:t>    </a:t>
            </a:r>
            <a:r>
              <a:rPr lang="en-US" b="1" dirty="0" smtClean="0"/>
              <a:t>(it’s a hidden tool of the Spot Healing Brush tool</a:t>
            </a:r>
            <a:r>
              <a:rPr lang="en-US" b="1" dirty="0" smtClean="0"/>
              <a:t>).</a:t>
            </a:r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 smtClean="0"/>
          </a:p>
          <a:p>
            <a:r>
              <a:rPr lang="en-US" b="1" dirty="0" smtClean="0"/>
              <a:t>2. </a:t>
            </a:r>
            <a:r>
              <a:rPr lang="en-US" b="1" i="1" dirty="0" smtClean="0"/>
              <a:t>Find</a:t>
            </a:r>
            <a:r>
              <a:rPr lang="en-US" b="1" dirty="0" smtClean="0"/>
              <a:t> </a:t>
            </a:r>
            <a:r>
              <a:rPr lang="en-US" b="1" dirty="0" smtClean="0"/>
              <a:t>an area in the image that looks good and then Alt-click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   (</a:t>
            </a:r>
            <a:r>
              <a:rPr lang="en-US" b="1" dirty="0" smtClean="0"/>
              <a:t>Windows) or Option-click (Mac) to sample that area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    For </a:t>
            </a:r>
            <a:r>
              <a:rPr lang="en-US" b="1" dirty="0" smtClean="0"/>
              <a:t>example, if you want to eliminate wrinkles on a face, choose a wrinkle-free </a:t>
            </a:r>
            <a:r>
              <a:rPr lang="en-US" b="1" dirty="0" smtClean="0"/>
              <a:t>area</a:t>
            </a:r>
          </a:p>
          <a:p>
            <a:r>
              <a:rPr lang="en-US" b="1" dirty="0" smtClean="0"/>
              <a:t> </a:t>
            </a:r>
            <a:r>
              <a:rPr lang="en-US" b="1" dirty="0" smtClean="0"/>
              <a:t>   </a:t>
            </a:r>
            <a:r>
              <a:rPr lang="en-US" b="1" dirty="0" smtClean="0"/>
              <a:t>of skin </a:t>
            </a:r>
            <a:r>
              <a:rPr lang="en-US" b="1" dirty="0" smtClean="0"/>
              <a:t>  near </a:t>
            </a:r>
            <a:r>
              <a:rPr lang="en-US" b="1" dirty="0" smtClean="0"/>
              <a:t>the wrinkle. (Try to choose an area relatively close in skin tone</a:t>
            </a:r>
            <a:r>
              <a:rPr lang="en-US" b="1" dirty="0" smtClean="0"/>
              <a:t>.)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3. Position </a:t>
            </a:r>
            <a:r>
              <a:rPr lang="en-US" b="1" dirty="0" smtClean="0"/>
              <a:t>the mouse cursor over the area to be repaired and start painting.</a:t>
            </a:r>
          </a:p>
          <a:p>
            <a:r>
              <a:rPr lang="en-US" b="1" dirty="0" smtClean="0"/>
              <a:t>     The </a:t>
            </a:r>
            <a:r>
              <a:rPr lang="en-US" b="1" dirty="0" smtClean="0"/>
              <a:t>Healing Brush tool goes into action, blending and softening to create a realistic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   repair </a:t>
            </a:r>
            <a:r>
              <a:rPr lang="en-US" b="1" dirty="0" smtClean="0"/>
              <a:t>of the area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4. Repeat </a:t>
            </a:r>
            <a:r>
              <a:rPr lang="en-US" b="1" dirty="0" smtClean="0"/>
              <a:t>Steps 2 and 3 as necessary to repair the blemish, wrinkles, or scratches</a:t>
            </a:r>
            <a:r>
              <a:rPr lang="en-US" b="1" dirty="0" smtClean="0"/>
              <a:t>.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t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62" cy="6635440"/>
          </a:xfrm>
          <a:prstGeom prst="rect">
            <a:avLst/>
          </a:prstGeom>
        </p:spPr>
      </p:pic>
      <p:pic>
        <p:nvPicPr>
          <p:cNvPr id="6" name="Picture 5" descr="spot heal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31623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difiedod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786322"/>
            <a:ext cx="2143140" cy="2289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lo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3537257" cy="32194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Black and white </a:t>
            </a:r>
            <a:r>
              <a:rPr lang="en-US" sz="4000" b="1" dirty="0" smtClean="0">
                <a:solidFill>
                  <a:srgbClr val="FF0000"/>
                </a:solidFill>
              </a:rPr>
              <a:t>pictures to </a:t>
            </a:r>
            <a:r>
              <a:rPr lang="en-US" sz="4000" b="1" dirty="0" smtClean="0">
                <a:solidFill>
                  <a:srgbClr val="FF0000"/>
                </a:solidFill>
              </a:rPr>
              <a:t>color pictures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42908" y="714356"/>
            <a:ext cx="9429816" cy="128588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In the </a:t>
            </a:r>
            <a:r>
              <a:rPr lang="en-US" altLang="ko-KR" sz="2400" b="1" u="sng" dirty="0" smtClean="0"/>
              <a:t>standard mode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select the dress  area by the lasso tool&gt;Go to the </a:t>
            </a:r>
            <a:r>
              <a:rPr lang="en-US" altLang="ko-KR" sz="2400" b="1" u="sng" dirty="0" smtClean="0"/>
              <a:t>Quick mask mode</a:t>
            </a:r>
            <a:r>
              <a:rPr lang="en-US" altLang="ko-KR" sz="2400" b="1" dirty="0" smtClean="0"/>
              <a:t>&gt; Color the dress area by proper brush </a:t>
            </a:r>
            <a:r>
              <a:rPr lang="en-US" altLang="ko-KR" sz="2400" b="1" dirty="0" smtClean="0"/>
              <a:t>tool</a:t>
            </a:r>
            <a:r>
              <a:rPr lang="en-US" altLang="ko-KR" sz="2400" b="1" dirty="0" smtClean="0"/>
              <a:t>&gt;</a:t>
            </a:r>
          </a:p>
          <a:p>
            <a:pPr marL="534988" lvl="1" indent="-266700">
              <a:spcBef>
                <a:spcPct val="20000"/>
              </a:spcBef>
            </a:pPr>
            <a:r>
              <a:rPr lang="en-US" altLang="ko-KR" sz="2400" b="1" dirty="0" smtClean="0"/>
              <a:t>                                                      Go </a:t>
            </a:r>
            <a:r>
              <a:rPr lang="en-US" altLang="ko-KR" sz="2400" b="1" dirty="0" smtClean="0"/>
              <a:t>to standard mode</a:t>
            </a:r>
            <a:endParaRPr lang="en-US" altLang="ko-KR" sz="2400" b="1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400" b="1" u="sng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400" b="1" u="sng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125"/>
          <p:cNvSpPr/>
          <p:nvPr/>
        </p:nvSpPr>
        <p:spPr>
          <a:xfrm>
            <a:off x="214282" y="4071942"/>
            <a:ext cx="285752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" name="Straight Arrow Connector 9"/>
          <p:cNvCxnSpPr/>
          <p:nvPr/>
        </p:nvCxnSpPr>
        <p:spPr>
          <a:xfrm rot="5400000">
            <a:off x="-571536" y="2357430"/>
            <a:ext cx="2928958" cy="928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3786182" y="2071678"/>
            <a:ext cx="5357818" cy="157163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Image&gt;Adjustment</a:t>
            </a:r>
            <a:r>
              <a:rPr lang="en-US" altLang="ko-KR" sz="2400" b="1" dirty="0" smtClean="0"/>
              <a:t>&gt; </a:t>
            </a:r>
            <a:r>
              <a:rPr lang="en-US" altLang="ko-KR" sz="2400" b="1" dirty="0" smtClean="0"/>
              <a:t>Variations&gt; Choose Original &gt; Highlight&gt;Click  More </a:t>
            </a:r>
            <a:r>
              <a:rPr lang="en-US" altLang="ko-KR" sz="2400" b="1" dirty="0" smtClean="0"/>
              <a:t>Blue&gt; Choose </a:t>
            </a:r>
            <a:r>
              <a:rPr lang="en-US" altLang="ko-KR" sz="2400" b="1" dirty="0" smtClean="0"/>
              <a:t>Saturation&gt;More Saturation&gt; </a:t>
            </a:r>
            <a:r>
              <a:rPr lang="en-US" altLang="ko-KR" sz="2400" b="1" dirty="0" smtClean="0"/>
              <a:t>OK</a:t>
            </a:r>
            <a:r>
              <a:rPr lang="en-US" altLang="ko-KR" sz="2400" b="1" dirty="0" smtClean="0"/>
              <a:t>&gt; </a:t>
            </a:r>
            <a:r>
              <a:rPr lang="en-US" altLang="ko-KR" sz="2400" b="1" dirty="0" err="1" smtClean="0"/>
              <a:t>Ctrl+D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modifiedod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86322"/>
            <a:ext cx="2071702" cy="2213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ight Arrow 13"/>
          <p:cNvSpPr/>
          <p:nvPr/>
        </p:nvSpPr>
        <p:spPr>
          <a:xfrm>
            <a:off x="1714480" y="5929330"/>
            <a:ext cx="107157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i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786190"/>
            <a:ext cx="7544797" cy="3071810"/>
          </a:xfrm>
          <a:prstGeom prst="rect">
            <a:avLst/>
          </a:prstGeom>
        </p:spPr>
      </p:pic>
      <p:sp>
        <p:nvSpPr>
          <p:cNvPr id="20" name="Rectangle 125"/>
          <p:cNvSpPr/>
          <p:nvPr/>
        </p:nvSpPr>
        <p:spPr>
          <a:xfrm>
            <a:off x="8143900" y="4286256"/>
            <a:ext cx="714380" cy="1428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How to use </a:t>
            </a:r>
            <a:r>
              <a:rPr lang="en-US" sz="4000" b="1" dirty="0" smtClean="0">
                <a:solidFill>
                  <a:srgbClr val="FF0000"/>
                </a:solidFill>
              </a:rPr>
              <a:t>the </a:t>
            </a:r>
            <a:r>
              <a:rPr lang="en-US" sz="4000" b="1" dirty="0" smtClean="0">
                <a:solidFill>
                  <a:srgbClr val="FF0000"/>
                </a:solidFill>
              </a:rPr>
              <a:t>Spot Healing </a:t>
            </a:r>
            <a:r>
              <a:rPr lang="en-US" sz="4000" b="1" dirty="0" smtClean="0">
                <a:solidFill>
                  <a:srgbClr val="FF0000"/>
                </a:solidFill>
              </a:rPr>
              <a:t>Brush Tool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00042"/>
            <a:ext cx="9144000" cy="63579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42900" indent="-342900"/>
            <a:r>
              <a:rPr lang="en-US" b="1" dirty="0" smtClean="0"/>
              <a:t>1. Select </a:t>
            </a:r>
            <a:r>
              <a:rPr lang="en-US" b="1" dirty="0" smtClean="0"/>
              <a:t>the Spot Healing Brush tool  from the toolbox. If necessary, click either the Healing Brush tool, </a:t>
            </a:r>
            <a:r>
              <a:rPr lang="en-US" b="1" dirty="0" smtClean="0"/>
              <a:t> Patch </a:t>
            </a:r>
            <a:r>
              <a:rPr lang="en-US" b="1" dirty="0" smtClean="0"/>
              <a:t>tool, or Red Eye tool to show the hidden tools and make your selection</a:t>
            </a:r>
            <a:r>
              <a:rPr lang="en-US" b="1" dirty="0" smtClean="0"/>
              <a:t>.</a:t>
            </a:r>
          </a:p>
          <a:p>
            <a:pPr marL="342900" indent="-342900"/>
            <a:endParaRPr lang="en-US" b="1" dirty="0" smtClean="0"/>
          </a:p>
          <a:p>
            <a:r>
              <a:rPr lang="en-US" b="1" dirty="0" smtClean="0"/>
              <a:t>2. Choose </a:t>
            </a:r>
            <a:r>
              <a:rPr lang="en-US" b="1" dirty="0" smtClean="0"/>
              <a:t>a brush size in the options bar. A brush that is slightly larger than the area you </a:t>
            </a:r>
            <a:r>
              <a:rPr lang="en-US" b="1" dirty="0" smtClean="0"/>
              <a:t>want</a:t>
            </a:r>
          </a:p>
          <a:p>
            <a:r>
              <a:rPr lang="en-US" b="1" dirty="0" smtClean="0"/>
              <a:t> </a:t>
            </a:r>
            <a:r>
              <a:rPr lang="en-US" b="1" dirty="0" smtClean="0"/>
              <a:t>    to  </a:t>
            </a:r>
            <a:r>
              <a:rPr lang="en-US" b="1" dirty="0" smtClean="0"/>
              <a:t>fix works </a:t>
            </a:r>
            <a:r>
              <a:rPr lang="en-US" b="1" dirty="0" smtClean="0"/>
              <a:t> best </a:t>
            </a:r>
            <a:r>
              <a:rPr lang="en-US" b="1" dirty="0" smtClean="0"/>
              <a:t>so that you can cover the entire area with one click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3. (Optional</a:t>
            </a:r>
            <a:r>
              <a:rPr lang="en-US" b="1" dirty="0" smtClean="0"/>
              <a:t>) Choose a blending mode from the Mode menu in the options bar.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   Choose Replace   </a:t>
            </a:r>
            <a:r>
              <a:rPr lang="en-US" b="1" dirty="0" smtClean="0"/>
              <a:t>to </a:t>
            </a:r>
            <a:r>
              <a:rPr lang="en-US" b="1" dirty="0" smtClean="0"/>
              <a:t>preserve   </a:t>
            </a:r>
            <a:r>
              <a:rPr lang="en-US" b="1" dirty="0" smtClean="0"/>
              <a:t>noise, film grain, and texture at the edges of the brush </a:t>
            </a:r>
            <a:r>
              <a:rPr lang="en-US" b="1" dirty="0" smtClean="0"/>
              <a:t>stroke</a:t>
            </a:r>
          </a:p>
          <a:p>
            <a:r>
              <a:rPr lang="en-US" b="1" dirty="0" smtClean="0"/>
              <a:t> </a:t>
            </a:r>
            <a:r>
              <a:rPr lang="en-US" b="1" dirty="0" smtClean="0"/>
              <a:t>    </a:t>
            </a:r>
            <a:r>
              <a:rPr lang="en-US" b="1" dirty="0" smtClean="0"/>
              <a:t>when using </a:t>
            </a:r>
            <a:r>
              <a:rPr lang="en-US" b="1" dirty="0" smtClean="0"/>
              <a:t> a  </a:t>
            </a:r>
            <a:r>
              <a:rPr lang="en-US" b="1" dirty="0" err="1" smtClean="0"/>
              <a:t>soft‑edge</a:t>
            </a:r>
            <a:r>
              <a:rPr lang="en-US" b="1" dirty="0" smtClean="0"/>
              <a:t> </a:t>
            </a:r>
            <a:r>
              <a:rPr lang="en-US" b="1" dirty="0" smtClean="0"/>
              <a:t>brush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4. Choose </a:t>
            </a:r>
            <a:r>
              <a:rPr lang="en-US" b="1" dirty="0" smtClean="0"/>
              <a:t>a Type option in the options bar: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Proximity Match   </a:t>
            </a:r>
            <a:r>
              <a:rPr lang="en-US" b="1" dirty="0" smtClean="0"/>
              <a:t>:Uses </a:t>
            </a:r>
            <a:r>
              <a:rPr lang="en-US" b="1" dirty="0" smtClean="0"/>
              <a:t>pixels around the edge of the selection to find an area to use as a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                                      patch.    </a:t>
            </a:r>
          </a:p>
          <a:p>
            <a:r>
              <a:rPr lang="en-US" b="1" dirty="0" smtClean="0"/>
              <a:t> 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Create Texture        </a:t>
            </a:r>
            <a:r>
              <a:rPr lang="en-US" b="1" dirty="0" smtClean="0"/>
              <a:t>:Uses </a:t>
            </a:r>
            <a:r>
              <a:rPr lang="en-US" b="1" dirty="0" smtClean="0"/>
              <a:t>pixels in the selection to create a texture. If the texture doesn’t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                                      work,   </a:t>
            </a:r>
            <a:r>
              <a:rPr lang="en-US" b="1" dirty="0" smtClean="0"/>
              <a:t>try </a:t>
            </a:r>
            <a:r>
              <a:rPr lang="en-US" b="1" dirty="0" smtClean="0"/>
              <a:t> dragging </a:t>
            </a:r>
            <a:r>
              <a:rPr lang="en-US" b="1" dirty="0" smtClean="0"/>
              <a:t>through the area a second time.</a:t>
            </a:r>
          </a:p>
          <a:p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Content-Aware </a:t>
            </a:r>
            <a:r>
              <a:rPr lang="en-US" b="1" dirty="0" smtClean="0"/>
              <a:t>     :Compares </a:t>
            </a:r>
            <a:r>
              <a:rPr lang="en-US" b="1" dirty="0" smtClean="0"/>
              <a:t>nearby image content to seamlessly fill the selection,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                                    realistically   maintaining </a:t>
            </a:r>
            <a:r>
              <a:rPr lang="en-US" b="1" dirty="0" smtClean="0"/>
              <a:t>key details such as shadows and object edges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 5. Select </a:t>
            </a:r>
            <a:r>
              <a:rPr lang="en-US" b="1" dirty="0" smtClean="0"/>
              <a:t>Sample All Layers in the options bar to sample data from all visible layers. Deselect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    Sample </a:t>
            </a:r>
            <a:r>
              <a:rPr lang="en-US" b="1" dirty="0" smtClean="0"/>
              <a:t>All </a:t>
            </a:r>
            <a:r>
              <a:rPr lang="en-US" b="1" dirty="0" smtClean="0"/>
              <a:t> Layers </a:t>
            </a:r>
            <a:r>
              <a:rPr lang="en-US" b="1" dirty="0" smtClean="0"/>
              <a:t>to sample only from the active layer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6.  Click </a:t>
            </a:r>
            <a:r>
              <a:rPr lang="en-US" b="1" dirty="0" smtClean="0"/>
              <a:t>the area you want to fix, or click and drag to smooth over imperfections in a larger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    area.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How to use </a:t>
            </a:r>
            <a:r>
              <a:rPr lang="en-US" sz="4000" b="1" dirty="0" smtClean="0">
                <a:solidFill>
                  <a:srgbClr val="FF0000"/>
                </a:solidFill>
              </a:rPr>
              <a:t>the </a:t>
            </a:r>
            <a:r>
              <a:rPr lang="en-US" sz="4000" b="1" dirty="0" smtClean="0">
                <a:solidFill>
                  <a:srgbClr val="FF0000"/>
                </a:solidFill>
              </a:rPr>
              <a:t>patch Tool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428604"/>
            <a:ext cx="9144000" cy="64293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600" b="1" dirty="0" smtClean="0"/>
              <a:t>1.Select </a:t>
            </a:r>
            <a:r>
              <a:rPr lang="en-US" sz="1600" b="1" dirty="0" smtClean="0"/>
              <a:t>the Patch tool </a:t>
            </a:r>
            <a:r>
              <a:rPr lang="en-US" sz="1600" b="1" dirty="0" smtClean="0"/>
              <a:t>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2.Do </a:t>
            </a:r>
            <a:r>
              <a:rPr lang="en-US" sz="1600" b="1" dirty="0" smtClean="0"/>
              <a:t>one of the following:</a:t>
            </a:r>
          </a:p>
          <a:p>
            <a:r>
              <a:rPr lang="en-US" sz="1600" b="1" dirty="0" smtClean="0"/>
              <a:t>     Drag </a:t>
            </a:r>
            <a:r>
              <a:rPr lang="en-US" sz="1600" b="1" dirty="0" smtClean="0"/>
              <a:t>in the image to select the area you want to repair, and select Source in the options bar. </a:t>
            </a:r>
          </a:p>
          <a:p>
            <a:r>
              <a:rPr lang="en-US" sz="1600" b="1" dirty="0" smtClean="0"/>
              <a:t>     Drag </a:t>
            </a:r>
            <a:r>
              <a:rPr lang="en-US" sz="1600" b="1" dirty="0" smtClean="0"/>
              <a:t>in the image to select the area from which you want to sample, and select Destination in the </a:t>
            </a:r>
            <a:endParaRPr lang="en-US" sz="1600" b="1" dirty="0" smtClean="0"/>
          </a:p>
          <a:p>
            <a:r>
              <a:rPr lang="en-US" sz="1600" b="1" dirty="0" smtClean="0"/>
              <a:t> </a:t>
            </a:r>
            <a:r>
              <a:rPr lang="en-US" sz="1600" b="1" dirty="0" smtClean="0"/>
              <a:t>    options </a:t>
            </a:r>
            <a:r>
              <a:rPr lang="en-US" sz="1600" b="1" dirty="0" smtClean="0"/>
              <a:t>bar</a:t>
            </a:r>
            <a:r>
              <a:rPr lang="en-US" sz="1600" b="1" dirty="0" smtClean="0"/>
              <a:t>.  Note</a:t>
            </a:r>
            <a:r>
              <a:rPr lang="en-US" sz="1600" b="1" dirty="0" smtClean="0"/>
              <a:t>: </a:t>
            </a:r>
            <a:r>
              <a:rPr lang="en-US" sz="1600" b="1" dirty="0" smtClean="0"/>
              <a:t> You </a:t>
            </a:r>
            <a:r>
              <a:rPr lang="en-US" sz="1600" b="1" dirty="0" smtClean="0"/>
              <a:t>can also make a selection prior to selecting the Patch tool</a:t>
            </a:r>
            <a:r>
              <a:rPr lang="en-US" sz="1600" b="1" dirty="0" smtClean="0"/>
              <a:t>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3. To </a:t>
            </a:r>
            <a:r>
              <a:rPr lang="en-US" sz="1600" b="1" dirty="0" smtClean="0"/>
              <a:t>adjust the selection, do one of the following:</a:t>
            </a:r>
          </a:p>
          <a:p>
            <a:r>
              <a:rPr lang="en-US" sz="1600" b="1" dirty="0" smtClean="0"/>
              <a:t>     Shift-drag </a:t>
            </a:r>
            <a:r>
              <a:rPr lang="en-US" sz="1600" b="1" dirty="0" smtClean="0"/>
              <a:t>in the image to add to the existing selection.</a:t>
            </a:r>
          </a:p>
          <a:p>
            <a:r>
              <a:rPr lang="en-US" sz="1600" b="1" dirty="0" smtClean="0"/>
              <a:t>     Alt-drag </a:t>
            </a:r>
            <a:r>
              <a:rPr lang="en-US" sz="1600" b="1" dirty="0" smtClean="0"/>
              <a:t>(Windows) or Option-drag (Mac OS) in the image to subtract from the existing selection.</a:t>
            </a:r>
          </a:p>
          <a:p>
            <a:r>
              <a:rPr lang="en-US" sz="1600" b="1" dirty="0" smtClean="0"/>
              <a:t>     </a:t>
            </a:r>
            <a:r>
              <a:rPr lang="en-US" sz="1600" b="1" dirty="0" err="1" smtClean="0"/>
              <a:t>Alt+Shift</a:t>
            </a:r>
            <a:r>
              <a:rPr lang="en-US" sz="1600" b="1" dirty="0" smtClean="0"/>
              <a:t>-drag </a:t>
            </a:r>
            <a:r>
              <a:rPr lang="en-US" sz="1600" b="1" dirty="0" smtClean="0"/>
              <a:t>(Windows) or </a:t>
            </a:r>
            <a:r>
              <a:rPr lang="en-US" sz="1600" b="1" dirty="0" err="1" smtClean="0"/>
              <a:t>Option+Shift</a:t>
            </a:r>
            <a:r>
              <a:rPr lang="en-US" sz="1600" b="1" dirty="0" smtClean="0"/>
              <a:t>-drag (Mac OS) in the image to select an area </a:t>
            </a:r>
            <a:r>
              <a:rPr lang="en-US" sz="1600" b="1" dirty="0" smtClean="0"/>
              <a:t>intersected</a:t>
            </a:r>
          </a:p>
          <a:p>
            <a:r>
              <a:rPr lang="en-US" sz="1600" b="1" dirty="0" smtClean="0"/>
              <a:t> </a:t>
            </a:r>
            <a:r>
              <a:rPr lang="en-US" sz="1600" b="1" dirty="0" smtClean="0"/>
              <a:t>    </a:t>
            </a:r>
            <a:r>
              <a:rPr lang="en-US" sz="1600" b="1" dirty="0" smtClean="0"/>
              <a:t>by the existing selection.</a:t>
            </a:r>
          </a:p>
          <a:p>
            <a:r>
              <a:rPr lang="en-US" sz="1600" b="1" dirty="0" smtClean="0"/>
              <a:t>4. To </a:t>
            </a:r>
            <a:r>
              <a:rPr lang="en-US" sz="1600" b="1" dirty="0" smtClean="0"/>
              <a:t>extract texture with a transparent background from the sampled area, select Transparent</a:t>
            </a:r>
            <a:r>
              <a:rPr lang="en-US" sz="1600" b="1" dirty="0" smtClean="0"/>
              <a:t>.</a:t>
            </a:r>
          </a:p>
          <a:p>
            <a:r>
              <a:rPr lang="en-US" sz="1600" b="1" dirty="0" smtClean="0"/>
              <a:t> </a:t>
            </a:r>
            <a:r>
              <a:rPr lang="en-US" sz="1600" b="1" dirty="0" smtClean="0"/>
              <a:t>   </a:t>
            </a:r>
            <a:r>
              <a:rPr lang="en-US" sz="1600" b="1" dirty="0" smtClean="0"/>
              <a:t>Deselect this </a:t>
            </a:r>
            <a:r>
              <a:rPr lang="en-US" sz="1600" b="1" dirty="0" smtClean="0"/>
              <a:t> option  if </a:t>
            </a:r>
            <a:r>
              <a:rPr lang="en-US" sz="1600" b="1" dirty="0" smtClean="0"/>
              <a:t>you want to fully replace the target area with the sampled area</a:t>
            </a:r>
            <a:r>
              <a:rPr lang="en-US" sz="1600" b="1" dirty="0" smtClean="0"/>
              <a:t>.</a:t>
            </a:r>
          </a:p>
          <a:p>
            <a:r>
              <a:rPr lang="en-US" sz="1600" b="1" dirty="0" smtClean="0"/>
              <a:t>     The </a:t>
            </a:r>
            <a:r>
              <a:rPr lang="en-US" sz="1600" b="1" dirty="0" smtClean="0"/>
              <a:t>Transparent option works best for solid or gradient backgrounds with clearly distinct </a:t>
            </a:r>
            <a:r>
              <a:rPr lang="en-US" sz="1600" b="1" dirty="0" smtClean="0"/>
              <a:t>textures</a:t>
            </a:r>
          </a:p>
          <a:p>
            <a:r>
              <a:rPr lang="en-US" sz="1600" b="1" dirty="0" smtClean="0"/>
              <a:t> </a:t>
            </a:r>
            <a:r>
              <a:rPr lang="en-US" sz="1600" b="1" dirty="0" smtClean="0"/>
              <a:t>   </a:t>
            </a:r>
            <a:r>
              <a:rPr lang="en-US" sz="1600" b="1" dirty="0" smtClean="0"/>
              <a:t>(such as a bird </a:t>
            </a:r>
            <a:r>
              <a:rPr lang="en-US" sz="1600" b="1" dirty="0" smtClean="0"/>
              <a:t> in </a:t>
            </a:r>
            <a:r>
              <a:rPr lang="en-US" sz="1600" b="1" dirty="0" smtClean="0"/>
              <a:t>a blue sky</a:t>
            </a:r>
            <a:r>
              <a:rPr lang="en-US" sz="1600" b="1" dirty="0" smtClean="0"/>
              <a:t>).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5. To </a:t>
            </a:r>
            <a:r>
              <a:rPr lang="en-US" sz="1600" b="1" dirty="0" smtClean="0"/>
              <a:t>control how quickly the pasted region adapts to the surrounding image, adjust the Diffusion slider</a:t>
            </a:r>
            <a:r>
              <a:rPr lang="en-US" sz="1600" b="1" dirty="0" smtClean="0"/>
              <a:t>.</a:t>
            </a:r>
          </a:p>
          <a:p>
            <a:r>
              <a:rPr lang="en-US" sz="1600" b="1" dirty="0" smtClean="0"/>
              <a:t> </a:t>
            </a:r>
            <a:r>
              <a:rPr lang="en-US" sz="1600" b="1" dirty="0" smtClean="0"/>
              <a:t>    Select </a:t>
            </a:r>
            <a:r>
              <a:rPr lang="en-US" sz="1600" b="1" dirty="0" smtClean="0"/>
              <a:t>a lower value for images with grain or fine details, or a higher value for smooth images</a:t>
            </a:r>
            <a:r>
              <a:rPr lang="en-US" sz="1600" b="1" dirty="0" smtClean="0"/>
              <a:t>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6. Position </a:t>
            </a:r>
            <a:r>
              <a:rPr lang="en-US" sz="1600" b="1" dirty="0" smtClean="0"/>
              <a:t>the pointer inside the selection, and do one of the following:</a:t>
            </a:r>
          </a:p>
          <a:p>
            <a:r>
              <a:rPr lang="en-US" sz="1600" b="1" dirty="0" smtClean="0"/>
              <a:t>    If </a:t>
            </a:r>
            <a:r>
              <a:rPr lang="en-US" sz="1600" b="1" dirty="0" smtClean="0"/>
              <a:t>Source is selected in the options bar, drag the selection border to the area from which you want to </a:t>
            </a:r>
            <a:r>
              <a:rPr lang="en-US" sz="1600" b="1" dirty="0" smtClean="0"/>
              <a:t>  </a:t>
            </a:r>
          </a:p>
          <a:p>
            <a:r>
              <a:rPr lang="en-US" sz="1600" b="1" dirty="0" smtClean="0"/>
              <a:t> </a:t>
            </a:r>
            <a:r>
              <a:rPr lang="en-US" sz="1600" b="1" dirty="0" smtClean="0"/>
              <a:t>   sample</a:t>
            </a:r>
            <a:r>
              <a:rPr lang="en-US" sz="1600" b="1" dirty="0" smtClean="0"/>
              <a:t>. </a:t>
            </a:r>
            <a:r>
              <a:rPr lang="en-US" sz="1600" b="1" dirty="0" smtClean="0"/>
              <a:t> When </a:t>
            </a:r>
            <a:r>
              <a:rPr lang="en-US" sz="1600" b="1" dirty="0" smtClean="0"/>
              <a:t>you release the mouse button, the originally selected area is patched with the sampled </a:t>
            </a:r>
            <a:endParaRPr lang="en-US" sz="1600" b="1" dirty="0" smtClean="0"/>
          </a:p>
          <a:p>
            <a:r>
              <a:rPr lang="en-US" sz="1600" b="1" dirty="0" smtClean="0"/>
              <a:t> </a:t>
            </a:r>
            <a:r>
              <a:rPr lang="en-US" sz="1600" b="1" dirty="0" smtClean="0"/>
              <a:t>   pixels.  If </a:t>
            </a:r>
            <a:r>
              <a:rPr lang="en-US" sz="1600" b="1" dirty="0" smtClean="0"/>
              <a:t>Destination is selected in the options bar, drag the selection border to the area you want to </a:t>
            </a:r>
            <a:endParaRPr lang="en-US" sz="1600" b="1" dirty="0" smtClean="0"/>
          </a:p>
          <a:p>
            <a:r>
              <a:rPr lang="en-US" sz="1600" b="1" dirty="0" smtClean="0"/>
              <a:t> </a:t>
            </a:r>
            <a:r>
              <a:rPr lang="en-US" sz="1600" b="1" dirty="0" smtClean="0"/>
              <a:t>   patch</a:t>
            </a:r>
            <a:r>
              <a:rPr lang="en-US" sz="1600" b="1" dirty="0" smtClean="0"/>
              <a:t>. When you </a:t>
            </a:r>
            <a:r>
              <a:rPr lang="en-US" sz="1600" b="1" dirty="0" smtClean="0"/>
              <a:t> release </a:t>
            </a:r>
            <a:r>
              <a:rPr lang="en-US" sz="1600" b="1" dirty="0" smtClean="0"/>
              <a:t>the mouse button, the newly selected area is patched with the sampled </a:t>
            </a:r>
            <a:endParaRPr lang="en-US" sz="1600" b="1" dirty="0" smtClean="0"/>
          </a:p>
          <a:p>
            <a:r>
              <a:rPr lang="en-US" sz="1600" b="1" dirty="0" smtClean="0"/>
              <a:t> </a:t>
            </a:r>
            <a:r>
              <a:rPr lang="en-US" sz="1600" b="1" dirty="0" smtClean="0"/>
              <a:t>   pixels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pic>
        <p:nvPicPr>
          <p:cNvPr id="4" name="Picture 3" descr="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57166"/>
            <a:ext cx="642942" cy="514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Black and white </a:t>
            </a:r>
            <a:r>
              <a:rPr lang="en-US" sz="4000" b="1" dirty="0" smtClean="0">
                <a:solidFill>
                  <a:srgbClr val="FF0000"/>
                </a:solidFill>
              </a:rPr>
              <a:t>pictures into </a:t>
            </a:r>
            <a:r>
              <a:rPr lang="en-US" sz="4000" b="1" dirty="0" smtClean="0">
                <a:solidFill>
                  <a:srgbClr val="FF0000"/>
                </a:solidFill>
              </a:rPr>
              <a:t>color pictures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그림 2" descr="오드리 헵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4021230" cy="4382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오른쪽 화살표 4"/>
          <p:cNvSpPr/>
          <p:nvPr/>
        </p:nvSpPr>
        <p:spPr>
          <a:xfrm>
            <a:off x="4391980" y="3933056"/>
            <a:ext cx="36004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9" descr="modifiedod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857364"/>
            <a:ext cx="4143372" cy="44260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14414" y="3357562"/>
            <a:ext cx="7143800" cy="1857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File&gt;Open&gt; One </a:t>
            </a:r>
            <a:r>
              <a:rPr lang="en-US" sz="2400" b="1" dirty="0" smtClean="0"/>
              <a:t>Black </a:t>
            </a:r>
            <a:r>
              <a:rPr lang="en-US" sz="2400" b="1" dirty="0" smtClean="0"/>
              <a:t>and white </a:t>
            </a:r>
            <a:r>
              <a:rPr lang="en-US" sz="2400" b="1" dirty="0" smtClean="0"/>
              <a:t>picture</a:t>
            </a:r>
            <a:endParaRPr lang="en-US" altLang="ko-KR" sz="2400" b="1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 </a:t>
            </a:r>
            <a:r>
              <a:rPr lang="en-US" altLang="ko-KR" sz="2600" b="1" dirty="0" smtClean="0"/>
              <a:t>Remove  </a:t>
            </a:r>
            <a:r>
              <a:rPr lang="en-US" sz="2600" b="1" dirty="0" smtClean="0"/>
              <a:t>blemishes </a:t>
            </a:r>
            <a:r>
              <a:rPr lang="en-US" sz="2600" b="1" dirty="0" smtClean="0"/>
              <a:t>and other </a:t>
            </a:r>
            <a:r>
              <a:rPr lang="en-US" sz="2600" b="1" dirty="0" smtClean="0"/>
              <a:t>imperfections</a:t>
            </a:r>
            <a:r>
              <a:rPr lang="en-US" altLang="ko-KR" sz="3800" b="1" dirty="0" smtClean="0"/>
              <a:t>    </a:t>
            </a:r>
            <a:r>
              <a:rPr lang="en-US" altLang="ko-KR" sz="2600" b="1" dirty="0" smtClean="0"/>
              <a:t>by using </a:t>
            </a:r>
            <a:r>
              <a:rPr lang="en-US" altLang="ko-KR" sz="2400" b="1" dirty="0" smtClean="0"/>
              <a:t>Patch </a:t>
            </a:r>
            <a:r>
              <a:rPr lang="en-US" altLang="ko-KR" sz="2400" b="1" dirty="0" smtClean="0"/>
              <a:t>Tool, </a:t>
            </a:r>
            <a:r>
              <a:rPr lang="en-US" altLang="ko-KR" sz="2400" b="1" dirty="0" smtClean="0"/>
              <a:t>Spot Healing </a:t>
            </a:r>
            <a:r>
              <a:rPr lang="en-US" altLang="ko-KR" sz="2400" b="1" dirty="0" smtClean="0"/>
              <a:t>brush </a:t>
            </a:r>
            <a:r>
              <a:rPr lang="en-US" altLang="ko-KR" sz="2400" b="1" dirty="0" smtClean="0"/>
              <a:t>tool</a:t>
            </a:r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Correct  the picture screen  in </a:t>
            </a:r>
            <a:r>
              <a:rPr kumimoji="0" lang="en-US" altLang="ko-KR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Black and white </a:t>
            </a:r>
            <a:r>
              <a:rPr lang="en-US" sz="4000" b="1" dirty="0" smtClean="0">
                <a:solidFill>
                  <a:srgbClr val="FF0000"/>
                </a:solidFill>
              </a:rPr>
              <a:t>pictures to </a:t>
            </a:r>
            <a:r>
              <a:rPr lang="en-US" sz="4000" b="1" dirty="0" smtClean="0">
                <a:solidFill>
                  <a:srgbClr val="FF0000"/>
                </a:solidFill>
              </a:rPr>
              <a:t>color pictures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p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28662" cy="6370041"/>
          </a:xfrm>
          <a:prstGeom prst="rect">
            <a:avLst/>
          </a:prstGeom>
        </p:spPr>
      </p:pic>
      <p:sp>
        <p:nvSpPr>
          <p:cNvPr id="7" name="Rectangle 125"/>
          <p:cNvSpPr/>
          <p:nvPr/>
        </p:nvSpPr>
        <p:spPr>
          <a:xfrm>
            <a:off x="0" y="2357430"/>
            <a:ext cx="428596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" name="Picture 9" descr="modified오드리 헵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785794"/>
            <a:ext cx="2000264" cy="2179533"/>
          </a:xfrm>
          <a:prstGeom prst="rect">
            <a:avLst/>
          </a:prstGeom>
        </p:spPr>
      </p:pic>
      <p:pic>
        <p:nvPicPr>
          <p:cNvPr id="11" name="그림 2" descr="오드리 헵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785794"/>
            <a:ext cx="1966314" cy="214314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357686" y="1571612"/>
            <a:ext cx="1071570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000232" y="714356"/>
            <a:ext cx="2000264" cy="428628"/>
            <a:chOff x="1928794" y="857232"/>
            <a:chExt cx="1714512" cy="428628"/>
          </a:xfrm>
        </p:grpSpPr>
        <p:sp>
          <p:nvSpPr>
            <p:cNvPr id="13" name="타원 11"/>
            <p:cNvSpPr/>
            <p:nvPr/>
          </p:nvSpPr>
          <p:spPr>
            <a:xfrm>
              <a:off x="1928794" y="857232"/>
              <a:ext cx="571504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타원 11"/>
            <p:cNvSpPr/>
            <p:nvPr/>
          </p:nvSpPr>
          <p:spPr>
            <a:xfrm>
              <a:off x="3357554" y="857232"/>
              <a:ext cx="285752" cy="2143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v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500174"/>
            <a:ext cx="3952875" cy="2943225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857224" y="1000108"/>
            <a:ext cx="8286776" cy="50006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For making the background white&gt;Image&gt;adjustment&gt;level</a:t>
            </a:r>
            <a:endParaRPr lang="en-US" altLang="ko-KR" sz="2400" b="1" dirty="0" smtClean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Black and white </a:t>
            </a:r>
            <a:r>
              <a:rPr lang="en-US" sz="4000" b="1" dirty="0" smtClean="0">
                <a:solidFill>
                  <a:srgbClr val="FF0000"/>
                </a:solidFill>
              </a:rPr>
              <a:t>pictures to </a:t>
            </a:r>
            <a:r>
              <a:rPr lang="en-US" sz="4000" b="1" dirty="0" smtClean="0">
                <a:solidFill>
                  <a:srgbClr val="FF0000"/>
                </a:solidFill>
              </a:rPr>
              <a:t>color pictures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25"/>
          <p:cNvSpPr/>
          <p:nvPr/>
        </p:nvSpPr>
        <p:spPr>
          <a:xfrm>
            <a:off x="3071802" y="3357562"/>
            <a:ext cx="428596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28662" y="4786322"/>
            <a:ext cx="6500858" cy="857256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Order of the coloring</a:t>
            </a:r>
            <a:endParaRPr lang="en-US" altLang="ko-KR" sz="2400" b="1" dirty="0" smtClean="0"/>
          </a:p>
          <a:p>
            <a:pPr marL="534988" lvl="1" indent="-266700">
              <a:spcBef>
                <a:spcPct val="20000"/>
              </a:spcBef>
            </a:pPr>
            <a:r>
              <a:rPr lang="ko-KR" altLang="en-US" sz="2400" b="1" dirty="0" smtClean="0"/>
              <a:t>     </a:t>
            </a:r>
            <a:r>
              <a:rPr lang="en-US" altLang="ko-KR" sz="2400" b="1" dirty="0" smtClean="0"/>
              <a:t>Face&gt; Cloth&gt; Background</a:t>
            </a:r>
            <a:endParaRPr lang="en-US" altLang="ko-KR" sz="2400" b="1" dirty="0" smtClean="0"/>
          </a:p>
        </p:txBody>
      </p:sp>
      <p:sp>
        <p:nvSpPr>
          <p:cNvPr id="9" name="Rectangle 125"/>
          <p:cNvSpPr/>
          <p:nvPr/>
        </p:nvSpPr>
        <p:spPr>
          <a:xfrm>
            <a:off x="5500694" y="3357562"/>
            <a:ext cx="428596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14414" y="3357562"/>
            <a:ext cx="1714512" cy="42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34988" lvl="1" indent="-266700">
              <a:spcBef>
                <a:spcPct val="20000"/>
              </a:spcBef>
            </a:pPr>
            <a:r>
              <a:rPr lang="en-US" altLang="ko-KR" sz="1200" b="1" dirty="0" smtClean="0"/>
              <a:t>Make th</a:t>
            </a:r>
            <a:r>
              <a:rPr lang="en-US" altLang="ko-KR" sz="1200" b="1" dirty="0" smtClean="0"/>
              <a:t>e picture dark </a:t>
            </a:r>
            <a:endParaRPr lang="en-US" altLang="ko-KR" sz="1200" b="1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072330" y="3286124"/>
            <a:ext cx="1714512" cy="3571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34988" lvl="1" indent="-266700">
              <a:spcBef>
                <a:spcPct val="20000"/>
              </a:spcBef>
            </a:pPr>
            <a:r>
              <a:rPr lang="en-US" altLang="ko-KR" sz="1200" b="1" dirty="0" smtClean="0"/>
              <a:t>Make th</a:t>
            </a:r>
            <a:r>
              <a:rPr lang="en-US" altLang="ko-KR" sz="1200" b="1" dirty="0" smtClean="0"/>
              <a:t>e picture white</a:t>
            </a:r>
            <a:endParaRPr lang="en-US" altLang="ko-KR" sz="1200" b="1" dirty="0" smtClean="0"/>
          </a:p>
        </p:txBody>
      </p:sp>
      <p:sp>
        <p:nvSpPr>
          <p:cNvPr id="12" name="Right Arrow 11"/>
          <p:cNvSpPr/>
          <p:nvPr/>
        </p:nvSpPr>
        <p:spPr>
          <a:xfrm>
            <a:off x="3071802" y="3714752"/>
            <a:ext cx="107157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9"/>
          <p:cNvCxnSpPr/>
          <p:nvPr/>
        </p:nvCxnSpPr>
        <p:spPr>
          <a:xfrm flipV="1">
            <a:off x="2643174" y="3500438"/>
            <a:ext cx="1285884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9"/>
          <p:cNvCxnSpPr/>
          <p:nvPr/>
        </p:nvCxnSpPr>
        <p:spPr>
          <a:xfrm rot="10800000">
            <a:off x="4857752" y="3500438"/>
            <a:ext cx="2428892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 flipH="1">
            <a:off x="4929190" y="3714752"/>
            <a:ext cx="107157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ARI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714620"/>
            <a:ext cx="4114506" cy="4143380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571472" y="785794"/>
            <a:ext cx="8858280" cy="185738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In the </a:t>
            </a:r>
            <a:r>
              <a:rPr lang="en-US" altLang="ko-KR" sz="2400" b="1" u="sng" dirty="0" smtClean="0"/>
              <a:t>standard mode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select the face area by the lasso tool&gt;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marL="534988" lvl="1" indent="-266700">
              <a:spcBef>
                <a:spcPct val="20000"/>
              </a:spcBef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   Go to the </a:t>
            </a:r>
            <a:r>
              <a:rPr lang="en-US" altLang="ko-KR" sz="2400" b="1" u="sng" dirty="0" smtClean="0"/>
              <a:t>Quick mask mode</a:t>
            </a:r>
            <a:r>
              <a:rPr lang="en-US" altLang="ko-KR" sz="2400" b="1" dirty="0" smtClean="0"/>
              <a:t>&gt;  Double-click </a:t>
            </a:r>
            <a:r>
              <a:rPr lang="en-US" altLang="ko-KR" sz="2400" b="1" dirty="0" smtClean="0"/>
              <a:t>Quick mask </a:t>
            </a:r>
            <a:r>
              <a:rPr lang="en-US" altLang="ko-KR" sz="2400" b="1" dirty="0" smtClean="0"/>
              <a:t>mode&gt;</a:t>
            </a:r>
          </a:p>
          <a:p>
            <a:pPr marL="534988" lvl="1" indent="-266700">
              <a:spcBef>
                <a:spcPct val="20000"/>
              </a:spcBef>
            </a:pPr>
            <a:r>
              <a:rPr lang="ko-KR" altLang="en-US" sz="2400" b="1" dirty="0" smtClean="0"/>
              <a:t>    </a:t>
            </a:r>
            <a:r>
              <a:rPr lang="en-US" altLang="ko-KR" sz="2400" b="1" dirty="0" smtClean="0"/>
              <a:t>Quick </a:t>
            </a:r>
            <a:r>
              <a:rPr lang="en-US" altLang="ko-KR" sz="2400" b="1" dirty="0" smtClean="0"/>
              <a:t>mask </a:t>
            </a:r>
            <a:r>
              <a:rPr lang="en-US" altLang="ko-KR" sz="2400" b="1" dirty="0" smtClean="0"/>
              <a:t> option&gt; Click Selected Areas  OPACITY:50%&gt;OK&gt;</a:t>
            </a:r>
          </a:p>
          <a:p>
            <a:pPr marL="534988" lvl="1" indent="-266700">
              <a:spcBef>
                <a:spcPct val="20000"/>
              </a:spcBef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  Color the face by proper brush </a:t>
            </a:r>
            <a:r>
              <a:rPr lang="en-US" altLang="ko-KR" sz="2400" b="1" dirty="0" smtClean="0"/>
              <a:t>tool&gt;Go to standard mode</a:t>
            </a:r>
            <a:endParaRPr lang="en-US" altLang="ko-KR" sz="2400" b="1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400" b="1" u="sng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400" b="1" u="sng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Black and white </a:t>
            </a:r>
            <a:r>
              <a:rPr lang="en-US" sz="4000" b="1" dirty="0" smtClean="0">
                <a:solidFill>
                  <a:srgbClr val="FF0000"/>
                </a:solidFill>
              </a:rPr>
              <a:t>pictures to </a:t>
            </a:r>
            <a:r>
              <a:rPr lang="en-US" sz="4000" b="1" dirty="0" smtClean="0">
                <a:solidFill>
                  <a:srgbClr val="FF0000"/>
                </a:solidFill>
              </a:rPr>
              <a:t>color pictures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28662" cy="6370041"/>
          </a:xfrm>
          <a:prstGeom prst="rect">
            <a:avLst/>
          </a:prstGeom>
        </p:spPr>
      </p:pic>
      <p:sp>
        <p:nvSpPr>
          <p:cNvPr id="6" name="Rectangle 125"/>
          <p:cNvSpPr/>
          <p:nvPr/>
        </p:nvSpPr>
        <p:spPr>
          <a:xfrm>
            <a:off x="428596" y="5857892"/>
            <a:ext cx="428596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" name="Straight Arrow Connector 9"/>
          <p:cNvCxnSpPr/>
          <p:nvPr/>
        </p:nvCxnSpPr>
        <p:spPr>
          <a:xfrm rot="5400000">
            <a:off x="-535817" y="2750339"/>
            <a:ext cx="4500594" cy="17145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5"/>
          <p:cNvSpPr/>
          <p:nvPr/>
        </p:nvSpPr>
        <p:spPr>
          <a:xfrm>
            <a:off x="0" y="5857892"/>
            <a:ext cx="428596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1" name="Straight Arrow Connector 9"/>
          <p:cNvCxnSpPr/>
          <p:nvPr/>
        </p:nvCxnSpPr>
        <p:spPr>
          <a:xfrm rot="5400000">
            <a:off x="-1250197" y="2607463"/>
            <a:ext cx="4786346" cy="1857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714876" y="3286124"/>
            <a:ext cx="4429124" cy="221457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Image&gt;Adjustment</a:t>
            </a:r>
            <a:r>
              <a:rPr lang="en-US" altLang="ko-KR" sz="2400" b="1" dirty="0" smtClean="0"/>
              <a:t>&gt; </a:t>
            </a:r>
            <a:r>
              <a:rPr lang="en-US" altLang="ko-KR" sz="2400" b="1" dirty="0" smtClean="0"/>
              <a:t>Variations&gt;Choose Original &gt; </a:t>
            </a:r>
            <a:r>
              <a:rPr lang="en-US" altLang="ko-KR" sz="2400" b="1" dirty="0" err="1" smtClean="0"/>
              <a:t>Midtone</a:t>
            </a:r>
            <a:r>
              <a:rPr lang="en-US" altLang="ko-KR" sz="2400" b="1" dirty="0" smtClean="0"/>
              <a:t>&gt; more red </a:t>
            </a:r>
            <a:r>
              <a:rPr lang="en-US" altLang="ko-KR" sz="2400" b="1" dirty="0" smtClean="0"/>
              <a:t>,</a:t>
            </a:r>
          </a:p>
          <a:p>
            <a:pPr marL="534988" lvl="1" indent="-266700">
              <a:spcBef>
                <a:spcPct val="20000"/>
              </a:spcBef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  </a:t>
            </a:r>
            <a:r>
              <a:rPr lang="en-US" altLang="ko-KR" sz="2400" b="1" dirty="0" smtClean="0"/>
              <a:t>more </a:t>
            </a:r>
            <a:r>
              <a:rPr lang="en-US" altLang="ko-KR" sz="2400" b="1" dirty="0" smtClean="0"/>
              <a:t>yellow</a:t>
            </a:r>
            <a:r>
              <a:rPr lang="ko-KR" altLang="en-US" sz="2400" b="1" dirty="0" smtClean="0"/>
              <a:t>클릭</a:t>
            </a:r>
            <a:r>
              <a:rPr lang="en-US" altLang="ko-KR" sz="2400" b="1" dirty="0" smtClean="0"/>
              <a:t>&gt;OK&gt; </a:t>
            </a:r>
            <a:r>
              <a:rPr lang="en-US" altLang="ko-KR" sz="2400" b="1" dirty="0" err="1" smtClean="0"/>
              <a:t>Ctrl+D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P F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143116"/>
            <a:ext cx="4163754" cy="3286148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714348" y="5643578"/>
            <a:ext cx="8429652" cy="107157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Image&gt;Adjustment&gt; Variations&gt;Choose Original </a:t>
            </a:r>
            <a:r>
              <a:rPr lang="en-US" altLang="ko-KR" sz="2400" b="1" dirty="0" smtClean="0"/>
              <a:t>&gt;</a:t>
            </a:r>
            <a:r>
              <a:rPr lang="en-US" altLang="ko-KR" sz="2400" b="1" dirty="0" err="1" smtClean="0"/>
              <a:t>Midtone</a:t>
            </a:r>
            <a:r>
              <a:rPr lang="en-US" altLang="ko-KR" sz="2400" b="1" dirty="0" smtClean="0"/>
              <a:t>&gt; </a:t>
            </a:r>
            <a:r>
              <a:rPr lang="en-US" altLang="ko-KR" sz="2400" b="1" dirty="0" smtClean="0"/>
              <a:t> Click </a:t>
            </a:r>
            <a:r>
              <a:rPr lang="en-US" altLang="ko-KR" sz="2400" b="1" dirty="0" smtClean="0"/>
              <a:t>more </a:t>
            </a:r>
            <a:r>
              <a:rPr lang="en-US" altLang="ko-KR" sz="2400" b="1" dirty="0" smtClean="0"/>
              <a:t>red, more magenta </a:t>
            </a:r>
            <a:r>
              <a:rPr lang="en-US" altLang="ko-KR" sz="2400" b="1" dirty="0" smtClean="0"/>
              <a:t>&gt;fine: The step to the left</a:t>
            </a:r>
            <a:endParaRPr lang="en-US" altLang="ko-KR" sz="2400" b="1" u="sng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Black and white </a:t>
            </a:r>
            <a:r>
              <a:rPr lang="en-US" sz="4000" b="1" dirty="0" smtClean="0">
                <a:solidFill>
                  <a:srgbClr val="FF0000"/>
                </a:solidFill>
              </a:rPr>
              <a:t>pictures to </a:t>
            </a:r>
            <a:r>
              <a:rPr lang="en-US" sz="4000" b="1" dirty="0" smtClean="0">
                <a:solidFill>
                  <a:srgbClr val="FF0000"/>
                </a:solidFill>
              </a:rPr>
              <a:t>color pictures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28662" cy="637004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1472" y="785794"/>
            <a:ext cx="8572528" cy="12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In the </a:t>
            </a:r>
            <a:r>
              <a:rPr lang="en-US" altLang="ko-KR" sz="2400" b="1" u="sng" dirty="0" smtClean="0"/>
              <a:t>standard mode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select the LIP area by the lasso tool&gt;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marL="534988" lvl="1" indent="-266700">
              <a:spcBef>
                <a:spcPct val="20000"/>
              </a:spcBef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   Go to the </a:t>
            </a:r>
            <a:r>
              <a:rPr lang="en-US" altLang="ko-KR" sz="2400" b="1" u="sng" dirty="0" smtClean="0"/>
              <a:t>Quick mask mode</a:t>
            </a:r>
            <a:r>
              <a:rPr lang="en-US" altLang="ko-KR" sz="2400" b="1" dirty="0" smtClean="0"/>
              <a:t>&gt; Color the LIP by proper brush </a:t>
            </a:r>
            <a:r>
              <a:rPr lang="en-US" altLang="ko-KR" sz="2400" b="1" dirty="0" smtClean="0"/>
              <a:t>tool&gt;Go to standard </a:t>
            </a:r>
            <a:r>
              <a:rPr lang="en-US" altLang="ko-KR" sz="2400" b="1" dirty="0" smtClean="0"/>
              <a:t>mode</a:t>
            </a:r>
            <a:endParaRPr kumimoji="0" lang="en-US" altLang="ko-KR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400" b="1" u="sng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L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500306"/>
            <a:ext cx="2647950" cy="1314450"/>
          </a:xfrm>
          <a:prstGeom prst="rect">
            <a:avLst/>
          </a:prstGeom>
        </p:spPr>
      </p:pic>
      <p:sp>
        <p:nvSpPr>
          <p:cNvPr id="9" name="Rectangle 125"/>
          <p:cNvSpPr/>
          <p:nvPr/>
        </p:nvSpPr>
        <p:spPr>
          <a:xfrm>
            <a:off x="6572264" y="3071810"/>
            <a:ext cx="1071570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6572264" y="3500438"/>
            <a:ext cx="107157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25"/>
          <p:cNvSpPr/>
          <p:nvPr/>
        </p:nvSpPr>
        <p:spPr>
          <a:xfrm>
            <a:off x="428596" y="3214686"/>
            <a:ext cx="500066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14348" y="571480"/>
            <a:ext cx="7929618" cy="100013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For correcting the face contrast</a:t>
            </a:r>
            <a:r>
              <a:rPr lang="en-US" altLang="ko-KR" sz="2400" b="1" dirty="0" smtClean="0"/>
              <a:t>&gt;Image&gt;adjustment&gt;</a:t>
            </a:r>
          </a:p>
          <a:p>
            <a:pPr marL="534988" lvl="1" indent="-266700">
              <a:spcBef>
                <a:spcPct val="20000"/>
              </a:spcBef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  Control </a:t>
            </a:r>
            <a:r>
              <a:rPr lang="en-US" altLang="ko-KR" sz="2400" b="1" dirty="0" smtClean="0"/>
              <a:t>Brightness/Contrast&gt;OK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Black and white </a:t>
            </a:r>
            <a:r>
              <a:rPr lang="en-US" sz="4000" b="1" dirty="0" smtClean="0">
                <a:solidFill>
                  <a:srgbClr val="FF0000"/>
                </a:solidFill>
              </a:rPr>
              <a:t>pictures to </a:t>
            </a:r>
            <a:r>
              <a:rPr lang="en-US" sz="4000" b="1" dirty="0" smtClean="0">
                <a:solidFill>
                  <a:srgbClr val="FF0000"/>
                </a:solidFill>
              </a:rPr>
              <a:t>color pictures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28662" cy="6370041"/>
          </a:xfrm>
          <a:prstGeom prst="rect">
            <a:avLst/>
          </a:prstGeom>
        </p:spPr>
      </p:pic>
      <p:pic>
        <p:nvPicPr>
          <p:cNvPr id="9" name="Picture 8" descr="brightn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928670"/>
            <a:ext cx="3171825" cy="150495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71604" y="2500306"/>
            <a:ext cx="8001056" cy="200026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By using Burn </a:t>
            </a:r>
            <a:r>
              <a:rPr lang="en-US" altLang="ko-KR" sz="2400" b="1" dirty="0" smtClean="0"/>
              <a:t>tool, dodge tool ,sponge tool </a:t>
            </a:r>
          </a:p>
          <a:p>
            <a:pPr marL="1076325" lvl="1" indent="-458788">
              <a:spcBef>
                <a:spcPct val="20000"/>
              </a:spcBef>
            </a:pP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For making lighter: By using dodge tool </a:t>
            </a:r>
            <a:endParaRPr lang="en-US" altLang="ko-KR" sz="2400" b="1" dirty="0" smtClean="0"/>
          </a:p>
          <a:p>
            <a:pPr marL="1076325" lvl="1" indent="-458788">
              <a:spcBef>
                <a:spcPct val="20000"/>
              </a:spcBef>
            </a:pPr>
            <a:r>
              <a:rPr lang="en-US" altLang="ko-KR" sz="2400" b="1" dirty="0" smtClean="0"/>
              <a:t> For </a:t>
            </a:r>
            <a:r>
              <a:rPr lang="en-US" altLang="ko-KR" sz="2400" b="1" dirty="0" smtClean="0"/>
              <a:t>making </a:t>
            </a:r>
            <a:r>
              <a:rPr lang="en-US" altLang="ko-KR" sz="2400" b="1" dirty="0" smtClean="0"/>
              <a:t>darker : </a:t>
            </a:r>
            <a:r>
              <a:rPr lang="en-US" altLang="ko-KR" sz="2400" b="1" dirty="0" smtClean="0"/>
              <a:t>By using </a:t>
            </a:r>
            <a:r>
              <a:rPr lang="en-US" altLang="ko-KR" sz="2400" b="1" dirty="0" smtClean="0"/>
              <a:t>Burn </a:t>
            </a:r>
            <a:r>
              <a:rPr lang="en-US" altLang="ko-KR" sz="2400" b="1" dirty="0" smtClean="0"/>
              <a:t>tool</a:t>
            </a:r>
            <a:endParaRPr lang="en-US" altLang="ko-KR" sz="2400" b="1" dirty="0" smtClean="0"/>
          </a:p>
          <a:p>
            <a:pPr marL="1076325" lvl="1" indent="-458788">
              <a:spcBef>
                <a:spcPct val="20000"/>
              </a:spcBef>
            </a:pP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For making </a:t>
            </a:r>
            <a:r>
              <a:rPr lang="en-US" altLang="ko-KR" sz="2400" b="1" dirty="0" smtClean="0"/>
              <a:t>the red area white:</a:t>
            </a:r>
            <a:r>
              <a:rPr lang="en-US" altLang="ko-KR" sz="2400" b="1" dirty="0" smtClean="0"/>
              <a:t> By using sponge </a:t>
            </a:r>
            <a:r>
              <a:rPr lang="en-US" altLang="ko-KR" sz="2400" b="1" dirty="0" smtClean="0"/>
              <a:t>tool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ey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572008"/>
            <a:ext cx="3286116" cy="914207"/>
          </a:xfrm>
          <a:prstGeom prst="rect">
            <a:avLst/>
          </a:prstGeom>
        </p:spPr>
      </p:pic>
      <p:pic>
        <p:nvPicPr>
          <p:cNvPr id="12" name="Picture 11" descr="ey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5786454"/>
            <a:ext cx="3286116" cy="831699"/>
          </a:xfrm>
          <a:prstGeom prst="rect">
            <a:avLst/>
          </a:prstGeom>
        </p:spPr>
      </p:pic>
      <p:pic>
        <p:nvPicPr>
          <p:cNvPr id="14" name="Picture 13" descr="modifiedodr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4492309"/>
            <a:ext cx="2214578" cy="23656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Straight Arrow Connector 9"/>
          <p:cNvCxnSpPr/>
          <p:nvPr/>
        </p:nvCxnSpPr>
        <p:spPr>
          <a:xfrm rot="5400000">
            <a:off x="2821769" y="3393281"/>
            <a:ext cx="1857388" cy="16430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9"/>
          <p:cNvCxnSpPr/>
          <p:nvPr/>
        </p:nvCxnSpPr>
        <p:spPr>
          <a:xfrm rot="5400000">
            <a:off x="6036479" y="4607727"/>
            <a:ext cx="1000132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9" descr="닷지툴, 번툴, 스펀지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214686"/>
            <a:ext cx="1778000" cy="800100"/>
          </a:xfrm>
          <a:prstGeom prst="rect">
            <a:avLst/>
          </a:prstGeom>
        </p:spPr>
      </p:pic>
      <p:cxnSp>
        <p:nvCxnSpPr>
          <p:cNvPr id="23" name="Straight Arrow Connector 9"/>
          <p:cNvCxnSpPr/>
          <p:nvPr/>
        </p:nvCxnSpPr>
        <p:spPr>
          <a:xfrm rot="10800000" flipV="1">
            <a:off x="3428992" y="3714752"/>
            <a:ext cx="2857520" cy="12858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2714</TotalTime>
  <Words>501</Words>
  <Application>Microsoft Office PowerPoint</Application>
  <PresentationFormat>On-screen Show (4:3)</PresentationFormat>
  <Paragraphs>115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user</cp:lastModifiedBy>
  <cp:revision>326</cp:revision>
  <dcterms:created xsi:type="dcterms:W3CDTF">2015-05-15T17:59:22Z</dcterms:created>
  <dcterms:modified xsi:type="dcterms:W3CDTF">2016-04-10T01:35:05Z</dcterms:modified>
</cp:coreProperties>
</file>