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0" r:id="rId3"/>
    <p:sldId id="273" r:id="rId4"/>
    <p:sldId id="274" r:id="rId5"/>
    <p:sldId id="270" r:id="rId6"/>
    <p:sldId id="277" r:id="rId7"/>
    <p:sldId id="276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432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FF79-9DE6-405C-98A6-7ABDB20ABB6B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86306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sz="1600" b="1" dirty="0" smtClean="0"/>
              <a:t> </a:t>
            </a:r>
            <a:r>
              <a:rPr lang="ko-KR" altLang="en-US" sz="1600" b="1" dirty="0" smtClean="0"/>
              <a:t>필드 삽입</a:t>
            </a:r>
            <a:endParaRPr lang="en-US" altLang="ko-KR" sz="1600" b="1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1600" dirty="0" smtClean="0"/>
              <a:t> </a:t>
            </a:r>
            <a:r>
              <a:rPr lang="ko-KR" altLang="en-US" sz="1600" dirty="0" smtClean="0"/>
              <a:t>디자인 보기에서 삽입</a:t>
            </a:r>
            <a:endParaRPr lang="en-US" altLang="ko-KR" sz="16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600" dirty="0" smtClean="0"/>
              <a:t> </a:t>
            </a:r>
            <a:r>
              <a:rPr lang="ko-KR" altLang="en-US" sz="1400" dirty="0" smtClean="0"/>
              <a:t>테이블의 디자인 보기가 나타나면 삽입할 행의 아래쪽 행을 클릭하여 선택한 다음 바로가기 메뉴의  </a:t>
            </a:r>
            <a:r>
              <a:rPr lang="en-US" altLang="ko-KR" sz="1400" dirty="0" smtClean="0"/>
              <a:t>“</a:t>
            </a:r>
            <a:r>
              <a:rPr lang="ko-KR" altLang="en-US" sz="1400" dirty="0" smtClean="0"/>
              <a:t>행삽입</a:t>
            </a:r>
            <a:r>
              <a:rPr lang="en-US" altLang="ko-KR" sz="1400" dirty="0" smtClean="0"/>
              <a:t>Insert Rows”</a:t>
            </a:r>
            <a:r>
              <a:rPr lang="ko-KR" altLang="en-US" sz="1400" dirty="0" smtClean="0"/>
              <a:t>을 선택 </a:t>
            </a:r>
            <a:r>
              <a:rPr lang="en-US" altLang="ko-KR" sz="1400" dirty="0" smtClean="0"/>
              <a:t>… </a:t>
            </a:r>
            <a:r>
              <a:rPr lang="ko-KR" altLang="en-US" sz="1400" dirty="0" smtClean="0"/>
              <a:t>삽입한 빈행은  지정한 행의위쪽에 삽입됨</a:t>
            </a:r>
            <a:r>
              <a:rPr lang="en-US" altLang="ko-KR" sz="1400" dirty="0" smtClean="0"/>
              <a:t>.</a:t>
            </a:r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ko-KR" altLang="en-US" sz="1400" dirty="0" smtClean="0"/>
              <a:t>여러 개 행을 선택한 다음 행삽입을 하는 경우 선택한 만큼의 행이 삽입됨</a:t>
            </a:r>
            <a:r>
              <a:rPr lang="en-US" altLang="ko-KR" sz="1400" dirty="0" smtClean="0"/>
              <a:t>.</a:t>
            </a:r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400" dirty="0" smtClean="0"/>
              <a:t>Design&gt; Tools&gt;Insert Rows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0" y="1905000"/>
            <a:ext cx="86306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sz="1600" b="1" dirty="0" smtClean="0"/>
              <a:t> </a:t>
            </a:r>
            <a:r>
              <a:rPr lang="ko-KR" altLang="en-US" sz="1600" b="1" dirty="0" smtClean="0"/>
              <a:t>필드 삭제</a:t>
            </a:r>
            <a:endParaRPr lang="en-US" altLang="ko-KR" sz="1600" b="1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1600" dirty="0" smtClean="0"/>
              <a:t> </a:t>
            </a:r>
            <a:r>
              <a:rPr lang="ko-KR" altLang="en-US" sz="1600" dirty="0" smtClean="0"/>
              <a:t>디자인 보기에서 삭제</a:t>
            </a:r>
            <a:endParaRPr lang="en-US" altLang="ko-KR" sz="16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600" dirty="0" smtClean="0"/>
              <a:t> </a:t>
            </a:r>
            <a:r>
              <a:rPr lang="ko-KR" altLang="en-US" sz="1400" dirty="0" smtClean="0"/>
              <a:t>테이블의 디자인 보기가 나타나면 삭제할 행의 아래쪽 행을 클릭하여 선택한 다음 바로가기 메뉴의  </a:t>
            </a:r>
            <a:r>
              <a:rPr lang="en-US" altLang="ko-KR" sz="1400" dirty="0" smtClean="0"/>
              <a:t>“</a:t>
            </a:r>
            <a:r>
              <a:rPr lang="ko-KR" altLang="en-US" sz="1400" dirty="0" smtClean="0"/>
              <a:t>행삭제</a:t>
            </a:r>
            <a:r>
              <a:rPr lang="en-US" altLang="ko-KR" sz="1400" dirty="0" smtClean="0"/>
              <a:t>Delete</a:t>
            </a:r>
            <a:r>
              <a:rPr lang="en-US" altLang="ko-KR" sz="1400" dirty="0" smtClean="0"/>
              <a:t> Rows”</a:t>
            </a:r>
            <a:r>
              <a:rPr lang="ko-KR" altLang="en-US" sz="1400" dirty="0" smtClean="0"/>
              <a:t>을 선택 </a:t>
            </a:r>
            <a:r>
              <a:rPr lang="en-US" altLang="ko-KR" sz="1400" dirty="0" smtClean="0"/>
              <a:t>… </a:t>
            </a:r>
            <a:r>
              <a:rPr lang="ko-KR" altLang="en-US" sz="1400" dirty="0" smtClean="0"/>
              <a:t>선택한 행이 삭제됨</a:t>
            </a:r>
            <a:r>
              <a:rPr lang="en-US" altLang="ko-KR" sz="1400" dirty="0" smtClean="0"/>
              <a:t>.</a:t>
            </a:r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ko-KR" altLang="en-US" sz="1400" dirty="0" smtClean="0"/>
              <a:t>여러 개 행을 선택한 다음 행삭제를 하는 경우 선택한 만큼의 행이 삭제됨</a:t>
            </a:r>
            <a:r>
              <a:rPr lang="en-US" altLang="ko-KR" sz="1400" dirty="0" smtClean="0"/>
              <a:t>.</a:t>
            </a:r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400" dirty="0" smtClean="0"/>
              <a:t>Design&gt; Tools&gt;Delete Rows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0" y="3429000"/>
            <a:ext cx="86306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sz="1600" b="1" dirty="0" smtClean="0"/>
              <a:t> </a:t>
            </a:r>
            <a:r>
              <a:rPr lang="ko-KR" altLang="en-US" sz="1600" b="1" dirty="0" smtClean="0"/>
              <a:t>필드 </a:t>
            </a:r>
            <a:r>
              <a:rPr lang="ko-KR" altLang="en-US" sz="1600" b="1" dirty="0" smtClean="0"/>
              <a:t>이</a:t>
            </a:r>
            <a:r>
              <a:rPr lang="ko-KR" altLang="en-US" sz="1600" b="1" dirty="0" smtClean="0"/>
              <a:t>동</a:t>
            </a:r>
            <a:endParaRPr lang="en-US" altLang="ko-KR" sz="1600" b="1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1600" dirty="0" smtClean="0"/>
              <a:t> </a:t>
            </a:r>
            <a:r>
              <a:rPr lang="ko-KR" altLang="en-US" sz="1600" dirty="0" smtClean="0"/>
              <a:t>디자인 보기에서 이동</a:t>
            </a:r>
            <a:endParaRPr lang="en-US" altLang="ko-KR" sz="16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600" dirty="0" smtClean="0"/>
              <a:t> </a:t>
            </a:r>
            <a:r>
              <a:rPr lang="ko-KR" altLang="en-US" sz="1400" dirty="0" smtClean="0"/>
              <a:t>연속된 여러 필드의 이동은 가능하나 비연속적인 여러 필드 이동은 수행되지 않음</a:t>
            </a:r>
            <a:endParaRPr lang="en-US" altLang="ko-KR" sz="14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altLang="ko-KR" sz="1400" dirty="0" smtClean="0"/>
              <a:t>Home Tab&gt;Clipboard&gt; </a:t>
            </a:r>
            <a:r>
              <a:rPr lang="en-US" altLang="ko-KR" sz="1400" dirty="0" smtClean="0"/>
              <a:t>Cut&gt; Home </a:t>
            </a:r>
            <a:r>
              <a:rPr lang="en-US" altLang="ko-KR" sz="1400" dirty="0" smtClean="0"/>
              <a:t>Tab&gt;Clipboard&gt;Paste</a:t>
            </a:r>
            <a:endParaRPr lang="en-US" altLang="ko-KR" sz="14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ko-KR" altLang="en-US" sz="1400" dirty="0" smtClean="0"/>
              <a:t>행을 클릭하여 선택한 다음 바로가기 메뉴의  </a:t>
            </a:r>
            <a:r>
              <a:rPr lang="en-US" altLang="ko-KR" sz="1400" dirty="0" smtClean="0"/>
              <a:t>Cut&gt;Paste</a:t>
            </a:r>
          </a:p>
          <a:p>
            <a:pPr lvl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ko-KR" altLang="en-US" sz="1600" dirty="0" smtClean="0"/>
              <a:t>데이터시트 </a:t>
            </a:r>
            <a:r>
              <a:rPr lang="ko-KR" altLang="en-US" sz="1600" dirty="0" smtClean="0"/>
              <a:t>보기에서 </a:t>
            </a:r>
            <a:r>
              <a:rPr lang="ko-KR" altLang="en-US" sz="1600" dirty="0" smtClean="0"/>
              <a:t>이동</a:t>
            </a:r>
            <a:endParaRPr lang="en-US" altLang="ko-KR" sz="16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ko-KR" altLang="en-US" sz="1400" dirty="0" smtClean="0"/>
              <a:t>이동하고자 하는 필드를 클릭한 다음 이동할 위치로 드래그 앤 드롭함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0" y="5181600"/>
            <a:ext cx="863067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sz="1600" b="1" dirty="0" smtClean="0"/>
              <a:t> </a:t>
            </a:r>
            <a:r>
              <a:rPr lang="ko-KR" altLang="en-US" sz="1600" b="1" dirty="0" smtClean="0"/>
              <a:t>필드 </a:t>
            </a:r>
            <a:r>
              <a:rPr lang="ko-KR" altLang="en-US" sz="1600" b="1" dirty="0" smtClean="0"/>
              <a:t>이름 변경</a:t>
            </a:r>
            <a:endParaRPr lang="en-US" altLang="ko-KR" sz="1600" b="1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1600" dirty="0" smtClean="0"/>
              <a:t> </a:t>
            </a:r>
            <a:r>
              <a:rPr lang="ko-KR" altLang="en-US" sz="1600" dirty="0" smtClean="0"/>
              <a:t>디자인 보기에서 이름변경</a:t>
            </a:r>
            <a:endParaRPr lang="en-US" altLang="ko-KR" sz="16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600" dirty="0" smtClean="0"/>
              <a:t> </a:t>
            </a:r>
            <a:r>
              <a:rPr lang="ko-KR" altLang="en-US" sz="1400" dirty="0" smtClean="0"/>
              <a:t>이미 작성된 필드이름을 지은 후 새로운 이름 입력</a:t>
            </a:r>
            <a:endParaRPr lang="en-US" altLang="ko-KR" sz="1600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ko-KR" altLang="en-US" sz="1600" dirty="0" smtClean="0"/>
              <a:t>데이터시트 </a:t>
            </a:r>
            <a:r>
              <a:rPr lang="ko-KR" altLang="en-US" sz="1600" dirty="0" smtClean="0"/>
              <a:t>보기에서 </a:t>
            </a:r>
            <a:r>
              <a:rPr lang="ko-KR" altLang="en-US" sz="1600" dirty="0" smtClean="0"/>
              <a:t>이동</a:t>
            </a:r>
            <a:endParaRPr lang="en-US" altLang="ko-KR" sz="16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ko-KR" altLang="en-US" sz="1400" dirty="0" smtClean="0"/>
              <a:t>변경하고자 하는 필드이름 더블클릭한 다음 새로운 이름 입력</a:t>
            </a:r>
            <a:endParaRPr lang="en-US" altLang="ko-KR" sz="1400" dirty="0" smtClean="0"/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400" dirty="0" smtClean="0"/>
              <a:t>Datasheet TAB&gt;Field &amp; Columns&gt;Rename</a:t>
            </a:r>
          </a:p>
          <a:p>
            <a:pPr lvl="2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ko-KR" altLang="en-US" sz="1400" dirty="0" smtClean="0"/>
              <a:t>바로가기 메뉴의 </a:t>
            </a:r>
            <a:r>
              <a:rPr lang="en-US" altLang="ko-KR" sz="1400" dirty="0" smtClean="0"/>
              <a:t>Rename Columns</a:t>
            </a:r>
            <a:r>
              <a:rPr lang="ko-KR" alt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685800"/>
            <a:ext cx="863067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sz="1600" b="1" dirty="0" smtClean="0"/>
              <a:t> </a:t>
            </a:r>
            <a:r>
              <a:rPr lang="ko-KR" altLang="en-US" sz="1600" b="1" dirty="0" smtClean="0"/>
              <a:t>데이터 형식의 종류 </a:t>
            </a:r>
            <a:endParaRPr lang="en-US" altLang="ko-KR" sz="1600" b="1" dirty="0" smtClean="0"/>
          </a:p>
          <a:p>
            <a:pPr marL="514350" lvl="2" indent="-114300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600" dirty="0" smtClean="0"/>
              <a:t> </a:t>
            </a:r>
            <a:r>
              <a:rPr lang="ko-KR" altLang="en-US" sz="1400" dirty="0" smtClean="0"/>
              <a:t>테이블의 필드 이름 성격에 따라 데이터의 형식을 지정해 주어야 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altLang="ko-KR" sz="1400" dirty="0" smtClean="0"/>
              <a:t>‘</a:t>
            </a:r>
            <a:r>
              <a:rPr lang="ko-KR" altLang="en-US" sz="1400" dirty="0" smtClean="0"/>
              <a:t>이름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은 텍스트 형식이며 연산이 필요한 필드의 경우 숫자 형식이어야 함</a:t>
            </a:r>
            <a:r>
              <a:rPr lang="en-US" altLang="ko-KR" sz="1400" dirty="0" smtClean="0"/>
              <a:t>.</a:t>
            </a:r>
          </a:p>
          <a:p>
            <a:pPr lvl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ko-KR" altLang="en-US" sz="1400" dirty="0" smtClean="0"/>
              <a:t>텍스트 데이터 형식과 메모 데이터 형식은 모두 필드에 입력된 문자만 저장되며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필드의 빈 자리를 채우는 공백 문자는 저장하지 않음</a:t>
            </a:r>
            <a:endParaRPr lang="en-US" altLang="ko-KR" sz="1400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lang="en-US" sz="1400" dirty="0" smtClean="0"/>
              <a:t> </a:t>
            </a:r>
            <a:r>
              <a:rPr lang="ko-KR" altLang="en-US" sz="1400" dirty="0" smtClean="0"/>
              <a:t>텍스트 필드나 메모 필드에서 정렬하거나 그룹화할 수있지만메모 필드에서 정렬 하거나 그룹화할때는 첫 </a:t>
            </a:r>
            <a:r>
              <a:rPr lang="en-US" altLang="ko-KR" sz="1400" dirty="0" smtClean="0"/>
              <a:t>255</a:t>
            </a:r>
            <a:r>
              <a:rPr lang="ko-KR" altLang="en-US" sz="1400" dirty="0" smtClean="0"/>
              <a:t>문자만 사용됨</a:t>
            </a:r>
            <a:r>
              <a:rPr lang="en-US" altLang="ko-KR" sz="1400" dirty="0" smtClean="0"/>
              <a:t>.</a:t>
            </a:r>
            <a:endParaRPr lang="en-US" sz="1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3400" y="2286000"/>
          <a:ext cx="8229600" cy="434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3581400"/>
                <a:gridCol w="2743200"/>
              </a:tblGrid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형식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설명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크기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계산이 필요없는 이름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주소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전화번호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부픔번호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우편번호 등의 데이터를 저장할때는 텍스트 형식을 사용함</a:t>
                      </a:r>
                      <a:endParaRPr lang="en-US" altLang="ko-KR" sz="140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숫자를 입력해도 문자로 취급하여 연산이 되지 않음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/>
                        <a:t>기본 크기 </a:t>
                      </a:r>
                      <a:r>
                        <a:rPr lang="en-US" altLang="ko-KR" dirty="0" smtClean="0"/>
                        <a:t>50</a:t>
                      </a:r>
                      <a:r>
                        <a:rPr lang="ko-KR" altLang="en-US" dirty="0" smtClean="0"/>
                        <a:t>자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최대 </a:t>
                      </a:r>
                      <a:r>
                        <a:rPr lang="en-US" altLang="ko-KR" dirty="0" smtClean="0"/>
                        <a:t>255</a:t>
                      </a:r>
                      <a:r>
                        <a:rPr lang="ko-KR" altLang="en-US" dirty="0" smtClean="0"/>
                        <a:t>자</a:t>
                      </a:r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설명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참고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사항 등 </a:t>
                      </a:r>
                      <a:r>
                        <a:rPr lang="en-US" altLang="ko-KR" sz="1400" baseline="0" dirty="0" smtClean="0"/>
                        <a:t>255</a:t>
                      </a:r>
                      <a:r>
                        <a:rPr lang="ko-KR" altLang="en-US" sz="1400" baseline="0" dirty="0" smtClean="0"/>
                        <a:t>자를 초과해서 저장할때는 메모 데이터형식을 사용함</a:t>
                      </a:r>
                      <a:endParaRPr lang="en-US" altLang="ko-KR" sz="1400" baseline="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baseline="0" dirty="0" smtClean="0"/>
                        <a:t>서식이 있는 텍스트나 긴 문서를 저장하기 위해서는 메모 대신 </a:t>
                      </a:r>
                      <a:r>
                        <a:rPr lang="en-US" altLang="ko-KR" sz="1400" baseline="0" dirty="0" smtClean="0"/>
                        <a:t>OLE</a:t>
                      </a:r>
                      <a:r>
                        <a:rPr lang="ko-KR" altLang="en-US" sz="1400" baseline="0" dirty="0" smtClean="0"/>
                        <a:t>개체를 사용함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65535</a:t>
                      </a:r>
                      <a:r>
                        <a:rPr lang="ko-KR" altLang="en-US" dirty="0" smtClean="0"/>
                        <a:t>자 가지 저장함</a:t>
                      </a:r>
                      <a:endParaRPr lang="en-US" dirty="0"/>
                    </a:p>
                  </a:txBody>
                  <a:tcPr/>
                </a:tc>
              </a:tr>
              <a:tr h="1417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산술계산에 이용하는 숫자 데이터를 저장할때 사용함</a:t>
                      </a:r>
                      <a:endParaRPr lang="en-US" altLang="ko-KR" sz="140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화폐계산은 반올림</a:t>
                      </a:r>
                      <a:r>
                        <a:rPr lang="ko-KR" altLang="en-US" sz="1400" baseline="0" dirty="0" smtClean="0"/>
                        <a:t> 문제를 고려하여 숫자 대신 통화 필드를 사용함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/>
                        <a:t>바이트</a:t>
                      </a:r>
                      <a:r>
                        <a:rPr lang="en-US" altLang="ko-KR" dirty="0" smtClean="0"/>
                        <a:t>:1</a:t>
                      </a:r>
                      <a:r>
                        <a:rPr lang="ko-KR" altLang="en-US" dirty="0" smtClean="0"/>
                        <a:t>바이트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정수</a:t>
                      </a:r>
                      <a:r>
                        <a:rPr lang="en-US" altLang="ko-KR" dirty="0" smtClean="0"/>
                        <a:t>(Integer):2</a:t>
                      </a:r>
                      <a:r>
                        <a:rPr lang="ko-KR" altLang="en-US" dirty="0" smtClean="0"/>
                        <a:t>바이트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정수</a:t>
                      </a:r>
                      <a:r>
                        <a:rPr lang="en-US" altLang="ko-KR" dirty="0" smtClean="0"/>
                        <a:t>(Long): 4</a:t>
                      </a:r>
                      <a:r>
                        <a:rPr lang="ko-KR" altLang="en-US" dirty="0" smtClean="0"/>
                        <a:t>바이트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실수</a:t>
                      </a:r>
                      <a:r>
                        <a:rPr lang="en-US" altLang="ko-KR" dirty="0" smtClean="0"/>
                        <a:t>(Single):4</a:t>
                      </a:r>
                      <a:r>
                        <a:rPr lang="ko-KR" altLang="en-US" dirty="0" smtClean="0"/>
                        <a:t>바이트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실수</a:t>
                      </a:r>
                      <a:r>
                        <a:rPr lang="en-US" altLang="ko-KR" dirty="0" smtClean="0"/>
                        <a:t>(Double):8</a:t>
                      </a:r>
                      <a:r>
                        <a:rPr lang="ko-KR" altLang="en-US" dirty="0" smtClean="0"/>
                        <a:t>바이트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복제</a:t>
                      </a:r>
                      <a:r>
                        <a:rPr lang="en-US" altLang="ko-KR" dirty="0" smtClean="0"/>
                        <a:t>D:GUD</a:t>
                      </a:r>
                      <a:r>
                        <a:rPr lang="ko-KR" altLang="en-US" dirty="0" smtClean="0"/>
                        <a:t>에 사용함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533400"/>
          <a:ext cx="8229600" cy="633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4648200"/>
                <a:gridCol w="1905000"/>
              </a:tblGrid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형식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설명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크기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날짜</a:t>
                      </a:r>
                      <a:r>
                        <a:rPr lang="en-US" altLang="ko-KR" dirty="0" smtClean="0"/>
                        <a:t>/</a:t>
                      </a:r>
                      <a:r>
                        <a:rPr lang="ko-KR" altLang="en-US" dirty="0" smtClean="0"/>
                        <a:t>시간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날짜나 시간 데이터를 저장할때  사용함</a:t>
                      </a:r>
                      <a:endParaRPr lang="en-US" altLang="ko-KR" sz="140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날짜간의 기간이나 시간을 계산할 수있음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ko-KR" altLang="en-US" dirty="0" smtClean="0"/>
                        <a:t>바이트</a:t>
                      </a:r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통화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화폐값을 저장할때 사용하며 반올림을 방지해 둠</a:t>
                      </a:r>
                      <a:endParaRPr lang="en-US" altLang="ko-KR" sz="140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소수점왼쪽으로 </a:t>
                      </a:r>
                      <a:r>
                        <a:rPr lang="en-US" altLang="ko-KR" sz="1400" dirty="0" smtClean="0"/>
                        <a:t>15</a:t>
                      </a:r>
                      <a:r>
                        <a:rPr lang="ko-KR" altLang="en-US" sz="1400" dirty="0" smtClean="0"/>
                        <a:t>자리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소수점 오른쪽으로 </a:t>
                      </a:r>
                      <a:r>
                        <a:rPr lang="en-US" altLang="ko-KR" sz="1400" dirty="0" smtClean="0"/>
                        <a:t>4</a:t>
                      </a:r>
                      <a:r>
                        <a:rPr lang="ko-KR" altLang="en-US" sz="1400" dirty="0" smtClean="0"/>
                        <a:t>자리까지 표시 가능함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</a:t>
                      </a:r>
                      <a:r>
                        <a:rPr lang="ko-KR" altLang="en-US" dirty="0" smtClean="0"/>
                        <a:t>바이트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일련번호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레코드 추가시 자동으로 고유번호를 부여할때 사용함</a:t>
                      </a:r>
                      <a:endParaRPr lang="en-US" altLang="ko-KR" sz="140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번호가 부여되면 변경하거니 삭제할 수없음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ko-KR" altLang="en-US" dirty="0" smtClean="0"/>
                        <a:t>바이트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복제 </a:t>
                      </a:r>
                      <a:r>
                        <a:rPr lang="en-US" altLang="ko-KR" dirty="0" smtClean="0"/>
                        <a:t>ID: 16</a:t>
                      </a:r>
                      <a:r>
                        <a:rPr lang="ko-KR" altLang="en-US" dirty="0" smtClean="0"/>
                        <a:t>바이트</a:t>
                      </a:r>
                      <a:endParaRPr lang="en-US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예</a:t>
                      </a:r>
                      <a:r>
                        <a:rPr lang="en-US" altLang="ko-KR" dirty="0" smtClean="0"/>
                        <a:t>/</a:t>
                      </a:r>
                      <a:r>
                        <a:rPr lang="ko-KR" altLang="en-US" dirty="0" smtClean="0"/>
                        <a:t>아니요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1400" dirty="0" smtClean="0"/>
                        <a:t>True/</a:t>
                      </a:r>
                      <a:r>
                        <a:rPr lang="en-US" sz="1400" baseline="0" dirty="0" smtClean="0"/>
                        <a:t> False, Yes/ No, On/Off</a:t>
                      </a:r>
                      <a:r>
                        <a:rPr lang="ko-KR" altLang="en-US" sz="1400" baseline="0" dirty="0" smtClean="0"/>
                        <a:t>처럼 두 값중 하나만을 선택하는 경우에 사용함</a:t>
                      </a:r>
                      <a:endParaRPr lang="en-US" altLang="ko-KR" sz="1400" baseline="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1400" baseline="0" dirty="0" smtClean="0"/>
                        <a:t>Null </a:t>
                      </a:r>
                      <a:r>
                        <a:rPr lang="ko-KR" altLang="en-US" sz="1400" baseline="0" dirty="0" smtClean="0"/>
                        <a:t>값을 허용하지 않음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ko-KR" altLang="en-US" dirty="0" smtClean="0"/>
                        <a:t>바이트</a:t>
                      </a:r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OLE </a:t>
                      </a:r>
                      <a:r>
                        <a:rPr lang="ko-KR" altLang="en-US" dirty="0" smtClean="0"/>
                        <a:t>개체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다름 프로그램에서 만들어진 </a:t>
                      </a:r>
                      <a:r>
                        <a:rPr lang="en-US" altLang="ko-KR" sz="1400" dirty="0" smtClean="0"/>
                        <a:t>OLE</a:t>
                      </a:r>
                      <a:r>
                        <a:rPr lang="ko-KR" altLang="en-US" sz="1400" dirty="0" smtClean="0"/>
                        <a:t>개체를 사용하는 것 </a:t>
                      </a:r>
                      <a:endParaRPr lang="en-US" altLang="ko-KR" sz="140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1400" dirty="0" smtClean="0"/>
                        <a:t>Microsoft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사의 </a:t>
                      </a:r>
                      <a:r>
                        <a:rPr lang="en-US" altLang="ko-KR" sz="1400" baseline="0" dirty="0" smtClean="0"/>
                        <a:t>word </a:t>
                      </a:r>
                      <a:r>
                        <a:rPr lang="ko-KR" altLang="en-US" sz="1400" baseline="0" dirty="0" smtClean="0"/>
                        <a:t>문서나 </a:t>
                      </a:r>
                      <a:r>
                        <a:rPr lang="en-US" altLang="ko-KR" sz="1400" baseline="0" dirty="0" smtClean="0"/>
                        <a:t>Excel </a:t>
                      </a:r>
                      <a:r>
                        <a:rPr lang="ko-KR" altLang="en-US" sz="1400" baseline="0" dirty="0" smtClean="0"/>
                        <a:t>파일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그림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소리</a:t>
                      </a:r>
                      <a:r>
                        <a:rPr lang="en-US" altLang="ko-KR" sz="1400" baseline="0" dirty="0" smtClean="0"/>
                        <a:t>,</a:t>
                      </a:r>
                      <a:r>
                        <a:rPr lang="ko-KR" altLang="en-US" sz="1400" baseline="0" dirty="0" smtClean="0"/>
                        <a:t>기타  이진 데이터등에서 사용함</a:t>
                      </a:r>
                      <a:endParaRPr lang="en-US" altLang="ko-KR" sz="1400" baseline="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baseline="0" dirty="0" smtClean="0"/>
                        <a:t>폼 또는 보고서 개체에서 컨트롤 </a:t>
                      </a:r>
                      <a:r>
                        <a:rPr lang="en-US" altLang="ko-KR" sz="1400" baseline="0" dirty="0" smtClean="0"/>
                        <a:t>(</a:t>
                      </a:r>
                      <a:r>
                        <a:rPr lang="ko-KR" altLang="en-US" sz="1400" baseline="0" dirty="0" smtClean="0"/>
                        <a:t>바운드 개체 툴</a:t>
                      </a:r>
                      <a:r>
                        <a:rPr lang="en-US" altLang="ko-KR" sz="1400" baseline="0" dirty="0" smtClean="0"/>
                        <a:t>)</a:t>
                      </a:r>
                      <a:r>
                        <a:rPr lang="ko-KR" altLang="en-US" sz="1400" baseline="0" dirty="0" smtClean="0"/>
                        <a:t>을 이용하여 표시함</a:t>
                      </a:r>
                      <a:endParaRPr lang="en-US" altLang="ko-KR" sz="1400" baseline="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baseline="0" dirty="0" smtClean="0"/>
                        <a:t>가장 메모리 사이즈사 큰 데이터 형식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1GB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하이펑링크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하이퍼링크에서 사용하는 개체로 </a:t>
                      </a:r>
                      <a:r>
                        <a:rPr lang="en-US" altLang="ko-KR" sz="1400" dirty="0" smtClean="0"/>
                        <a:t>UNC</a:t>
                      </a:r>
                      <a:r>
                        <a:rPr lang="ko-KR" altLang="en-US" sz="1400" dirty="0" smtClean="0"/>
                        <a:t>경로와 </a:t>
                      </a:r>
                      <a:r>
                        <a:rPr lang="en-US" altLang="ko-KR" sz="1400" dirty="0" smtClean="0"/>
                        <a:t>URL</a:t>
                      </a:r>
                      <a:r>
                        <a:rPr lang="ko-KR" altLang="en-US" sz="1400" dirty="0" smtClean="0"/>
                        <a:t>주소를 저장할 수 있음</a:t>
                      </a:r>
                      <a:endParaRPr lang="en-US" altLang="ko-KR" sz="140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1400" dirty="0" smtClean="0"/>
                        <a:t>E-Mail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주소를 저장할때도 이용함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640000</a:t>
                      </a:r>
                      <a:r>
                        <a:rPr lang="ko-KR" altLang="en-US" dirty="0" smtClean="0"/>
                        <a:t>자까지</a:t>
                      </a:r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조회마법사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필드에 값을 직접 입력하지 않고 다른 테이블에서 값을 선택할때 사용함</a:t>
                      </a:r>
                      <a:endParaRPr lang="en-US" altLang="ko-KR" sz="1400" dirty="0" smtClean="0"/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ko-KR" altLang="en-US" sz="1400" dirty="0" smtClean="0"/>
                        <a:t>콤보상자를 사용하여 목록에서 값을 선택하는 필드를 만들때 사용함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ko-KR" altLang="en-US" dirty="0" smtClean="0"/>
                        <a:t>바이트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na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3600"/>
            <a:ext cx="2819400" cy="46481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657600"/>
            <a:ext cx="6019800" cy="1752600"/>
          </a:xfrm>
        </p:spPr>
        <p:txBody>
          <a:bodyPr>
            <a:normAutofit/>
          </a:bodyPr>
          <a:lstStyle/>
          <a:p>
            <a:pPr marL="342900" indent="-342900" algn="l"/>
            <a:r>
              <a:rPr lang="en-US" sz="1800" dirty="0" smtClean="0">
                <a:solidFill>
                  <a:schemeClr val="tx1"/>
                </a:solidFill>
              </a:rPr>
              <a:t>1. From Microsoft Office Online&gt;Blank  Database&gt;File</a:t>
            </a:r>
          </a:p>
          <a:p>
            <a:pPr marL="342900" indent="-342900" algn="l"/>
            <a:r>
              <a:rPr lang="en-US" sz="1800" dirty="0" smtClean="0">
                <a:solidFill>
                  <a:schemeClr val="tx1"/>
                </a:solidFill>
              </a:rPr>
              <a:t>   name browser </a:t>
            </a:r>
            <a:r>
              <a:rPr lang="en-US" sz="1800" dirty="0" smtClean="0">
                <a:solidFill>
                  <a:schemeClr val="tx1"/>
                </a:solidFill>
              </a:rPr>
              <a:t>box&gt;</a:t>
            </a:r>
            <a:r>
              <a:rPr lang="en-US" sz="1800" dirty="0" smtClean="0">
                <a:solidFill>
                  <a:schemeClr val="tx1"/>
                </a:solidFill>
              </a:rPr>
              <a:t>EMPLOYEEINFO </a:t>
            </a:r>
            <a:r>
              <a:rPr lang="en-US" sz="1800" dirty="0" smtClean="0">
                <a:solidFill>
                  <a:schemeClr val="tx1"/>
                </a:solidFill>
              </a:rPr>
              <a:t>file </a:t>
            </a:r>
            <a:r>
              <a:rPr lang="en-US" sz="1800" dirty="0" smtClean="0">
                <a:solidFill>
                  <a:schemeClr val="tx1"/>
                </a:solidFill>
              </a:rPr>
              <a:t>click&gt;Ok</a:t>
            </a:r>
          </a:p>
          <a:p>
            <a:pPr marL="342900" indent="-342900" algn="l"/>
            <a:r>
              <a:rPr lang="en-US" sz="1800" dirty="0" smtClean="0">
                <a:solidFill>
                  <a:schemeClr val="tx1"/>
                </a:solidFill>
              </a:rPr>
              <a:t>2.</a:t>
            </a:r>
            <a:r>
              <a:rPr lang="ko-KR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ko-KR" sz="1800" dirty="0" smtClean="0">
                <a:solidFill>
                  <a:schemeClr val="tx1"/>
                </a:solidFill>
              </a:rPr>
              <a:t>Home&gt;views&gt;Design view</a:t>
            </a:r>
          </a:p>
          <a:p>
            <a:pPr marL="342900" indent="-342900" algn="l"/>
            <a:r>
              <a:rPr lang="en-US" sz="1800" dirty="0" smtClean="0">
                <a:solidFill>
                  <a:schemeClr val="tx1"/>
                </a:solidFill>
              </a:rPr>
              <a:t>3.Field name&gt;Name click&gt;General&gt;Field size&gt;</a:t>
            </a:r>
          </a:p>
          <a:p>
            <a:pPr marL="342900" indent="-342900" algn="l"/>
            <a:r>
              <a:rPr lang="en-US" sz="1800" dirty="0" smtClean="0">
                <a:solidFill>
                  <a:schemeClr val="tx1"/>
                </a:solidFill>
              </a:rPr>
              <a:t>   255</a:t>
            </a:r>
            <a:r>
              <a:rPr lang="ko-KR" altLang="en-US" sz="1800" dirty="0" smtClean="0">
                <a:solidFill>
                  <a:schemeClr val="tx1"/>
                </a:solidFill>
              </a:rPr>
              <a:t>에서 </a:t>
            </a:r>
            <a:r>
              <a:rPr lang="en-US" altLang="ko-KR" sz="1800" dirty="0" smtClean="0">
                <a:solidFill>
                  <a:schemeClr val="tx1"/>
                </a:solidFill>
              </a:rPr>
              <a:t>10</a:t>
            </a:r>
            <a:r>
              <a:rPr lang="ko-KR" altLang="en-US" sz="1800" dirty="0" smtClean="0">
                <a:solidFill>
                  <a:schemeClr val="tx1"/>
                </a:solidFill>
              </a:rPr>
              <a:t>으로 기록</a:t>
            </a:r>
            <a:r>
              <a:rPr lang="en-US" altLang="ko-KR" sz="1800" dirty="0" smtClean="0">
                <a:solidFill>
                  <a:schemeClr val="tx1"/>
                </a:solidFill>
              </a:rPr>
              <a:t>&gt;save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33400"/>
            <a:ext cx="8255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b="1" dirty="0" smtClean="0">
                <a:sym typeface="Wingdings"/>
              </a:rPr>
              <a:t> </a:t>
            </a:r>
            <a:r>
              <a:rPr lang="ko-KR" altLang="en-US" b="1" dirty="0" smtClean="0"/>
              <a:t>다음같은 테이블 </a:t>
            </a:r>
            <a:r>
              <a:rPr lang="en-US" altLang="ko-KR" b="1" dirty="0" smtClean="0"/>
              <a:t>‘EMPLOYEEINFO’</a:t>
            </a:r>
            <a:r>
              <a:rPr lang="ko-KR" altLang="en-US" b="1" dirty="0" smtClean="0"/>
              <a:t>의  </a:t>
            </a:r>
            <a:r>
              <a:rPr lang="en-US" altLang="ko-KR" b="1" dirty="0" smtClean="0"/>
              <a:t> ‘Name’ </a:t>
            </a:r>
            <a:r>
              <a:rPr lang="ko-KR" altLang="en-US" b="1" dirty="0" smtClean="0"/>
              <a:t>필드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크기를  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으로 수정하시오</a:t>
            </a:r>
            <a:endParaRPr lang="en-US" dirty="0"/>
          </a:p>
        </p:txBody>
      </p:sp>
      <p:pic>
        <p:nvPicPr>
          <p:cNvPr id="8" name="Picture 7" descr="EMPLOYEEINFO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057400"/>
            <a:ext cx="6477000" cy="1038225"/>
          </a:xfrm>
          <a:prstGeom prst="rect">
            <a:avLst/>
          </a:prstGeom>
        </p:spPr>
      </p:pic>
      <p:pic>
        <p:nvPicPr>
          <p:cNvPr id="10" name="Picture 9" descr="EMPLOYEEINFO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38200"/>
            <a:ext cx="9144000" cy="125388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1295400"/>
            <a:ext cx="457200" cy="6096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609600" y="1981200"/>
            <a:ext cx="4038600" cy="24384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4572000"/>
            <a:ext cx="457200" cy="2286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66800" y="4800600"/>
            <a:ext cx="457200" cy="2286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533400" y="4572000"/>
            <a:ext cx="5181600" cy="1524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5" idx="3"/>
          </p:cNvCxnSpPr>
          <p:nvPr/>
        </p:nvCxnSpPr>
        <p:spPr>
          <a:xfrm rot="10800000">
            <a:off x="1524000" y="4914900"/>
            <a:ext cx="1676400" cy="2667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gende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4600"/>
            <a:ext cx="2590800" cy="39624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128" y="533400"/>
            <a:ext cx="90878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b="1" dirty="0" smtClean="0"/>
              <a:t> 다음같은 테이블 </a:t>
            </a:r>
            <a:r>
              <a:rPr lang="en-US" altLang="ko-KR" b="1" dirty="0" smtClean="0"/>
              <a:t>‘EMPLOYEEINFO’</a:t>
            </a:r>
            <a:r>
              <a:rPr lang="ko-KR" altLang="en-US" b="1" dirty="0" smtClean="0"/>
              <a:t>의  </a:t>
            </a:r>
            <a:r>
              <a:rPr lang="en-US" altLang="ko-KR" b="1" dirty="0" smtClean="0"/>
              <a:t> ‘Gender’ </a:t>
            </a:r>
            <a:r>
              <a:rPr lang="ko-KR" altLang="en-US" b="1" dirty="0" smtClean="0"/>
              <a:t>필드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값이 기본적으로 선택되어 있도록 </a:t>
            </a:r>
            <a:endParaRPr lang="en-US" altLang="ko-KR" b="1" dirty="0" smtClean="0"/>
          </a:p>
          <a:p>
            <a:pPr lvl="0">
              <a:spcBef>
                <a:spcPct val="0"/>
              </a:spcBef>
              <a:defRPr/>
            </a:pPr>
            <a:r>
              <a:rPr lang="ko-KR" altLang="en-US" b="1" dirty="0" smtClean="0"/>
              <a:t>     수정하시오</a:t>
            </a:r>
            <a:endParaRPr lang="en-US" dirty="0"/>
          </a:p>
        </p:txBody>
      </p:sp>
      <p:pic>
        <p:nvPicPr>
          <p:cNvPr id="9" name="Picture 8" descr="EMPLOYEEINFO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9200"/>
            <a:ext cx="9144000" cy="1295400"/>
          </a:xfrm>
          <a:prstGeom prst="rect">
            <a:avLst/>
          </a:prstGeom>
        </p:spPr>
      </p:pic>
      <p:pic>
        <p:nvPicPr>
          <p:cNvPr id="11" name="Picture 10" descr="gend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590800"/>
            <a:ext cx="6553200" cy="118110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819400" y="4038600"/>
            <a:ext cx="6019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From Microsoft Office Online&gt;Blank  Database&gt;File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name browser box&gt;</a:t>
            </a:r>
            <a:r>
              <a:rPr lang="en-US" dirty="0" smtClean="0"/>
              <a:t>EMPLOYEEINFO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click&gt;Ok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Home&gt;views&gt;Design view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3.Field name&gt;Gender click&gt;General&gt;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Default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vaule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값을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에서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962400"/>
            <a:ext cx="1600200" cy="3048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533400" y="4191000"/>
            <a:ext cx="3962400" cy="9144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5715000"/>
            <a:ext cx="914400" cy="1524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rot="10800000" flipV="1">
            <a:off x="762000" y="5486400"/>
            <a:ext cx="2362200" cy="2286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1219200" y="5638800"/>
            <a:ext cx="4343400" cy="1524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birthda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5025"/>
            <a:ext cx="2667000" cy="47529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128" y="533400"/>
            <a:ext cx="885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b="1" dirty="0" smtClean="0"/>
              <a:t> 다음같은 테이블 </a:t>
            </a:r>
            <a:r>
              <a:rPr lang="en-US" altLang="ko-KR" b="1" dirty="0" smtClean="0"/>
              <a:t>‘EMPLOYEEINFO’</a:t>
            </a:r>
            <a:r>
              <a:rPr lang="ko-KR" altLang="en-US" b="1" dirty="0" smtClean="0"/>
              <a:t>의  </a:t>
            </a:r>
            <a:r>
              <a:rPr lang="en-US" altLang="ko-KR" b="1" dirty="0" smtClean="0"/>
              <a:t> </a:t>
            </a:r>
            <a:r>
              <a:rPr lang="en-US" altLang="ko-KR" b="1" dirty="0" smtClean="0"/>
              <a:t>‘Birthday’ </a:t>
            </a:r>
            <a:r>
              <a:rPr lang="ko-KR" altLang="en-US" b="1" dirty="0" smtClean="0"/>
              <a:t>필드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형식을  보통날짜로 수정하시오</a:t>
            </a:r>
            <a:endParaRPr lang="en-US" dirty="0"/>
          </a:p>
        </p:txBody>
      </p:sp>
      <p:pic>
        <p:nvPicPr>
          <p:cNvPr id="9" name="Picture 8" descr="EMPLOYEEINFO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4400"/>
            <a:ext cx="9144000" cy="129540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743200" y="3657600"/>
            <a:ext cx="6019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From Microsoft Office Online&gt;Blank  Database&gt;File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name browser box&gt;</a:t>
            </a:r>
            <a:r>
              <a:rPr lang="en-US" dirty="0" smtClean="0"/>
              <a:t>EMPLOYEEINFO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click&gt;Ok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Home&gt;views&gt;Design view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Field name&gt;Birthday click&gt;General&gt;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을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Medium date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선택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birthday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2209800"/>
            <a:ext cx="6400800" cy="12192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3352800"/>
            <a:ext cx="1600200" cy="3048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457200" y="3581400"/>
            <a:ext cx="3962400" cy="1143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4953000"/>
            <a:ext cx="914400" cy="1524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914400" y="4953000"/>
            <a:ext cx="2133600" cy="158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1676400" y="5105400"/>
            <a:ext cx="1676400" cy="2286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proper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8400"/>
            <a:ext cx="2582655" cy="35337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128" y="533400"/>
            <a:ext cx="8295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b="1" dirty="0" smtClean="0"/>
              <a:t> 다음같은 테이블 </a:t>
            </a:r>
            <a:r>
              <a:rPr lang="en-US" altLang="ko-KR" b="1" dirty="0" smtClean="0"/>
              <a:t>‘EMPLOYEEINFO’</a:t>
            </a:r>
            <a:r>
              <a:rPr lang="ko-KR" altLang="en-US" b="1" dirty="0" smtClean="0"/>
              <a:t>의  </a:t>
            </a:r>
            <a:r>
              <a:rPr lang="en-US" altLang="ko-KR" b="1" dirty="0" smtClean="0"/>
              <a:t> </a:t>
            </a:r>
            <a:r>
              <a:rPr lang="en-US" altLang="ko-KR" b="1" dirty="0" smtClean="0"/>
              <a:t>‘Property’ </a:t>
            </a:r>
            <a:r>
              <a:rPr lang="ko-KR" altLang="en-US" b="1" dirty="0" smtClean="0"/>
              <a:t>필드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형식을  통화로 지정하고 </a:t>
            </a:r>
            <a:endParaRPr lang="en-US" altLang="ko-KR" b="1" dirty="0" smtClean="0"/>
          </a:p>
          <a:p>
            <a:pPr lvl="0">
              <a:spcBef>
                <a:spcPct val="0"/>
              </a:spcBef>
              <a:defRPr/>
            </a:pPr>
            <a:r>
              <a:rPr lang="en-US" altLang="ko-KR" b="1" dirty="0" smtClean="0"/>
              <a:t> </a:t>
            </a:r>
            <a:r>
              <a:rPr lang="en-US" altLang="ko-KR" b="1" dirty="0" smtClean="0"/>
              <a:t>     </a:t>
            </a:r>
            <a:r>
              <a:rPr lang="ko-KR" altLang="en-US" b="1" dirty="0" smtClean="0"/>
              <a:t>소수자리는 나타나지 않게 하시오 </a:t>
            </a:r>
            <a:endParaRPr lang="en-US" dirty="0"/>
          </a:p>
        </p:txBody>
      </p:sp>
      <p:pic>
        <p:nvPicPr>
          <p:cNvPr id="9" name="Picture 8" descr="EMPLOYEEINFO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3000"/>
            <a:ext cx="9144000" cy="129540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743200" y="3657600"/>
            <a:ext cx="6019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From Microsoft Office Online&gt;Blank  Database&gt;File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name browser box&gt;</a:t>
            </a:r>
            <a:r>
              <a:rPr lang="en-US" dirty="0" smtClean="0"/>
              <a:t>EMPLOYEEINFO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click&gt;Ok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Home&gt;views&gt;Design view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Field name&gt;</a:t>
            </a:r>
            <a:r>
              <a:rPr lang="en-US" dirty="0" smtClean="0"/>
              <a:t>Property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click&gt;General&gt;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 size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를  </a:t>
            </a:r>
            <a:r>
              <a:rPr lang="en-US" altLang="ko-KR" dirty="0" smtClean="0"/>
              <a:t>L</a:t>
            </a:r>
            <a:r>
              <a:rPr kumimoji="0" lang="en-US" altLang="ko-K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ong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Integer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Format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을 </a:t>
            </a:r>
            <a:r>
              <a:rPr kumimoji="0" lang="ko-KR" alt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Currency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</a:t>
            </a: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dirty="0" smtClean="0"/>
              <a:t> </a:t>
            </a:r>
            <a:r>
              <a:rPr lang="en-US" altLang="ko-KR" dirty="0" smtClean="0"/>
              <a:t>  Decimal places</a:t>
            </a:r>
            <a:r>
              <a:rPr lang="ko-KR" altLang="en-US" dirty="0" smtClean="0"/>
              <a:t>를 </a:t>
            </a:r>
            <a:r>
              <a:rPr lang="en-US" altLang="ko-KR" dirty="0" smtClean="0"/>
              <a:t>0</a:t>
            </a:r>
            <a:r>
              <a:rPr lang="ko-KR" altLang="en-US" dirty="0" smtClean="0"/>
              <a:t>으로 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선택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124200"/>
            <a:ext cx="1600200" cy="1524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838200" y="3200400"/>
            <a:ext cx="3581400" cy="1219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4572000"/>
            <a:ext cx="914400" cy="3810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1600200" y="4648200"/>
            <a:ext cx="1371600" cy="76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1524000" y="4800600"/>
            <a:ext cx="1447800" cy="1524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gend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438400"/>
            <a:ext cx="6553200" cy="1181100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rot="10800000">
            <a:off x="1295400" y="4876800"/>
            <a:ext cx="1600200" cy="3048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proper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8400"/>
            <a:ext cx="2582655" cy="35337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128" y="533400"/>
            <a:ext cx="8295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b="1" dirty="0" smtClean="0"/>
              <a:t> 다음같은 테이블 </a:t>
            </a:r>
            <a:r>
              <a:rPr lang="en-US" altLang="ko-KR" b="1" dirty="0" smtClean="0"/>
              <a:t>‘EMPLOYEEINFO’</a:t>
            </a:r>
            <a:r>
              <a:rPr lang="ko-KR" altLang="en-US" b="1" dirty="0" smtClean="0"/>
              <a:t>의  </a:t>
            </a:r>
            <a:r>
              <a:rPr lang="en-US" altLang="ko-KR" b="1" dirty="0" smtClean="0"/>
              <a:t> </a:t>
            </a:r>
            <a:r>
              <a:rPr lang="en-US" altLang="ko-KR" b="1" dirty="0" smtClean="0"/>
              <a:t>‘Property’ </a:t>
            </a:r>
            <a:r>
              <a:rPr lang="ko-KR" altLang="en-US" b="1" dirty="0" smtClean="0"/>
              <a:t>필드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형식을  통화로 지정하고 </a:t>
            </a:r>
            <a:endParaRPr lang="en-US" altLang="ko-KR" b="1" dirty="0" smtClean="0"/>
          </a:p>
          <a:p>
            <a:pPr lvl="0">
              <a:spcBef>
                <a:spcPct val="0"/>
              </a:spcBef>
              <a:defRPr/>
            </a:pPr>
            <a:r>
              <a:rPr lang="en-US" altLang="ko-KR" b="1" dirty="0" smtClean="0"/>
              <a:t> </a:t>
            </a:r>
            <a:r>
              <a:rPr lang="en-US" altLang="ko-KR" b="1" dirty="0" smtClean="0"/>
              <a:t>     </a:t>
            </a:r>
            <a:r>
              <a:rPr lang="ko-KR" altLang="en-US" b="1" dirty="0" smtClean="0"/>
              <a:t>소수자리는 나타나지 않게 하시오 </a:t>
            </a:r>
            <a:endParaRPr lang="en-US" dirty="0"/>
          </a:p>
        </p:txBody>
      </p:sp>
      <p:pic>
        <p:nvPicPr>
          <p:cNvPr id="9" name="Picture 8" descr="EMPLOYEEINFO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3000"/>
            <a:ext cx="9144000" cy="129540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743200" y="3657600"/>
            <a:ext cx="6019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From Microsoft Office Online&gt;Blank  Database&gt;File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name browser box&gt;</a:t>
            </a:r>
            <a:r>
              <a:rPr lang="en-US" dirty="0" smtClean="0"/>
              <a:t>EMPLOYEEINFO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click&gt;Ok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Home&gt;views&gt;Design view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Field name&gt;</a:t>
            </a:r>
            <a:r>
              <a:rPr lang="en-US" dirty="0" smtClean="0"/>
              <a:t>Property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click&gt;General&gt;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 size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를  </a:t>
            </a:r>
            <a:r>
              <a:rPr lang="en-US" altLang="ko-KR" dirty="0" smtClean="0"/>
              <a:t>L</a:t>
            </a:r>
            <a:r>
              <a:rPr kumimoji="0" lang="en-US" altLang="ko-K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ong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Integer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Format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을 </a:t>
            </a:r>
            <a:r>
              <a:rPr kumimoji="0" lang="ko-KR" alt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Currency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</a:t>
            </a: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dirty="0" smtClean="0"/>
              <a:t> </a:t>
            </a:r>
            <a:r>
              <a:rPr lang="en-US" altLang="ko-KR" dirty="0" smtClean="0"/>
              <a:t>  Decimal places</a:t>
            </a:r>
            <a:r>
              <a:rPr lang="ko-KR" altLang="en-US" dirty="0" smtClean="0"/>
              <a:t>를 </a:t>
            </a:r>
            <a:r>
              <a:rPr lang="en-US" altLang="ko-KR" dirty="0" smtClean="0"/>
              <a:t>0</a:t>
            </a:r>
            <a:r>
              <a:rPr lang="ko-KR" altLang="en-US" dirty="0" smtClean="0"/>
              <a:t>으로 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선택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124200"/>
            <a:ext cx="1600200" cy="1524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838200" y="3200400"/>
            <a:ext cx="3581400" cy="1219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4572000"/>
            <a:ext cx="914400" cy="3810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1600200" y="4648200"/>
            <a:ext cx="1371600" cy="76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1524000" y="4800600"/>
            <a:ext cx="1447800" cy="1524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gend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438400"/>
            <a:ext cx="6553200" cy="1181100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rot="10800000">
            <a:off x="1295400" y="4876800"/>
            <a:ext cx="1600200" cy="3048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2590800" cy="43434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0"/>
            <a:ext cx="5638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2007 Access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</a:t>
            </a:r>
            <a:r>
              <a:rPr kumimoji="0" lang="ko-KR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편집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128" y="533400"/>
            <a:ext cx="84477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  <a:defRPr/>
            </a:pPr>
            <a:r>
              <a:rPr lang="ko-KR" altLang="en-US" b="1" dirty="0" smtClean="0"/>
              <a:t> 다음같은 테이블 </a:t>
            </a:r>
            <a:r>
              <a:rPr lang="en-US" altLang="ko-KR" b="1" dirty="0" smtClean="0"/>
              <a:t>‘EMPLOYEEINFO’</a:t>
            </a:r>
            <a:r>
              <a:rPr lang="ko-KR" altLang="en-US" b="1" dirty="0" smtClean="0"/>
              <a:t>의  </a:t>
            </a:r>
            <a:r>
              <a:rPr lang="en-US" altLang="ko-KR" b="1" dirty="0" smtClean="0"/>
              <a:t> </a:t>
            </a:r>
            <a:r>
              <a:rPr lang="en-US" altLang="ko-KR" b="1" dirty="0" smtClean="0"/>
              <a:t>‘Ad revenue’ </a:t>
            </a:r>
            <a:r>
              <a:rPr lang="ko-KR" altLang="en-US" b="1" dirty="0" smtClean="0"/>
              <a:t>필드에 천단위 구분자리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,)</a:t>
            </a:r>
            <a:r>
              <a:rPr lang="ko-KR" altLang="en-US" b="1" dirty="0" smtClean="0"/>
              <a:t>가 </a:t>
            </a:r>
            <a:endParaRPr lang="en-US" altLang="ko-KR" b="1" dirty="0" smtClean="0"/>
          </a:p>
          <a:p>
            <a:pPr lvl="0">
              <a:spcBef>
                <a:spcPct val="0"/>
              </a:spcBef>
              <a:defRPr/>
            </a:pPr>
            <a:r>
              <a:rPr lang="en-US" altLang="ko-KR" b="1" dirty="0" smtClean="0"/>
              <a:t> </a:t>
            </a:r>
            <a:r>
              <a:rPr lang="en-US" altLang="ko-KR" b="1" dirty="0" smtClean="0"/>
              <a:t>     </a:t>
            </a:r>
            <a:r>
              <a:rPr lang="ko-KR" altLang="en-US" b="1" dirty="0" smtClean="0"/>
              <a:t>나타나게 </a:t>
            </a:r>
            <a:r>
              <a:rPr lang="ko-KR" altLang="en-US" b="1" dirty="0" smtClean="0"/>
              <a:t>하고 소수 첫째자리까지 나타나게 하시오</a:t>
            </a:r>
            <a:endParaRPr lang="en-US" dirty="0"/>
          </a:p>
        </p:txBody>
      </p:sp>
      <p:pic>
        <p:nvPicPr>
          <p:cNvPr id="9" name="Picture 8" descr="EMPLOYEEINFO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3000"/>
            <a:ext cx="9144000" cy="129540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743200" y="3657600"/>
            <a:ext cx="6019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From Microsoft Office Online&gt;Blank  Database&gt;File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name browser box&gt;</a:t>
            </a:r>
            <a:r>
              <a:rPr lang="en-US" dirty="0" smtClean="0"/>
              <a:t>EMPLOYEEINFO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click&gt;Ok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Home&gt;views&gt;Design view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Field name&gt;</a:t>
            </a:r>
            <a:r>
              <a:rPr lang="en-US" dirty="0" smtClean="0"/>
              <a:t>Ad revenue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click&gt;General&gt;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 size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를  </a:t>
            </a:r>
            <a:r>
              <a:rPr lang="en-US" altLang="ko-KR" dirty="0" smtClean="0"/>
              <a:t>L</a:t>
            </a:r>
            <a:r>
              <a:rPr kumimoji="0" lang="en-US" altLang="ko-K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ong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Integer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Format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을 </a:t>
            </a:r>
            <a:r>
              <a:rPr kumimoji="0" lang="ko-KR" alt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</a:t>
            </a:r>
            <a:r>
              <a:rPr kumimoji="0" lang="ko-KR" alt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으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로 </a:t>
            </a:r>
            <a:endParaRPr kumimoji="0" lang="en-US" altLang="ko-K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dirty="0" smtClean="0"/>
              <a:t> </a:t>
            </a:r>
            <a:r>
              <a:rPr lang="en-US" altLang="ko-KR" dirty="0" smtClean="0"/>
              <a:t>  Decimal places</a:t>
            </a:r>
            <a:r>
              <a:rPr lang="ko-KR" altLang="en-US" dirty="0" smtClean="0"/>
              <a:t>를 </a:t>
            </a:r>
            <a:r>
              <a:rPr lang="en-US" altLang="ko-KR" dirty="0" smtClean="0"/>
              <a:t>1</a:t>
            </a:r>
            <a:r>
              <a:rPr lang="ko-KR" altLang="en-US" dirty="0" smtClean="0"/>
              <a:t>로 </a:t>
            </a: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선택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352800"/>
            <a:ext cx="1295400" cy="2286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1143000" y="3581400"/>
            <a:ext cx="3276600" cy="838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5029200"/>
            <a:ext cx="1066800" cy="4572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1676400" y="4724400"/>
            <a:ext cx="1295400" cy="381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1600200" y="4953000"/>
            <a:ext cx="1371600" cy="3048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gend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438400"/>
            <a:ext cx="6553200" cy="1181100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rot="10800000" flipV="1">
            <a:off x="1371600" y="5181600"/>
            <a:ext cx="1524000" cy="1524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897</Words>
  <Application>Microsoft Office PowerPoint</Application>
  <PresentationFormat>On-screen Show (4:3)</PresentationFormat>
  <Paragraphs>140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133</cp:revision>
  <dcterms:created xsi:type="dcterms:W3CDTF">2016-03-15T18:37:58Z</dcterms:created>
  <dcterms:modified xsi:type="dcterms:W3CDTF">2017-02-27T22:15:31Z</dcterms:modified>
</cp:coreProperties>
</file>