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258" r:id="rId4"/>
    <p:sldId id="259" r:id="rId5"/>
    <p:sldId id="260" r:id="rId6"/>
    <p:sldId id="261" r:id="rId7"/>
    <p:sldId id="262" r:id="rId8"/>
    <p:sldId id="263" r:id="rId9"/>
    <p:sldId id="264" r:id="rId10"/>
    <p:sldId id="266"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1B41C9-7CEF-474A-9513-C8A0FF0EE07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B41C9-7CEF-474A-9513-C8A0FF0EE07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B41C9-7CEF-474A-9513-C8A0FF0EE07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B41C9-7CEF-474A-9513-C8A0FF0EE07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1B41C9-7CEF-474A-9513-C8A0FF0EE073}"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1B41C9-7CEF-474A-9513-C8A0FF0EE073}"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1B41C9-7CEF-474A-9513-C8A0FF0EE073}" type="datetimeFigureOut">
              <a:rPr lang="en-US" smtClean="0"/>
              <a:pPr/>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B41C9-7CEF-474A-9513-C8A0FF0EE073}" type="datetimeFigureOut">
              <a:rPr lang="en-US" smtClean="0"/>
              <a:pPr/>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B41C9-7CEF-474A-9513-C8A0FF0EE073}" type="datetimeFigureOut">
              <a:rPr lang="en-US" smtClean="0"/>
              <a:pPr/>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B41C9-7CEF-474A-9513-C8A0FF0EE073}"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B41C9-7CEF-474A-9513-C8A0FF0EE073}"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9019D-7F12-44AD-890B-C2082A399B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B41C9-7CEF-474A-9513-C8A0FF0EE073}" type="datetimeFigureOut">
              <a:rPr lang="en-US" smtClean="0"/>
              <a:pPr/>
              <a:t>3/29/2016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9019D-7F12-44AD-890B-C2082A399B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0" y="609600"/>
            <a:ext cx="4191000" cy="1523999"/>
          </a:xfrm>
        </p:spPr>
        <p:txBody>
          <a:bodyPr>
            <a:noAutofit/>
          </a:bodyPr>
          <a:lstStyle/>
          <a:p>
            <a:pPr>
              <a:buNone/>
            </a:pPr>
            <a:r>
              <a:rPr lang="en-US" altLang="ko-KR" sz="2800" b="1" dirty="0" smtClean="0"/>
              <a:t> - File&gt;New&gt;Record width</a:t>
            </a:r>
            <a:r>
              <a:rPr lang="ko-KR" altLang="en-US" sz="2800" b="1" dirty="0" smtClean="0"/>
              <a:t> </a:t>
            </a:r>
            <a:endParaRPr lang="en-US" altLang="ko-KR" sz="2800" b="1" dirty="0" smtClean="0"/>
          </a:p>
          <a:p>
            <a:pPr>
              <a:buNone/>
            </a:pPr>
            <a:r>
              <a:rPr lang="en-US" altLang="ko-KR" sz="2800" b="1" dirty="0" smtClean="0"/>
              <a:t>    and</a:t>
            </a:r>
            <a:r>
              <a:rPr lang="ko-KR" altLang="en-US" sz="2800" b="1" dirty="0" smtClean="0"/>
              <a:t> </a:t>
            </a:r>
            <a:r>
              <a:rPr lang="en-US" altLang="ko-KR" sz="2800" b="1" dirty="0" smtClean="0"/>
              <a:t>Height’s pixel</a:t>
            </a:r>
            <a:r>
              <a:rPr lang="ko-KR" altLang="en-US" sz="2800" b="1" dirty="0" smtClean="0"/>
              <a:t> </a:t>
            </a:r>
            <a:r>
              <a:rPr lang="en-US" altLang="ko-KR" sz="2800" b="1" dirty="0" smtClean="0"/>
              <a:t>that</a:t>
            </a:r>
            <a:r>
              <a:rPr lang="en-US" altLang="ko-KR" sz="1200" b="1" dirty="0" smtClean="0"/>
              <a:t>  </a:t>
            </a:r>
          </a:p>
          <a:p>
            <a:pPr>
              <a:buNone/>
            </a:pPr>
            <a:r>
              <a:rPr lang="en-US" altLang="ko-KR" sz="2800" b="1" dirty="0" smtClean="0"/>
              <a:t>    you </a:t>
            </a:r>
            <a:r>
              <a:rPr lang="en-US" sz="2800" b="1" dirty="0" smtClean="0"/>
              <a:t>desire</a:t>
            </a:r>
            <a:endParaRPr lang="en-US" altLang="ko-KR" sz="600" b="1" dirty="0" smtClean="0"/>
          </a:p>
          <a:p>
            <a:pPr>
              <a:buNone/>
            </a:pPr>
            <a:endParaRPr lang="en-US" altLang="ko-KR" sz="700" b="1" dirty="0" smtClean="0"/>
          </a:p>
          <a:p>
            <a:pPr>
              <a:buNone/>
            </a:pPr>
            <a:r>
              <a:rPr lang="en-US" altLang="ko-KR" sz="700" b="1" dirty="0" smtClean="0"/>
              <a:t> </a:t>
            </a:r>
            <a:endParaRPr lang="ko-KR" altLang="en-US" sz="700" b="1" dirty="0"/>
          </a:p>
        </p:txBody>
      </p:sp>
      <p:pic>
        <p:nvPicPr>
          <p:cNvPr id="6" name="그림 5" descr="place.jpg"/>
          <p:cNvPicPr>
            <a:picLocks noChangeAspect="1"/>
          </p:cNvPicPr>
          <p:nvPr/>
        </p:nvPicPr>
        <p:blipFill>
          <a:blip r:embed="rId2" cstate="print"/>
          <a:stretch>
            <a:fillRect/>
          </a:stretch>
        </p:blipFill>
        <p:spPr>
          <a:xfrm>
            <a:off x="2667000" y="4572000"/>
            <a:ext cx="4038600" cy="2098748"/>
          </a:xfrm>
          <a:prstGeom prst="rect">
            <a:avLst/>
          </a:prstGeom>
        </p:spPr>
      </p:pic>
      <p:sp>
        <p:nvSpPr>
          <p:cNvPr id="8" name="제목 1"/>
          <p:cNvSpPr>
            <a:spLocks noGrp="1"/>
          </p:cNvSpPr>
          <p:nvPr>
            <p:ph type="title"/>
          </p:nvPr>
        </p:nvSpPr>
        <p:spPr>
          <a:xfrm>
            <a:off x="2209800" y="0"/>
            <a:ext cx="54864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pic>
        <p:nvPicPr>
          <p:cNvPr id="7" name="그림 4" descr="NEW.jpg"/>
          <p:cNvPicPr>
            <a:picLocks noChangeAspect="1"/>
          </p:cNvPicPr>
          <p:nvPr/>
        </p:nvPicPr>
        <p:blipFill>
          <a:blip r:embed="rId3" cstate="print"/>
          <a:stretch>
            <a:fillRect/>
          </a:stretch>
        </p:blipFill>
        <p:spPr>
          <a:xfrm>
            <a:off x="4419600" y="762000"/>
            <a:ext cx="2895600" cy="1688230"/>
          </a:xfrm>
          <a:prstGeom prst="rect">
            <a:avLst/>
          </a:prstGeom>
        </p:spPr>
      </p:pic>
      <p:sp>
        <p:nvSpPr>
          <p:cNvPr id="9" name="Rectangle 8"/>
          <p:cNvSpPr/>
          <p:nvPr/>
        </p:nvSpPr>
        <p:spPr>
          <a:xfrm>
            <a:off x="0" y="2667000"/>
            <a:ext cx="9144000" cy="1569660"/>
          </a:xfrm>
          <a:prstGeom prst="rect">
            <a:avLst/>
          </a:prstGeom>
        </p:spPr>
        <p:txBody>
          <a:bodyPr wrap="square">
            <a:spAutoFit/>
          </a:bodyPr>
          <a:lstStyle/>
          <a:p>
            <a:pPr>
              <a:buFontTx/>
              <a:buChar char="-"/>
            </a:pPr>
            <a:r>
              <a:rPr lang="en-US" sz="2400" b="1" dirty="0" smtClean="0"/>
              <a:t>Choose File &gt; Place&gt; </a:t>
            </a:r>
            <a:endParaRPr lang="en-US" altLang="ko-KR" sz="2400" b="1" dirty="0" smtClean="0"/>
          </a:p>
          <a:p>
            <a:pPr>
              <a:buFontTx/>
              <a:buChar char="-"/>
            </a:pPr>
            <a:r>
              <a:rPr lang="en-US" sz="2400" b="1" dirty="0" smtClean="0"/>
              <a:t>Navigate to the file you want to insert and then double-click the file</a:t>
            </a:r>
          </a:p>
          <a:p>
            <a:pPr>
              <a:buFontTx/>
              <a:buChar char="-"/>
            </a:pPr>
            <a:r>
              <a:rPr lang="en-US" sz="2400" b="1" dirty="0" smtClean="0"/>
              <a:t>Reposition the artwork by positioning your cursor inside the </a:t>
            </a:r>
          </a:p>
          <a:p>
            <a:r>
              <a:rPr lang="en-US" sz="2400" b="1" dirty="0" smtClean="0"/>
              <a:t>  bounding box and dragging.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124744"/>
            <a:ext cx="9144000" cy="5733256"/>
          </a:xfrm>
          <a:prstGeom prst="rect">
            <a:avLst/>
          </a:prstGeom>
          <a:noFill/>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endParaRPr kumimoji="0" lang="en-US" altLang="ko-KR"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제목 1"/>
          <p:cNvSpPr>
            <a:spLocks noGrp="1"/>
          </p:cNvSpPr>
          <p:nvPr>
            <p:ph type="title"/>
          </p:nvPr>
        </p:nvSpPr>
        <p:spPr>
          <a:xfrm>
            <a:off x="2362200" y="0"/>
            <a:ext cx="5105400" cy="533400"/>
          </a:xfrm>
        </p:spPr>
        <p:txBody>
          <a:bodyPr>
            <a:normAutofit fontScale="90000"/>
          </a:bodyPr>
          <a:lstStyle/>
          <a:p>
            <a:r>
              <a:rPr lang="en-US" altLang="ko-KR" b="1" dirty="0" smtClean="0">
                <a:solidFill>
                  <a:srgbClr val="FF0000"/>
                </a:solidFill>
              </a:rPr>
              <a:t>About Alpha Channel</a:t>
            </a:r>
            <a:endParaRPr lang="ko-KR" altLang="en-US" b="1" dirty="0">
              <a:solidFill>
                <a:srgbClr val="FF0000"/>
              </a:solidFill>
            </a:endParaRPr>
          </a:p>
        </p:txBody>
      </p:sp>
      <p:sp>
        <p:nvSpPr>
          <p:cNvPr id="5" name="Content Placeholder 2"/>
          <p:cNvSpPr>
            <a:spLocks noGrp="1"/>
          </p:cNvSpPr>
          <p:nvPr>
            <p:ph idx="1"/>
          </p:nvPr>
        </p:nvSpPr>
        <p:spPr>
          <a:xfrm>
            <a:off x="0" y="457200"/>
            <a:ext cx="9144000" cy="6400800"/>
          </a:xfrm>
          <a:noFill/>
          <a:ln>
            <a:noFill/>
          </a:ln>
        </p:spPr>
        <p:txBody>
          <a:bodyPr>
            <a:noAutofit/>
          </a:bodyPr>
          <a:lstStyle/>
          <a:p>
            <a:pPr marL="514350" indent="-514350">
              <a:buAutoNum type="alphaUcPeriod"/>
            </a:pPr>
            <a:r>
              <a:rPr lang="en-US" altLang="ko-KR" sz="2600" b="1" dirty="0" smtClean="0"/>
              <a:t>Color Channel</a:t>
            </a:r>
          </a:p>
          <a:p>
            <a:pPr marL="914400" lvl="1" indent="-514350">
              <a:buFont typeface="Calibri" pitchFamily="34" charset="0"/>
              <a:buChar char="–"/>
            </a:pPr>
            <a:r>
              <a:rPr lang="en-US" altLang="ko-KR" sz="2200" b="1" dirty="0" smtClean="0"/>
              <a:t>Color information channels are created automatically when you open a new image. The image’s color mode determines the number of color channels created. For example, an RGB image has a channel for each color (red, green, and blue) plus a composite channel used for editing the image.</a:t>
            </a:r>
          </a:p>
          <a:p>
            <a:pPr marL="914400" lvl="1" indent="-514350">
              <a:buFont typeface="Calibri" pitchFamily="34" charset="0"/>
              <a:buChar char="–"/>
            </a:pPr>
            <a:r>
              <a:rPr lang="en-US" altLang="ko-KR" sz="2200" b="1" dirty="0" smtClean="0"/>
              <a:t>Show the information of the current color.</a:t>
            </a:r>
          </a:p>
          <a:p>
            <a:pPr marL="914400" lvl="1" indent="-514350">
              <a:buFont typeface="Calibri" pitchFamily="34" charset="0"/>
              <a:buChar char="–"/>
            </a:pPr>
            <a:r>
              <a:rPr lang="en-US" altLang="ko-KR" sz="2200" b="1" dirty="0" smtClean="0"/>
              <a:t>RGB (red, green, and blue)</a:t>
            </a:r>
            <a:r>
              <a:rPr lang="ko-KR" altLang="en-US" sz="2200" b="1" dirty="0" smtClean="0"/>
              <a:t>       </a:t>
            </a:r>
            <a:r>
              <a:rPr lang="en-US" altLang="ko-KR" sz="2200" b="1" dirty="0" smtClean="0"/>
              <a:t>CMYK (Cyan, Magenta, Yellow, black)</a:t>
            </a:r>
          </a:p>
          <a:p>
            <a:pPr marL="514350" indent="-514350">
              <a:buNone/>
            </a:pPr>
            <a:r>
              <a:rPr lang="en-US" altLang="ko-KR" sz="2600" b="1" dirty="0" smtClean="0"/>
              <a:t>B. </a:t>
            </a:r>
            <a:r>
              <a:rPr lang="en-US" sz="2800" b="1" dirty="0" smtClean="0"/>
              <a:t>Alpha channel</a:t>
            </a:r>
            <a:endParaRPr lang="en-US" altLang="ko-KR" sz="2600" b="1" dirty="0" smtClean="0"/>
          </a:p>
          <a:p>
            <a:pPr>
              <a:buNone/>
            </a:pPr>
            <a:r>
              <a:rPr lang="en-US" sz="2000" b="1" dirty="0" smtClean="0"/>
              <a:t>      - You create a mask using your selection tools, such as the rectangular marquee     tool, found in the Toolbox.</a:t>
            </a:r>
          </a:p>
          <a:p>
            <a:pPr>
              <a:buNone/>
            </a:pPr>
            <a:r>
              <a:rPr lang="en-US" sz="2000" b="1" dirty="0" smtClean="0"/>
              <a:t>      - The great thing about alpha channels is that they can be saved, tweaked, and  </a:t>
            </a:r>
          </a:p>
          <a:p>
            <a:pPr>
              <a:buNone/>
            </a:pPr>
            <a:r>
              <a:rPr lang="en-US" sz="2000" b="1" dirty="0" smtClean="0"/>
              <a:t>         combined to apply effects to specific portions of your image. You can also save </a:t>
            </a:r>
          </a:p>
          <a:p>
            <a:pPr>
              <a:buNone/>
            </a:pPr>
            <a:r>
              <a:rPr lang="en-US" sz="2000" b="1" dirty="0" smtClean="0"/>
              <a:t>         your selections to a file and apply it to another file!</a:t>
            </a:r>
          </a:p>
          <a:p>
            <a:pPr marL="914400" lvl="1" indent="-514350">
              <a:buNone/>
            </a:pPr>
            <a:r>
              <a:rPr lang="en-US" sz="2400" b="1" dirty="0" smtClean="0"/>
              <a:t>- Alpha channels define a selection in black, white</a:t>
            </a:r>
            <a:r>
              <a:rPr lang="en-US" sz="2000" b="1" dirty="0" smtClean="0"/>
              <a:t>. If you create an alpha channel from a saved selection, the channel most likely consists of just black or white pixels </a:t>
            </a:r>
            <a:r>
              <a:rPr lang="en-US" sz="2000" b="1" dirty="0" smtClean="0">
                <a:sym typeface="Wingdings" pitchFamily="2" charset="2"/>
              </a:rPr>
              <a:t></a:t>
            </a:r>
            <a:r>
              <a:rPr lang="en-US" altLang="ko-KR" sz="2400" b="1" dirty="0" smtClean="0"/>
              <a:t>   </a:t>
            </a:r>
            <a:r>
              <a:rPr lang="en-US" sz="1600" b="1" dirty="0" smtClean="0"/>
              <a:t>White </a:t>
            </a:r>
            <a:r>
              <a:rPr lang="en-US" altLang="ko-KR" sz="1600" b="1" dirty="0" smtClean="0"/>
              <a:t>---</a:t>
            </a:r>
            <a:r>
              <a:rPr lang="en-US" sz="1600" i="1" dirty="0" smtClean="0"/>
              <a:t> </a:t>
            </a:r>
            <a:r>
              <a:rPr lang="en-US" sz="1600" b="1" dirty="0" smtClean="0"/>
              <a:t>Part to work    black </a:t>
            </a:r>
            <a:r>
              <a:rPr lang="en-US" altLang="ko-KR" sz="1600" b="1" dirty="0" smtClean="0"/>
              <a:t>---</a:t>
            </a:r>
            <a:r>
              <a:rPr lang="en-US" sz="1600" b="1" dirty="0" smtClean="0"/>
              <a:t> Part not  to work </a:t>
            </a:r>
            <a:endParaRPr lang="en-US" altLang="ko-KR" sz="1400" b="1" dirty="0" smtClean="0"/>
          </a:p>
          <a:p>
            <a:pPr marL="914400" lvl="1" indent="-514350">
              <a:buFont typeface="Calibri" pitchFamily="34" charset="0"/>
              <a:buChar char="–"/>
            </a:pPr>
            <a:endParaRPr lang="en-US" altLang="ko-KR" sz="22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124744"/>
            <a:ext cx="9144000" cy="5733256"/>
          </a:xfrm>
          <a:prstGeom prst="rect">
            <a:avLst/>
          </a:prstGeom>
          <a:noFill/>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endParaRPr kumimoji="0" lang="en-US" altLang="ko-KR"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제목 1"/>
          <p:cNvSpPr>
            <a:spLocks noGrp="1"/>
          </p:cNvSpPr>
          <p:nvPr>
            <p:ph type="title"/>
          </p:nvPr>
        </p:nvSpPr>
        <p:spPr>
          <a:xfrm>
            <a:off x="1981200" y="0"/>
            <a:ext cx="5791200" cy="609600"/>
          </a:xfrm>
        </p:spPr>
        <p:txBody>
          <a:bodyPr>
            <a:normAutofit fontScale="90000"/>
          </a:bodyPr>
          <a:lstStyle/>
          <a:p>
            <a:r>
              <a:rPr lang="en-US" altLang="ko-KR" b="1" dirty="0" smtClean="0">
                <a:solidFill>
                  <a:srgbClr val="FF0000"/>
                </a:solidFill>
              </a:rPr>
              <a:t>About Alpha Channel</a:t>
            </a:r>
            <a:endParaRPr lang="ko-KR" altLang="en-US" b="1" dirty="0">
              <a:solidFill>
                <a:srgbClr val="FF0000"/>
              </a:solidFill>
            </a:endParaRPr>
          </a:p>
        </p:txBody>
      </p:sp>
      <p:sp>
        <p:nvSpPr>
          <p:cNvPr id="5" name="Content Placeholder 2"/>
          <p:cNvSpPr>
            <a:spLocks noGrp="1"/>
          </p:cNvSpPr>
          <p:nvPr>
            <p:ph idx="1"/>
          </p:nvPr>
        </p:nvSpPr>
        <p:spPr>
          <a:xfrm>
            <a:off x="0" y="990600"/>
            <a:ext cx="9144000" cy="5105400"/>
          </a:xfrm>
          <a:noFill/>
          <a:ln>
            <a:noFill/>
          </a:ln>
        </p:spPr>
        <p:txBody>
          <a:bodyPr>
            <a:noAutofit/>
          </a:bodyPr>
          <a:lstStyle/>
          <a:p>
            <a:pPr marL="404813" lvl="1" indent="-404813">
              <a:buFont typeface="Calibri" pitchFamily="34" charset="0"/>
              <a:buChar char="–"/>
            </a:pPr>
            <a:r>
              <a:rPr lang="en-US" b="1" dirty="0" smtClean="0"/>
              <a:t>In alpha channels, selected pixels are white, </a:t>
            </a:r>
            <a:r>
              <a:rPr lang="en-US" b="1" dirty="0" smtClean="0"/>
              <a:t>the </a:t>
            </a:r>
            <a:r>
              <a:rPr lang="en-US" b="1" dirty="0" smtClean="0"/>
              <a:t>same concepts such as white part and white color part.</a:t>
            </a:r>
          </a:p>
          <a:p>
            <a:pPr marL="404813" lvl="1" indent="-404813">
              <a:buFont typeface="Calibri" pitchFamily="34" charset="0"/>
              <a:buChar char="–"/>
            </a:pPr>
            <a:endParaRPr lang="en-US" altLang="ko-KR" sz="2400" b="1" dirty="0" smtClean="0"/>
          </a:p>
          <a:p>
            <a:pPr marL="404813" lvl="1" indent="-404813">
              <a:buFont typeface="Calibri" pitchFamily="34" charset="0"/>
              <a:buChar char="–"/>
            </a:pPr>
            <a:r>
              <a:rPr lang="en-US" altLang="ko-KR" b="1" dirty="0" smtClean="0">
                <a:latin typeface="+mj-ea"/>
                <a:ea typeface="+mj-ea"/>
              </a:rPr>
              <a:t>After making several Alpha channels,</a:t>
            </a:r>
            <a:r>
              <a:rPr lang="en-US" b="1" dirty="0" smtClean="0"/>
              <a:t> </a:t>
            </a:r>
            <a:r>
              <a:rPr lang="en-US" b="1" dirty="0" smtClean="0"/>
              <a:t>as </a:t>
            </a:r>
            <a:r>
              <a:rPr lang="en-US" b="1" dirty="0" smtClean="0"/>
              <a:t>the adding or subtracting a selection to adjust the concentration of </a:t>
            </a:r>
            <a:r>
              <a:rPr lang="en-US" b="1" dirty="0" smtClean="0"/>
              <a:t>white, and making the area , </a:t>
            </a:r>
            <a:r>
              <a:rPr lang="en-US" b="1" dirty="0" smtClean="0"/>
              <a:t>lastly </a:t>
            </a:r>
            <a:r>
              <a:rPr lang="en-US" b="1" dirty="0" smtClean="0"/>
              <a:t>you can apply for the effects at the </a:t>
            </a:r>
            <a:r>
              <a:rPr lang="en-US" altLang="ko-KR" b="1" dirty="0" smtClean="0">
                <a:latin typeface="+mj-ea"/>
              </a:rPr>
              <a:t>RGB </a:t>
            </a:r>
            <a:r>
              <a:rPr lang="en-US" altLang="ko-KR" b="1" dirty="0" smtClean="0">
                <a:latin typeface="+mj-ea"/>
              </a:rPr>
              <a:t>color channel. </a:t>
            </a:r>
            <a:endParaRPr lang="en-US" altLang="ko-KR" b="1" dirty="0" smtClean="0">
              <a:latin typeface="+mj-ea"/>
              <a:ea typeface="+mj-ea"/>
            </a:endParaRPr>
          </a:p>
          <a:p>
            <a:pPr marL="404813" lvl="1" indent="-404813">
              <a:buFont typeface="Calibri" pitchFamily="34" charset="0"/>
              <a:buChar char="–"/>
            </a:pPr>
            <a:endParaRPr lang="en-US" altLang="ko-KR" sz="2400" b="1" dirty="0" smtClean="0">
              <a:latin typeface="+mj-ea"/>
              <a:ea typeface="+mj-ea"/>
            </a:endParaRPr>
          </a:p>
          <a:p>
            <a:pPr marL="404813" lvl="1" indent="-404813">
              <a:buFont typeface="Calibri" pitchFamily="34" charset="0"/>
              <a:buChar char="–"/>
            </a:pPr>
            <a:r>
              <a:rPr lang="en-US" b="1" dirty="0" smtClean="0"/>
              <a:t>In</a:t>
            </a:r>
            <a:r>
              <a:rPr lang="en-US" b="1" dirty="0" smtClean="0"/>
              <a:t> Alpha channels, </a:t>
            </a:r>
            <a:r>
              <a:rPr lang="en-US" b="1" dirty="0" smtClean="0"/>
              <a:t>you </a:t>
            </a:r>
            <a:r>
              <a:rPr lang="en-US" b="1" dirty="0" smtClean="0"/>
              <a:t>can save and  bring about the selection area, then you can call again selection area that was saved, and  apply images</a:t>
            </a:r>
            <a:endParaRPr lang="en-US" altLang="ko-KR" sz="24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b="1" dirty="0" smtClean="0">
                <a:solidFill>
                  <a:srgbClr val="FF0000"/>
                </a:solidFill>
              </a:rPr>
              <a:t>Modifying an alpha channel's options</a:t>
            </a:r>
            <a:endParaRPr lang="en-US" dirty="0">
              <a:solidFill>
                <a:srgbClr val="FF0000"/>
              </a:solidFill>
            </a:endParaRPr>
          </a:p>
        </p:txBody>
      </p:sp>
      <p:sp>
        <p:nvSpPr>
          <p:cNvPr id="3" name="Content Placeholder 2"/>
          <p:cNvSpPr>
            <a:spLocks noGrp="1"/>
          </p:cNvSpPr>
          <p:nvPr>
            <p:ph idx="1"/>
          </p:nvPr>
        </p:nvSpPr>
        <p:spPr>
          <a:xfrm>
            <a:off x="228600" y="990600"/>
            <a:ext cx="8686800" cy="5562600"/>
          </a:xfrm>
        </p:spPr>
        <p:txBody>
          <a:bodyPr>
            <a:normAutofit fontScale="92500"/>
          </a:bodyPr>
          <a:lstStyle/>
          <a:p>
            <a:pPr marL="0" indent="0">
              <a:buNone/>
            </a:pPr>
            <a:r>
              <a:rPr lang="en-US" dirty="0" smtClean="0"/>
              <a:t>To modify the options for an alpha channel, follow </a:t>
            </a:r>
            <a:r>
              <a:rPr lang="en-US" dirty="0" err="1" smtClean="0"/>
              <a:t>th</a:t>
            </a:r>
            <a:endParaRPr lang="en-US" dirty="0" smtClean="0"/>
          </a:p>
          <a:p>
            <a:pPr marL="0" indent="0">
              <a:buNone/>
            </a:pPr>
            <a:endParaRPr lang="en-US" dirty="0" smtClean="0"/>
          </a:p>
          <a:p>
            <a:pPr>
              <a:buNone/>
            </a:pPr>
            <a:r>
              <a:rPr lang="en-US" dirty="0" smtClean="0"/>
              <a:t>1. Select the channel and then choose Channel Options from the palette options menu.</a:t>
            </a:r>
          </a:p>
          <a:p>
            <a:pPr>
              <a:buNone/>
            </a:pPr>
            <a:r>
              <a:rPr lang="en-US" dirty="0" smtClean="0"/>
              <a:t>2. Enter a name for the alpha channel.</a:t>
            </a:r>
          </a:p>
          <a:p>
            <a:pPr>
              <a:buNone/>
            </a:pPr>
            <a:r>
              <a:rPr lang="en-US" dirty="0" smtClean="0"/>
              <a:t>3. Specify the color and opacity of the overlay.</a:t>
            </a:r>
          </a:p>
          <a:p>
            <a:pPr>
              <a:buNone/>
            </a:pPr>
            <a:r>
              <a:rPr lang="en-US" dirty="0" smtClean="0"/>
              <a:t>4. Specify whether you want the masked area (what the overlay will cover) to include the Masked Area (the unselected area), Selected Area, or Spot Color.</a:t>
            </a:r>
          </a:p>
          <a:p>
            <a:pPr>
              <a:buNone/>
            </a:pPr>
            <a:r>
              <a:rPr lang="en-US" dirty="0" smtClean="0"/>
              <a:t>5. Click OK to close the Channel Options dialog box</a:t>
            </a:r>
            <a:r>
              <a:rPr lang="en-US" dirty="0" smtClean="0"/>
              <a:t>.</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solidFill>
                  <a:srgbClr val="FF0000"/>
                </a:solidFill>
              </a:rPr>
              <a:t>Saving a selection as an alpha channel</a:t>
            </a:r>
            <a:endParaRPr lang="en-US" dirty="0">
              <a:solidFill>
                <a:srgbClr val="FF0000"/>
              </a:solidFill>
            </a:endParaRPr>
          </a:p>
        </p:txBody>
      </p:sp>
      <p:sp>
        <p:nvSpPr>
          <p:cNvPr id="3" name="Content Placeholder 2"/>
          <p:cNvSpPr>
            <a:spLocks noGrp="1"/>
          </p:cNvSpPr>
          <p:nvPr>
            <p:ph idx="1"/>
          </p:nvPr>
        </p:nvSpPr>
        <p:spPr>
          <a:xfrm>
            <a:off x="457200" y="1219200"/>
            <a:ext cx="8229600" cy="4525963"/>
          </a:xfrm>
        </p:spPr>
        <p:txBody>
          <a:bodyPr>
            <a:normAutofit fontScale="92500" lnSpcReduction="20000"/>
          </a:bodyPr>
          <a:lstStyle/>
          <a:p>
            <a:pPr>
              <a:buNone/>
            </a:pPr>
            <a:r>
              <a:rPr lang="en-US" b="1" dirty="0" smtClean="0"/>
              <a:t>1. Make a selection in your image.</a:t>
            </a:r>
          </a:p>
          <a:p>
            <a:pPr>
              <a:buNone/>
            </a:pPr>
            <a:r>
              <a:rPr lang="en-US" b="1" dirty="0" smtClean="0"/>
              <a:t>2. Choose Select --&gt; Save Selection.</a:t>
            </a:r>
          </a:p>
          <a:p>
            <a:pPr>
              <a:buNone/>
            </a:pPr>
            <a:r>
              <a:rPr lang="en-US" b="1" dirty="0" smtClean="0"/>
              <a:t>3. Choose a destination image in the Document pop-up menu.</a:t>
            </a:r>
          </a:p>
          <a:p>
            <a:pPr>
              <a:buNone/>
            </a:pPr>
            <a:r>
              <a:rPr lang="en-US" b="1" dirty="0" smtClean="0"/>
              <a:t>4. Choose a destination channel from the Channel pop-up menu.</a:t>
            </a:r>
          </a:p>
          <a:p>
            <a:pPr>
              <a:buNone/>
            </a:pPr>
            <a:r>
              <a:rPr lang="en-US" b="1" dirty="0" smtClean="0"/>
              <a:t>5. If you choose New, name the channel.</a:t>
            </a:r>
          </a:p>
          <a:p>
            <a:pPr>
              <a:buNone/>
            </a:pPr>
            <a:r>
              <a:rPr lang="en-US" b="1" dirty="0" smtClean="0"/>
              <a:t>6. If you choose an existing channel or layer mask, select your desired combination.</a:t>
            </a:r>
          </a:p>
          <a:p>
            <a:pPr>
              <a:buNone/>
            </a:pPr>
            <a:r>
              <a:rPr lang="en-US" b="1" dirty="0" smtClean="0"/>
              <a:t>7. Click OK.</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b="1" dirty="0" smtClean="0">
                <a:solidFill>
                  <a:srgbClr val="FF0000"/>
                </a:solidFill>
              </a:rPr>
              <a:t>Loading an alpha channel</a:t>
            </a:r>
            <a:endParaRPr lang="en-US" dirty="0">
              <a:solidFill>
                <a:srgbClr val="FF0000"/>
              </a:solidFill>
            </a:endParaRPr>
          </a:p>
        </p:txBody>
      </p:sp>
      <p:sp>
        <p:nvSpPr>
          <p:cNvPr id="3" name="Content Placeholder 2"/>
          <p:cNvSpPr>
            <a:spLocks noGrp="1"/>
          </p:cNvSpPr>
          <p:nvPr>
            <p:ph idx="1"/>
          </p:nvPr>
        </p:nvSpPr>
        <p:spPr>
          <a:xfrm>
            <a:off x="228600" y="533400"/>
            <a:ext cx="8915400" cy="5745163"/>
          </a:xfrm>
        </p:spPr>
        <p:txBody>
          <a:bodyPr>
            <a:noAutofit/>
          </a:bodyPr>
          <a:lstStyle/>
          <a:p>
            <a:pPr marL="0" indent="0">
              <a:buNone/>
            </a:pPr>
            <a:r>
              <a:rPr lang="en-US" sz="2000" b="1" dirty="0" smtClean="0"/>
              <a:t>Choose Select --&gt; Load Selection. Select your document and channel. Click Invert to swap selected and unselected areas. If your image has an active selection, choose how you want to combine the selections.</a:t>
            </a:r>
          </a:p>
          <a:p>
            <a:pPr marL="0" indent="0">
              <a:buNone/>
            </a:pPr>
            <a:endParaRPr lang="en-US" sz="2000" b="1" dirty="0" smtClean="0"/>
          </a:p>
          <a:p>
            <a:pPr marL="0" indent="0">
              <a:buNone/>
            </a:pPr>
            <a:r>
              <a:rPr lang="en-US" sz="2000" b="1" dirty="0" smtClean="0"/>
              <a:t>Select the alpha channel in the Channels palette, click the Load Channel as Selection button at the bottom of the palette, and then click the composite channel.</a:t>
            </a:r>
          </a:p>
          <a:p>
            <a:pPr marL="0" indent="0">
              <a:buNone/>
            </a:pPr>
            <a:endParaRPr lang="en-US" sz="2000" b="1" dirty="0" smtClean="0"/>
          </a:p>
          <a:p>
            <a:pPr>
              <a:buNone/>
            </a:pPr>
            <a:r>
              <a:rPr lang="en-US" sz="2000" b="1" dirty="0" smtClean="0"/>
              <a:t>Drag the channel to the Load Channel as Selection icon.</a:t>
            </a:r>
          </a:p>
          <a:p>
            <a:pPr>
              <a:buNone/>
            </a:pPr>
            <a:endParaRPr lang="en-US" sz="2000" b="1" dirty="0" smtClean="0"/>
          </a:p>
          <a:p>
            <a:pPr marL="0" indent="0">
              <a:buNone/>
            </a:pPr>
            <a:r>
              <a:rPr lang="en-US" sz="2000" b="1" dirty="0" err="1" smtClean="0"/>
              <a:t>Ctrl+click</a:t>
            </a:r>
            <a:r>
              <a:rPr lang="en-US" sz="2000" b="1" dirty="0" smtClean="0"/>
              <a:t> (Command </a:t>
            </a:r>
            <a:r>
              <a:rPr lang="en-US" sz="2000" b="1" dirty="0" err="1" smtClean="0"/>
              <a:t>key+click</a:t>
            </a:r>
            <a:r>
              <a:rPr lang="en-US" sz="2000" b="1" dirty="0" smtClean="0"/>
              <a:t> on the Mac) the alpha channel in the Channels palette.</a:t>
            </a:r>
          </a:p>
          <a:p>
            <a:pPr marL="0" indent="0">
              <a:buNone/>
            </a:pPr>
            <a:endParaRPr lang="en-US" sz="2000" b="1" dirty="0" smtClean="0"/>
          </a:p>
          <a:p>
            <a:pPr marL="0" indent="0">
              <a:buNone/>
            </a:pPr>
            <a:r>
              <a:rPr lang="en-US" sz="2000" b="1" dirty="0" err="1" smtClean="0"/>
              <a:t>Ctrl+Shift+click</a:t>
            </a:r>
            <a:r>
              <a:rPr lang="en-US" sz="2000" b="1" dirty="0" smtClean="0"/>
              <a:t> (Command key +</a:t>
            </a:r>
            <a:r>
              <a:rPr lang="en-US" sz="2000" b="1" dirty="0" err="1" smtClean="0"/>
              <a:t>Shift+click</a:t>
            </a:r>
            <a:r>
              <a:rPr lang="en-US" sz="2000" b="1" dirty="0" smtClean="0"/>
              <a:t> on the Mac) to add the alpha channel to an active selection.</a:t>
            </a:r>
          </a:p>
          <a:p>
            <a:pPr marL="0" indent="0">
              <a:buNone/>
            </a:pPr>
            <a:endParaRPr lang="en-US" sz="2000" b="1" dirty="0" smtClean="0"/>
          </a:p>
          <a:p>
            <a:pPr marL="0" indent="0">
              <a:buNone/>
            </a:pPr>
            <a:r>
              <a:rPr lang="en-US" sz="2000" b="1" dirty="0" err="1" smtClean="0"/>
              <a:t>Ctrl+Alt+click</a:t>
            </a:r>
            <a:r>
              <a:rPr lang="en-US" sz="2000" b="1" dirty="0" smtClean="0"/>
              <a:t> (Command key +</a:t>
            </a:r>
            <a:r>
              <a:rPr lang="en-US" sz="2000" b="1" dirty="0" err="1" smtClean="0"/>
              <a:t>Option+click</a:t>
            </a:r>
            <a:r>
              <a:rPr lang="en-US" sz="2000" b="1" dirty="0" smtClean="0"/>
              <a:t> on the Mac) to subtract the alpha channel from an active selection.</a:t>
            </a:r>
          </a:p>
          <a:p>
            <a:pPr marL="0" indent="0">
              <a:buNone/>
            </a:pPr>
            <a:endParaRPr lang="en-US" sz="2000" b="1" dirty="0" smtClean="0"/>
          </a:p>
          <a:p>
            <a:pPr marL="0" indent="0">
              <a:buNone/>
            </a:pPr>
            <a:r>
              <a:rPr lang="en-US" sz="2000" b="1" dirty="0" err="1" smtClean="0"/>
              <a:t>Ctrl+Alt+Shift+click</a:t>
            </a:r>
            <a:r>
              <a:rPr lang="en-US" sz="2000" b="1" dirty="0" smtClean="0"/>
              <a:t> (Command key +</a:t>
            </a:r>
            <a:r>
              <a:rPr lang="en-US" sz="2000" b="1" dirty="0" err="1" smtClean="0"/>
              <a:t>Option+Shift+click</a:t>
            </a:r>
            <a:r>
              <a:rPr lang="en-US" sz="2000" b="1" dirty="0" smtClean="0"/>
              <a:t> on the Mac) to intersect the alpha channel with an active selection</a:t>
            </a:r>
          </a:p>
          <a:p>
            <a:pPr>
              <a:buNone/>
            </a:pP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562600"/>
          </a:xfrm>
        </p:spPr>
        <p:txBody>
          <a:bodyPr>
            <a:noAutofit/>
          </a:bodyPr>
          <a:lstStyle/>
          <a:p>
            <a:pPr>
              <a:buFontTx/>
              <a:buChar char="-"/>
            </a:pPr>
            <a:r>
              <a:rPr lang="en-US" sz="2400" b="1" dirty="0" smtClean="0"/>
              <a:t>You can also transform (size, rotate and so on) your placed artwork if desired by dragging or rotating the handles on the bounding box or by entering values in the Options bar.</a:t>
            </a:r>
          </a:p>
          <a:p>
            <a:pPr>
              <a:buFontTx/>
              <a:buChar char="-"/>
            </a:pPr>
            <a:endParaRPr lang="en-US" sz="2400" b="1" dirty="0" smtClean="0"/>
          </a:p>
          <a:p>
            <a:pPr>
              <a:buFontTx/>
              <a:buChar char="-"/>
            </a:pPr>
            <a:r>
              <a:rPr lang="en-US" sz="2400" b="1" dirty="0" smtClean="0"/>
              <a:t>Be careful, however. If you enlarge your placed image too much,   you may degrade the quality  of your image.</a:t>
            </a:r>
            <a:endParaRPr lang="en-US" altLang="ko-KR" sz="2400" b="1" dirty="0" smtClean="0"/>
          </a:p>
          <a:p>
            <a:pPr>
              <a:buNone/>
            </a:pPr>
            <a:r>
              <a:rPr lang="en-US" altLang="ko-KR" sz="2400" b="1" dirty="0" smtClean="0"/>
              <a:t>   </a:t>
            </a:r>
            <a:endParaRPr lang="ko-KR" altLang="en-US" sz="2400" b="1" dirty="0" smtClean="0"/>
          </a:p>
          <a:p>
            <a:pPr>
              <a:buFontTx/>
              <a:buChar char="-"/>
            </a:pPr>
            <a:endParaRPr lang="en-US" sz="2400" b="1" dirty="0" smtClean="0"/>
          </a:p>
          <a:p>
            <a:pPr>
              <a:buFontTx/>
              <a:buChar char="-"/>
            </a:pPr>
            <a:r>
              <a:rPr lang="en-US" sz="2400" b="1" dirty="0" smtClean="0"/>
              <a:t>Double-click inside the bounding box to commit the placed image to a new layer.</a:t>
            </a:r>
          </a:p>
          <a:p>
            <a:pPr>
              <a:buFontTx/>
              <a:buChar char="-"/>
            </a:pPr>
            <a:endParaRPr lang="en-US" sz="2400" b="1" dirty="0" smtClean="0"/>
          </a:p>
          <a:p>
            <a:pPr>
              <a:buFontTx/>
              <a:buChar char="-"/>
            </a:pPr>
            <a:r>
              <a:rPr lang="en-US" sz="2400" b="1" dirty="0" smtClean="0"/>
              <a:t>Do the same ways as above several times&gt; You can place files and  make new layers as you desire.</a:t>
            </a:r>
            <a:endParaRPr lang="en-US" sz="2400" b="1" dirty="0"/>
          </a:p>
        </p:txBody>
      </p:sp>
      <p:sp>
        <p:nvSpPr>
          <p:cNvPr id="4" name="제목 1"/>
          <p:cNvSpPr>
            <a:spLocks noGrp="1"/>
          </p:cNvSpPr>
          <p:nvPr>
            <p:ph type="title"/>
          </p:nvPr>
        </p:nvSpPr>
        <p:spPr>
          <a:xfrm>
            <a:off x="2209800" y="0"/>
            <a:ext cx="54864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124744"/>
            <a:ext cx="9144000" cy="5733256"/>
          </a:xfrm>
          <a:prstGeom prst="rect">
            <a:avLst/>
          </a:prstGeom>
          <a:noFill/>
          <a:ln>
            <a:solidFill>
              <a:schemeClr val="accent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Calibri" pitchFamily="34" charset="0"/>
              <a:buChar char="–"/>
              <a:tabLst/>
              <a:defRPr/>
            </a:pPr>
            <a:endParaRPr kumimoji="0" lang="en-US" altLang="ko-KR" sz="2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a:spLocks noGrp="1"/>
          </p:cNvSpPr>
          <p:nvPr>
            <p:ph idx="1"/>
          </p:nvPr>
        </p:nvSpPr>
        <p:spPr>
          <a:xfrm>
            <a:off x="-396552" y="692696"/>
            <a:ext cx="9540552" cy="6165304"/>
          </a:xfrm>
          <a:noFill/>
          <a:ln>
            <a:solidFill>
              <a:schemeClr val="accent1"/>
            </a:solidFill>
          </a:ln>
        </p:spPr>
        <p:txBody>
          <a:bodyPr>
            <a:noAutofit/>
          </a:bodyPr>
          <a:lstStyle/>
          <a:p>
            <a:pPr marL="738188" lvl="1" indent="-338138">
              <a:buFont typeface="Calibri" pitchFamily="34" charset="0"/>
              <a:buChar char="–"/>
            </a:pPr>
            <a:r>
              <a:rPr lang="en-US" sz="2400" b="1" dirty="0" smtClean="0"/>
              <a:t>Click the layer at the very bottom of the layers </a:t>
            </a:r>
            <a:r>
              <a:rPr lang="en-US" altLang="ko-KR" sz="2200" b="1" dirty="0" smtClean="0"/>
              <a:t>&gt;Window&gt;Animation </a:t>
            </a:r>
          </a:p>
          <a:p>
            <a:pPr marL="738188" lvl="1" indent="-338138">
              <a:buFont typeface="Calibri" pitchFamily="34" charset="0"/>
              <a:buChar char="–"/>
            </a:pPr>
            <a:r>
              <a:rPr lang="en-US" altLang="ko-KR" sz="2200" b="1" dirty="0" smtClean="0"/>
              <a:t>Click</a:t>
            </a:r>
            <a:r>
              <a:rPr lang="ko-KR" altLang="en-US" sz="2200" b="1" dirty="0" smtClean="0"/>
              <a:t>  </a:t>
            </a:r>
            <a:r>
              <a:rPr lang="en-US" altLang="ko-KR" sz="2200" b="1" u="sng" dirty="0" smtClean="0"/>
              <a:t>Duplicates Selected  Frames&gt;</a:t>
            </a:r>
            <a:r>
              <a:rPr lang="en-US" altLang="ko-KR" sz="2200" b="1" dirty="0" smtClean="0"/>
              <a:t> </a:t>
            </a:r>
            <a:r>
              <a:rPr lang="ko-KR" altLang="en-US" sz="2200" b="1" dirty="0" smtClean="0"/>
              <a:t>  </a:t>
            </a:r>
            <a:r>
              <a:rPr lang="en-US" altLang="ko-KR" sz="2200" b="1" dirty="0" smtClean="0"/>
              <a:t>M</a:t>
            </a:r>
            <a:r>
              <a:rPr lang="en-US" sz="2400" b="1" dirty="0" smtClean="0"/>
              <a:t>ake as many frames as you made layers</a:t>
            </a:r>
            <a:r>
              <a:rPr lang="ko-KR" altLang="en-US" sz="2200" b="1" dirty="0" smtClean="0"/>
              <a:t> </a:t>
            </a:r>
            <a:endParaRPr lang="en-US" altLang="ko-KR" sz="2200" b="1" dirty="0" smtClean="0"/>
          </a:p>
        </p:txBody>
      </p:sp>
      <p:pic>
        <p:nvPicPr>
          <p:cNvPr id="14" name="그림 13" descr="gif 새 애니 레이어 첨가 버튼.jpg"/>
          <p:cNvPicPr>
            <a:picLocks noChangeAspect="1"/>
          </p:cNvPicPr>
          <p:nvPr/>
        </p:nvPicPr>
        <p:blipFill>
          <a:blip r:embed="rId2" cstate="print"/>
          <a:stretch>
            <a:fillRect/>
          </a:stretch>
        </p:blipFill>
        <p:spPr>
          <a:xfrm>
            <a:off x="990600" y="5361953"/>
            <a:ext cx="6264696" cy="1496047"/>
          </a:xfrm>
          <a:prstGeom prst="rect">
            <a:avLst/>
          </a:prstGeom>
        </p:spPr>
      </p:pic>
      <p:pic>
        <p:nvPicPr>
          <p:cNvPr id="10" name="그림 9" descr="gif1.jpg"/>
          <p:cNvPicPr>
            <a:picLocks noChangeAspect="1"/>
          </p:cNvPicPr>
          <p:nvPr/>
        </p:nvPicPr>
        <p:blipFill>
          <a:blip r:embed="rId3" cstate="print"/>
          <a:stretch>
            <a:fillRect/>
          </a:stretch>
        </p:blipFill>
        <p:spPr>
          <a:xfrm>
            <a:off x="2771552" y="1905000"/>
            <a:ext cx="6372448" cy="3391472"/>
          </a:xfrm>
          <a:prstGeom prst="rect">
            <a:avLst/>
          </a:prstGeom>
        </p:spPr>
      </p:pic>
      <p:sp>
        <p:nvSpPr>
          <p:cNvPr id="11" name="타원 10"/>
          <p:cNvSpPr/>
          <p:nvPr/>
        </p:nvSpPr>
        <p:spPr>
          <a:xfrm>
            <a:off x="3276600" y="6381328"/>
            <a:ext cx="360039" cy="476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 name="Straight Arrow Connector 9"/>
          <p:cNvCxnSpPr>
            <a:endCxn id="11" idx="0"/>
          </p:cNvCxnSpPr>
          <p:nvPr/>
        </p:nvCxnSpPr>
        <p:spPr>
          <a:xfrm rot="16200000" flipH="1">
            <a:off x="633146" y="3557854"/>
            <a:ext cx="4781128" cy="8658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9"/>
          <p:cNvCxnSpPr/>
          <p:nvPr/>
        </p:nvCxnSpPr>
        <p:spPr>
          <a:xfrm rot="16200000" flipH="1">
            <a:off x="3695700" y="1943100"/>
            <a:ext cx="3657600" cy="2057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제목 1"/>
          <p:cNvSpPr>
            <a:spLocks noGrp="1"/>
          </p:cNvSpPr>
          <p:nvPr>
            <p:ph type="title"/>
          </p:nvPr>
        </p:nvSpPr>
        <p:spPr>
          <a:xfrm>
            <a:off x="2209800" y="0"/>
            <a:ext cx="56388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1052736"/>
            <a:ext cx="9144000" cy="5400600"/>
          </a:xfrm>
          <a:noFill/>
          <a:ln>
            <a:solidFill>
              <a:schemeClr val="accent1"/>
            </a:solidFill>
          </a:ln>
        </p:spPr>
        <p:txBody>
          <a:bodyPr>
            <a:noAutofit/>
          </a:bodyPr>
          <a:lstStyle/>
          <a:p>
            <a:pPr marL="796925" lvl="1" indent="-234950">
              <a:buFont typeface="Calibri" pitchFamily="34" charset="0"/>
              <a:buChar char="–"/>
              <a:tabLst>
                <a:tab pos="855663" algn="l"/>
                <a:tab pos="1371600" algn="l"/>
              </a:tabLst>
            </a:pPr>
            <a:r>
              <a:rPr lang="en-US" altLang="ko-KR" sz="2200" b="1" dirty="0" smtClean="0"/>
              <a:t>In ANIMATION 1, open  </a:t>
            </a:r>
            <a:r>
              <a:rPr lang="en-US" sz="2400" b="1" dirty="0" smtClean="0"/>
              <a:t>the layer 1 Visibility Icon</a:t>
            </a: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None/>
            </a:pPr>
            <a:r>
              <a:rPr lang="ko-KR" altLang="en-US" sz="2200" b="1" dirty="0" smtClean="0"/>
              <a:t> </a:t>
            </a:r>
            <a:endParaRPr lang="en-US" altLang="ko-KR" sz="2200" b="1" dirty="0" smtClean="0"/>
          </a:p>
        </p:txBody>
      </p:sp>
      <p:pic>
        <p:nvPicPr>
          <p:cNvPr id="14" name="그림 13" descr="gif 새 애니 레이어 첨가 버튼.jpg"/>
          <p:cNvPicPr>
            <a:picLocks noChangeAspect="1"/>
          </p:cNvPicPr>
          <p:nvPr/>
        </p:nvPicPr>
        <p:blipFill>
          <a:blip r:embed="rId2" cstate="print"/>
          <a:stretch>
            <a:fillRect/>
          </a:stretch>
        </p:blipFill>
        <p:spPr>
          <a:xfrm>
            <a:off x="1331640" y="4797152"/>
            <a:ext cx="6264696" cy="1496047"/>
          </a:xfrm>
          <a:prstGeom prst="rect">
            <a:avLst/>
          </a:prstGeom>
        </p:spPr>
      </p:pic>
      <p:pic>
        <p:nvPicPr>
          <p:cNvPr id="23" name="그림 22" descr="gif1.jpg"/>
          <p:cNvPicPr>
            <a:picLocks noChangeAspect="1"/>
          </p:cNvPicPr>
          <p:nvPr/>
        </p:nvPicPr>
        <p:blipFill>
          <a:blip r:embed="rId3" cstate="print"/>
          <a:stretch>
            <a:fillRect/>
          </a:stretch>
        </p:blipFill>
        <p:spPr>
          <a:xfrm>
            <a:off x="1547664" y="1772816"/>
            <a:ext cx="5364336" cy="2854946"/>
          </a:xfrm>
          <a:prstGeom prst="rect">
            <a:avLst/>
          </a:prstGeom>
          <a:ln>
            <a:solidFill>
              <a:schemeClr val="tx1"/>
            </a:solidFill>
          </a:ln>
        </p:spPr>
      </p:pic>
      <p:sp>
        <p:nvSpPr>
          <p:cNvPr id="7" name="타원 6"/>
          <p:cNvSpPr/>
          <p:nvPr/>
        </p:nvSpPr>
        <p:spPr>
          <a:xfrm>
            <a:off x="899592" y="5013176"/>
            <a:ext cx="1512167" cy="1340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p:cNvSpPr/>
          <p:nvPr/>
        </p:nvSpPr>
        <p:spPr>
          <a:xfrm>
            <a:off x="4572000" y="4005064"/>
            <a:ext cx="360039" cy="476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제목 1"/>
          <p:cNvSpPr>
            <a:spLocks noGrp="1"/>
          </p:cNvSpPr>
          <p:nvPr>
            <p:ph type="title"/>
          </p:nvPr>
        </p:nvSpPr>
        <p:spPr>
          <a:xfrm>
            <a:off x="2209800" y="0"/>
            <a:ext cx="56388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692696"/>
            <a:ext cx="9144000" cy="6165304"/>
          </a:xfrm>
          <a:noFill/>
          <a:ln>
            <a:solidFill>
              <a:schemeClr val="accent1"/>
            </a:solidFill>
          </a:ln>
        </p:spPr>
        <p:txBody>
          <a:bodyPr>
            <a:noAutofit/>
          </a:bodyPr>
          <a:lstStyle/>
          <a:p>
            <a:pPr marL="796925" lvl="1" indent="-234950">
              <a:buFont typeface="Calibri" pitchFamily="34" charset="0"/>
              <a:buChar char="–"/>
              <a:tabLst>
                <a:tab pos="855663" algn="l"/>
                <a:tab pos="1371600" algn="l"/>
              </a:tabLst>
            </a:pPr>
            <a:r>
              <a:rPr lang="en-US" altLang="ko-KR" sz="2000" b="1" dirty="0" smtClean="0"/>
              <a:t>In ANIMATION 2, open  </a:t>
            </a:r>
            <a:r>
              <a:rPr lang="en-US" sz="2000" b="1" dirty="0" smtClean="0"/>
              <a:t>the layer 2 Visibility Icon</a:t>
            </a:r>
            <a:endParaRPr lang="en-US" altLang="ko-KR" sz="20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p:txBody>
      </p:sp>
      <p:pic>
        <p:nvPicPr>
          <p:cNvPr id="24" name="그림 23" descr="gif2.jpg"/>
          <p:cNvPicPr>
            <a:picLocks noChangeAspect="1"/>
          </p:cNvPicPr>
          <p:nvPr/>
        </p:nvPicPr>
        <p:blipFill>
          <a:blip r:embed="rId2" cstate="print"/>
          <a:stretch>
            <a:fillRect/>
          </a:stretch>
        </p:blipFill>
        <p:spPr>
          <a:xfrm>
            <a:off x="1115616" y="1772816"/>
            <a:ext cx="6912768" cy="4551344"/>
          </a:xfrm>
          <a:prstGeom prst="rect">
            <a:avLst/>
          </a:prstGeom>
        </p:spPr>
      </p:pic>
      <p:sp>
        <p:nvSpPr>
          <p:cNvPr id="25" name="타원 24"/>
          <p:cNvSpPr/>
          <p:nvPr/>
        </p:nvSpPr>
        <p:spPr>
          <a:xfrm>
            <a:off x="1547665" y="5229200"/>
            <a:ext cx="1224136"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타원 25"/>
          <p:cNvSpPr/>
          <p:nvPr/>
        </p:nvSpPr>
        <p:spPr>
          <a:xfrm>
            <a:off x="5076056" y="4077072"/>
            <a:ext cx="295232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제목 1"/>
          <p:cNvSpPr>
            <a:spLocks noGrp="1"/>
          </p:cNvSpPr>
          <p:nvPr>
            <p:ph type="title"/>
          </p:nvPr>
        </p:nvSpPr>
        <p:spPr>
          <a:xfrm>
            <a:off x="2209800" y="0"/>
            <a:ext cx="56388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0" y="692696"/>
            <a:ext cx="9144000" cy="6165304"/>
          </a:xfrm>
          <a:noFill/>
          <a:ln>
            <a:solidFill>
              <a:schemeClr val="accent1"/>
            </a:solidFill>
          </a:ln>
        </p:spPr>
        <p:txBody>
          <a:bodyPr>
            <a:noAutofit/>
          </a:bodyPr>
          <a:lstStyle/>
          <a:p>
            <a:pPr marL="857250" lvl="1" indent="-223838">
              <a:buFont typeface="Calibri" pitchFamily="34" charset="0"/>
              <a:buChar char="–"/>
            </a:pPr>
            <a:r>
              <a:rPr lang="en-US" altLang="ko-KR" sz="2000" b="1" dirty="0" smtClean="0"/>
              <a:t>In ANIMATION 3, open  </a:t>
            </a:r>
            <a:r>
              <a:rPr lang="en-US" sz="2000" b="1" dirty="0" smtClean="0"/>
              <a:t>the layer 3 Visibility Icon</a:t>
            </a:r>
            <a:endParaRPr lang="en-US" altLang="ko-KR" sz="2000" b="1" dirty="0" smtClean="0"/>
          </a:p>
          <a:p>
            <a:pPr marL="857250" lvl="1" indent="-223838">
              <a:buFont typeface="Calibri" pitchFamily="34" charset="0"/>
              <a:buChar char="–"/>
            </a:pPr>
            <a:r>
              <a:rPr lang="en-US" sz="2000" b="1" dirty="0" smtClean="0"/>
              <a:t>Do the same ways as above  until the </a:t>
            </a:r>
            <a:r>
              <a:rPr lang="en-US" sz="2000" b="1" dirty="0" smtClean="0"/>
              <a:t>end.</a:t>
            </a:r>
            <a:endParaRPr lang="en-US" altLang="ko-KR" sz="2200" b="1" dirty="0" smtClean="0"/>
          </a:p>
          <a:p>
            <a:pPr marL="857250" lvl="1" indent="-223838">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p:txBody>
      </p:sp>
      <p:pic>
        <p:nvPicPr>
          <p:cNvPr id="7" name="그림 6" descr="all gif.jpg"/>
          <p:cNvPicPr>
            <a:picLocks noChangeAspect="1"/>
          </p:cNvPicPr>
          <p:nvPr/>
        </p:nvPicPr>
        <p:blipFill>
          <a:blip r:embed="rId2" cstate="print"/>
          <a:stretch>
            <a:fillRect/>
          </a:stretch>
        </p:blipFill>
        <p:spPr>
          <a:xfrm>
            <a:off x="990600" y="1524000"/>
            <a:ext cx="7329760" cy="5565610"/>
          </a:xfrm>
          <a:prstGeom prst="rect">
            <a:avLst/>
          </a:prstGeom>
        </p:spPr>
      </p:pic>
      <p:sp>
        <p:nvSpPr>
          <p:cNvPr id="8" name="타원 7"/>
          <p:cNvSpPr/>
          <p:nvPr/>
        </p:nvSpPr>
        <p:spPr>
          <a:xfrm>
            <a:off x="762000" y="5791200"/>
            <a:ext cx="6264696" cy="126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a:off x="5562600" y="2362200"/>
            <a:ext cx="216024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제목 1"/>
          <p:cNvSpPr>
            <a:spLocks noGrp="1"/>
          </p:cNvSpPr>
          <p:nvPr>
            <p:ph type="title"/>
          </p:nvPr>
        </p:nvSpPr>
        <p:spPr>
          <a:xfrm>
            <a:off x="2209800" y="0"/>
            <a:ext cx="56388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96552" y="908720"/>
            <a:ext cx="9540552" cy="6165304"/>
          </a:xfrm>
          <a:noFill/>
          <a:ln>
            <a:solidFill>
              <a:schemeClr val="accent1"/>
            </a:solidFill>
          </a:ln>
        </p:spPr>
        <p:txBody>
          <a:bodyPr>
            <a:noAutofit/>
          </a:bodyPr>
          <a:lstStyle/>
          <a:p>
            <a:pPr marL="857250" lvl="1" indent="-457200">
              <a:buFont typeface="Calibri" pitchFamily="34" charset="0"/>
              <a:buChar char="–"/>
            </a:pPr>
            <a:r>
              <a:rPr lang="en-US" altLang="ko-KR" sz="2200" b="1" dirty="0" smtClean="0"/>
              <a:t>Choose Animation 1, Choose  </a:t>
            </a:r>
            <a:r>
              <a:rPr lang="en-US" altLang="ko-KR" sz="2200" b="1" dirty="0" err="1" smtClean="0"/>
              <a:t>tween</a:t>
            </a:r>
            <a:r>
              <a:rPr lang="en-US" altLang="ko-KR" sz="2200" b="1" dirty="0" smtClean="0"/>
              <a:t>  among palette options</a:t>
            </a:r>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r>
              <a:rPr lang="en-US" altLang="ko-KR" sz="2200" b="1" dirty="0" smtClean="0"/>
              <a:t>Between Animation 1 and</a:t>
            </a:r>
            <a:r>
              <a:rPr lang="ko-KR" altLang="en-US" sz="2200" b="1" dirty="0" smtClean="0"/>
              <a:t> </a:t>
            </a:r>
            <a:r>
              <a:rPr lang="en-US" altLang="ko-KR" sz="2200" b="1" dirty="0" smtClean="0"/>
              <a:t>Animation 2 ,  If you want  3 frames to add, record 3,  If you want  5,  record 5.</a:t>
            </a:r>
          </a:p>
        </p:txBody>
      </p:sp>
      <p:pic>
        <p:nvPicPr>
          <p:cNvPr id="10" name="그림 9" descr="gif 새 애니 레이어 첨가 버튼1.jpg"/>
          <p:cNvPicPr>
            <a:picLocks noChangeAspect="1"/>
          </p:cNvPicPr>
          <p:nvPr/>
        </p:nvPicPr>
        <p:blipFill>
          <a:blip r:embed="rId2" cstate="print"/>
          <a:stretch>
            <a:fillRect/>
          </a:stretch>
        </p:blipFill>
        <p:spPr>
          <a:xfrm>
            <a:off x="685800" y="1371600"/>
            <a:ext cx="7035800" cy="1638300"/>
          </a:xfrm>
          <a:prstGeom prst="rect">
            <a:avLst/>
          </a:prstGeom>
        </p:spPr>
      </p:pic>
      <p:sp>
        <p:nvSpPr>
          <p:cNvPr id="11" name="타원 10"/>
          <p:cNvSpPr/>
          <p:nvPr/>
        </p:nvSpPr>
        <p:spPr>
          <a:xfrm>
            <a:off x="7315200" y="137160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 name="Straight Arrow Connector 9"/>
          <p:cNvCxnSpPr>
            <a:endCxn id="11" idx="1"/>
          </p:cNvCxnSpPr>
          <p:nvPr/>
        </p:nvCxnSpPr>
        <p:spPr>
          <a:xfrm>
            <a:off x="6324600" y="1219200"/>
            <a:ext cx="1053872" cy="2156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그림 14" descr="파레트 옵션.jpg"/>
          <p:cNvPicPr>
            <a:picLocks noChangeAspect="1"/>
          </p:cNvPicPr>
          <p:nvPr/>
        </p:nvPicPr>
        <p:blipFill>
          <a:blip r:embed="rId3" cstate="print"/>
          <a:stretch>
            <a:fillRect/>
          </a:stretch>
        </p:blipFill>
        <p:spPr>
          <a:xfrm>
            <a:off x="755576" y="2996952"/>
            <a:ext cx="3118360" cy="3168352"/>
          </a:xfrm>
          <a:prstGeom prst="rect">
            <a:avLst/>
          </a:prstGeom>
        </p:spPr>
      </p:pic>
      <p:pic>
        <p:nvPicPr>
          <p:cNvPr id="16" name="그림 15" descr="tween.jpg"/>
          <p:cNvPicPr>
            <a:picLocks noChangeAspect="1"/>
          </p:cNvPicPr>
          <p:nvPr/>
        </p:nvPicPr>
        <p:blipFill>
          <a:blip r:embed="rId4" cstate="print"/>
          <a:stretch>
            <a:fillRect/>
          </a:stretch>
        </p:blipFill>
        <p:spPr>
          <a:xfrm>
            <a:off x="4343400" y="3200400"/>
            <a:ext cx="3318788" cy="2930704"/>
          </a:xfrm>
          <a:prstGeom prst="rect">
            <a:avLst/>
          </a:prstGeom>
        </p:spPr>
      </p:pic>
      <p:sp>
        <p:nvSpPr>
          <p:cNvPr id="17" name="타원 16"/>
          <p:cNvSpPr/>
          <p:nvPr/>
        </p:nvSpPr>
        <p:spPr>
          <a:xfrm>
            <a:off x="5364088" y="3933056"/>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p:cNvSpPr/>
          <p:nvPr/>
        </p:nvSpPr>
        <p:spPr>
          <a:xfrm>
            <a:off x="611560" y="5949280"/>
            <a:ext cx="2160240" cy="2520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9" name="Straight Arrow Connector 9"/>
          <p:cNvCxnSpPr>
            <a:endCxn id="17" idx="4"/>
          </p:cNvCxnSpPr>
          <p:nvPr/>
        </p:nvCxnSpPr>
        <p:spPr>
          <a:xfrm rot="16200000" flipV="1">
            <a:off x="5259406" y="4649806"/>
            <a:ext cx="1955304" cy="12418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타원 22"/>
          <p:cNvSpPr/>
          <p:nvPr/>
        </p:nvSpPr>
        <p:spPr>
          <a:xfrm>
            <a:off x="4427984" y="5301208"/>
            <a:ext cx="504056"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제목 1"/>
          <p:cNvSpPr>
            <a:spLocks noGrp="1"/>
          </p:cNvSpPr>
          <p:nvPr>
            <p:ph type="title"/>
          </p:nvPr>
        </p:nvSpPr>
        <p:spPr>
          <a:xfrm>
            <a:off x="2209800" y="0"/>
            <a:ext cx="56388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96552" y="685800"/>
            <a:ext cx="9540552" cy="5949280"/>
          </a:xfrm>
          <a:noFill/>
          <a:ln>
            <a:solidFill>
              <a:schemeClr val="accent1"/>
            </a:solidFill>
          </a:ln>
        </p:spPr>
        <p:txBody>
          <a:bodyPr>
            <a:noAutofit/>
          </a:bodyPr>
          <a:lstStyle/>
          <a:p>
            <a:pPr marL="857250" lvl="1" indent="-223838">
              <a:buFont typeface="Calibri" pitchFamily="34" charset="0"/>
              <a:buChar char="–"/>
            </a:pPr>
            <a:r>
              <a:rPr lang="en-US" altLang="ko-KR" sz="2200" b="1" dirty="0" smtClean="0"/>
              <a:t>From Animation 1 to</a:t>
            </a:r>
            <a:r>
              <a:rPr lang="ko-KR" altLang="en-US" sz="2200" b="1" dirty="0" smtClean="0"/>
              <a:t> </a:t>
            </a:r>
            <a:r>
              <a:rPr lang="en-US" altLang="ko-KR" sz="2200" b="1" dirty="0" smtClean="0"/>
              <a:t>Animation last, make </a:t>
            </a:r>
            <a:r>
              <a:rPr lang="en-US" sz="2400" b="1" dirty="0" smtClean="0"/>
              <a:t>as shown below</a:t>
            </a:r>
            <a:r>
              <a:rPr lang="ko-KR" altLang="en-US" sz="2200" b="1" dirty="0" smtClean="0"/>
              <a:t> </a:t>
            </a:r>
            <a:r>
              <a:rPr lang="en-US" altLang="ko-KR" sz="2200" b="1" dirty="0" smtClean="0"/>
              <a:t>by using </a:t>
            </a:r>
            <a:r>
              <a:rPr lang="en-US" altLang="ko-KR" sz="2200" b="1" dirty="0" err="1" smtClean="0"/>
              <a:t>tween</a:t>
            </a:r>
            <a:r>
              <a:rPr lang="en-US" altLang="ko-KR" sz="2200" b="1" dirty="0" smtClean="0"/>
              <a:t>. When you make </a:t>
            </a:r>
            <a:r>
              <a:rPr lang="en-US" altLang="ko-KR" sz="2200" b="1" dirty="0" err="1" smtClean="0"/>
              <a:t>tween</a:t>
            </a:r>
            <a:r>
              <a:rPr lang="en-US" altLang="ko-KR" sz="2200" b="1" dirty="0" smtClean="0"/>
              <a:t> to the last Animation frame, you need to copy the first frame, then </a:t>
            </a:r>
            <a:r>
              <a:rPr lang="ko-KR" altLang="en-US" sz="2200" b="1" dirty="0" smtClean="0"/>
              <a:t> </a:t>
            </a:r>
            <a:r>
              <a:rPr lang="en-US" altLang="ko-KR" sz="2200" b="1" dirty="0" smtClean="0"/>
              <a:t>paste </a:t>
            </a:r>
            <a:r>
              <a:rPr lang="en-US" altLang="ko-KR" sz="2400" b="1" dirty="0" smtClean="0"/>
              <a:t>it </a:t>
            </a:r>
            <a:r>
              <a:rPr lang="en-US" sz="2400" dirty="0" smtClean="0"/>
              <a:t> </a:t>
            </a:r>
            <a:r>
              <a:rPr lang="en-US" sz="2400" b="1" dirty="0" smtClean="0"/>
              <a:t>after</a:t>
            </a:r>
            <a:r>
              <a:rPr lang="en-US" sz="2400" dirty="0" smtClean="0"/>
              <a:t> </a:t>
            </a:r>
            <a:r>
              <a:rPr lang="en-US" sz="2400" b="1" dirty="0" smtClean="0"/>
              <a:t>the last frame. And make </a:t>
            </a:r>
            <a:r>
              <a:rPr lang="en-US" sz="2400" b="1" dirty="0" err="1" smtClean="0"/>
              <a:t>tween</a:t>
            </a:r>
            <a:r>
              <a:rPr lang="en-US" sz="2400" b="1" dirty="0" smtClean="0"/>
              <a:t>.</a:t>
            </a: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r>
              <a:rPr lang="en-US" altLang="ko-KR" sz="2200" b="1" dirty="0" smtClean="0"/>
              <a:t> Press the Play button, make sure Gif animation.</a:t>
            </a:r>
          </a:p>
          <a:p>
            <a:pPr marL="857250" lvl="1" indent="-457200">
              <a:buFont typeface="Calibri" pitchFamily="34" charset="0"/>
              <a:buChar char="–"/>
            </a:pPr>
            <a:r>
              <a:rPr lang="en-US" altLang="ko-KR" sz="2200" b="1" dirty="0" smtClean="0"/>
              <a:t>Click each frame sec, adjust the timing.</a:t>
            </a:r>
          </a:p>
          <a:p>
            <a:pPr marL="857250" lvl="1" indent="-457200">
              <a:buFont typeface="Calibri" pitchFamily="34" charset="0"/>
              <a:buChar char="–"/>
            </a:pPr>
            <a:r>
              <a:rPr lang="en-US" altLang="ko-KR" sz="2200" b="1" dirty="0" smtClean="0"/>
              <a:t>File&gt;save</a:t>
            </a:r>
            <a:r>
              <a:rPr lang="ko-KR" altLang="en-US" sz="2200" b="1" dirty="0" smtClean="0"/>
              <a:t> </a:t>
            </a:r>
            <a:r>
              <a:rPr lang="en-US" altLang="ko-KR" sz="2200" b="1" dirty="0" smtClean="0"/>
              <a:t>for web&gt;save&gt; choose color: </a:t>
            </a:r>
            <a:r>
              <a:rPr lang="en-US" sz="2400" b="1" dirty="0" smtClean="0"/>
              <a:t>Above</a:t>
            </a:r>
            <a:r>
              <a:rPr lang="en-US" sz="2400" b="1" i="1" dirty="0" smtClean="0"/>
              <a:t> </a:t>
            </a:r>
            <a:r>
              <a:rPr lang="en-US" altLang="ko-KR" sz="2200" b="1" dirty="0" smtClean="0"/>
              <a:t>128.</a:t>
            </a:r>
          </a:p>
          <a:p>
            <a:pPr marL="857250" lvl="1" indent="-457200">
              <a:buFont typeface="Calibri" pitchFamily="34" charset="0"/>
              <a:buChar char="–"/>
            </a:pPr>
            <a:r>
              <a:rPr lang="en-US" altLang="ko-KR" sz="2200" b="1" dirty="0" smtClean="0"/>
              <a:t>Record file name and  format. Absolutely  write English.</a:t>
            </a:r>
          </a:p>
          <a:p>
            <a:pPr marL="857250" lvl="1" indent="-457200">
              <a:buFont typeface="Calibri" pitchFamily="34" charset="0"/>
              <a:buChar char="–"/>
            </a:pPr>
            <a:r>
              <a:rPr lang="en-US" altLang="ko-KR" sz="2200" b="1" dirty="0" smtClean="0"/>
              <a:t>Format: HTML and </a:t>
            </a:r>
            <a:r>
              <a:rPr lang="ko-KR" altLang="en-US" sz="2200" b="1" dirty="0" smtClean="0"/>
              <a:t> </a:t>
            </a:r>
            <a:r>
              <a:rPr lang="en-US" altLang="ko-KR" sz="2200" b="1" dirty="0" smtClean="0"/>
              <a:t>image(html).</a:t>
            </a:r>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Font typeface="Calibri" pitchFamily="34" charset="0"/>
              <a:buChar char="–"/>
            </a:pPr>
            <a:endParaRPr lang="en-US" altLang="ko-KR" sz="2200" b="1" dirty="0" smtClean="0"/>
          </a:p>
          <a:p>
            <a:pPr marL="857250" lvl="1" indent="-457200">
              <a:buNone/>
            </a:pPr>
            <a:endParaRPr lang="en-US" altLang="ko-KR" sz="2200" b="1" dirty="0" smtClean="0"/>
          </a:p>
        </p:txBody>
      </p:sp>
      <p:pic>
        <p:nvPicPr>
          <p:cNvPr id="13" name="그림 12" descr="gif 새 애니 레이어 첨가 버튼2.jpg"/>
          <p:cNvPicPr>
            <a:picLocks noChangeAspect="1"/>
          </p:cNvPicPr>
          <p:nvPr/>
        </p:nvPicPr>
        <p:blipFill>
          <a:blip r:embed="rId2" cstate="print"/>
          <a:stretch>
            <a:fillRect/>
          </a:stretch>
        </p:blipFill>
        <p:spPr>
          <a:xfrm>
            <a:off x="0" y="2209800"/>
            <a:ext cx="9144000" cy="1335519"/>
          </a:xfrm>
          <a:prstGeom prst="rect">
            <a:avLst/>
          </a:prstGeom>
        </p:spPr>
      </p:pic>
      <p:sp>
        <p:nvSpPr>
          <p:cNvPr id="14" name="타원 13"/>
          <p:cNvSpPr/>
          <p:nvPr/>
        </p:nvSpPr>
        <p:spPr>
          <a:xfrm>
            <a:off x="1143000" y="32766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Straight Arrow Connector 9"/>
          <p:cNvCxnSpPr/>
          <p:nvPr/>
        </p:nvCxnSpPr>
        <p:spPr>
          <a:xfrm>
            <a:off x="1295400" y="3581400"/>
            <a:ext cx="4572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제목 1"/>
          <p:cNvSpPr>
            <a:spLocks noGrp="1"/>
          </p:cNvSpPr>
          <p:nvPr>
            <p:ph type="title"/>
          </p:nvPr>
        </p:nvSpPr>
        <p:spPr>
          <a:xfrm>
            <a:off x="2209800" y="0"/>
            <a:ext cx="56388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sp>
        <p:nvSpPr>
          <p:cNvPr id="12" name="타원 13"/>
          <p:cNvSpPr/>
          <p:nvPr/>
        </p:nvSpPr>
        <p:spPr>
          <a:xfrm>
            <a:off x="228600" y="31242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descr="birthday-gif.gif"/>
          <p:cNvPicPr>
            <a:picLocks noChangeAspect="1"/>
          </p:cNvPicPr>
          <p:nvPr/>
        </p:nvPicPr>
        <p:blipFill>
          <a:blip r:embed="rId2" cstate="print"/>
          <a:stretch>
            <a:fillRect/>
          </a:stretch>
        </p:blipFill>
        <p:spPr>
          <a:xfrm>
            <a:off x="2123728" y="1484784"/>
            <a:ext cx="5040560" cy="5040560"/>
          </a:xfrm>
          <a:prstGeom prst="rect">
            <a:avLst/>
          </a:prstGeom>
        </p:spPr>
      </p:pic>
      <p:sp>
        <p:nvSpPr>
          <p:cNvPr id="6" name="제목 1"/>
          <p:cNvSpPr>
            <a:spLocks noGrp="1"/>
          </p:cNvSpPr>
          <p:nvPr>
            <p:ph type="title"/>
          </p:nvPr>
        </p:nvSpPr>
        <p:spPr>
          <a:xfrm>
            <a:off x="2057400" y="0"/>
            <a:ext cx="5334000" cy="778098"/>
          </a:xfrm>
        </p:spPr>
        <p:txBody>
          <a:bodyPr>
            <a:normAutofit/>
          </a:bodyPr>
          <a:lstStyle/>
          <a:p>
            <a:r>
              <a:rPr lang="en-US" altLang="ko-KR" b="1" dirty="0" smtClean="0">
                <a:solidFill>
                  <a:srgbClr val="FF0000"/>
                </a:solidFill>
              </a:rPr>
              <a:t>Moving</a:t>
            </a:r>
            <a:r>
              <a:rPr lang="ko-KR" altLang="en-US" b="1" dirty="0" smtClean="0">
                <a:solidFill>
                  <a:srgbClr val="FF0000"/>
                </a:solidFill>
              </a:rPr>
              <a:t> </a:t>
            </a:r>
            <a:r>
              <a:rPr lang="en-US" altLang="ko-KR" b="1" dirty="0" smtClean="0">
                <a:solidFill>
                  <a:srgbClr val="FF0000"/>
                </a:solidFill>
              </a:rPr>
              <a:t>GIF animation</a:t>
            </a:r>
            <a:endParaRPr lang="ko-KR" altLang="en-US"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981</Words>
  <Application>Microsoft Office PowerPoint</Application>
  <PresentationFormat>On-screen Show (4:3)</PresentationFormat>
  <Paragraphs>136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Moving GIF animation</vt:lpstr>
      <vt:lpstr>Moving GIF animation</vt:lpstr>
      <vt:lpstr>Moving GIF animation</vt:lpstr>
      <vt:lpstr>Moving GIF animation</vt:lpstr>
      <vt:lpstr>Moving GIF animation</vt:lpstr>
      <vt:lpstr>Moving GIF animation</vt:lpstr>
      <vt:lpstr>Moving GIF animation</vt:lpstr>
      <vt:lpstr>Moving GIF animation</vt:lpstr>
      <vt:lpstr>Moving GIF animation</vt:lpstr>
      <vt:lpstr>About Alpha Channel</vt:lpstr>
      <vt:lpstr>About Alpha Channel</vt:lpstr>
      <vt:lpstr>Modifying an alpha channel's options</vt:lpstr>
      <vt:lpstr>Saving a selection as an alpha channel</vt:lpstr>
      <vt:lpstr>Loading an alpha channel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움직이는  GIF 애니메이션</dc:title>
  <dc:creator>jungyeo park</dc:creator>
  <cp:lastModifiedBy>user</cp:lastModifiedBy>
  <cp:revision>52</cp:revision>
  <dcterms:created xsi:type="dcterms:W3CDTF">2015-08-14T02:24:21Z</dcterms:created>
  <dcterms:modified xsi:type="dcterms:W3CDTF">2016-03-29T12:10:25Z</dcterms:modified>
</cp:coreProperties>
</file>