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4" d="100"/>
          <a:sy n="44" d="100"/>
        </p:scale>
        <p:origin x="-1344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2FF79-9DE6-405C-98A6-7ABDB20ABB6B}" type="datetimeFigureOut">
              <a:rPr lang="en-US" smtClean="0"/>
              <a:pPr/>
              <a:t>3/17/2016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BF35A-B794-4C5F-8B83-1F43AA1F2C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2FF79-9DE6-405C-98A6-7ABDB20ABB6B}" type="datetimeFigureOut">
              <a:rPr lang="en-US" smtClean="0"/>
              <a:pPr/>
              <a:t>3/17/2016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BF35A-B794-4C5F-8B83-1F43AA1F2C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2FF79-9DE6-405C-98A6-7ABDB20ABB6B}" type="datetimeFigureOut">
              <a:rPr lang="en-US" smtClean="0"/>
              <a:pPr/>
              <a:t>3/17/2016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BF35A-B794-4C5F-8B83-1F43AA1F2C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2FF79-9DE6-405C-98A6-7ABDB20ABB6B}" type="datetimeFigureOut">
              <a:rPr lang="en-US" smtClean="0"/>
              <a:pPr/>
              <a:t>3/17/2016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BF35A-B794-4C5F-8B83-1F43AA1F2C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2FF79-9DE6-405C-98A6-7ABDB20ABB6B}" type="datetimeFigureOut">
              <a:rPr lang="en-US" smtClean="0"/>
              <a:pPr/>
              <a:t>3/17/2016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BF35A-B794-4C5F-8B83-1F43AA1F2C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2FF79-9DE6-405C-98A6-7ABDB20ABB6B}" type="datetimeFigureOut">
              <a:rPr lang="en-US" smtClean="0"/>
              <a:pPr/>
              <a:t>3/17/2016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BF35A-B794-4C5F-8B83-1F43AA1F2C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2FF79-9DE6-405C-98A6-7ABDB20ABB6B}" type="datetimeFigureOut">
              <a:rPr lang="en-US" smtClean="0"/>
              <a:pPr/>
              <a:t>3/17/2016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BF35A-B794-4C5F-8B83-1F43AA1F2C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2FF79-9DE6-405C-98A6-7ABDB20ABB6B}" type="datetimeFigureOut">
              <a:rPr lang="en-US" smtClean="0"/>
              <a:pPr/>
              <a:t>3/17/2016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BF35A-B794-4C5F-8B83-1F43AA1F2C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2FF79-9DE6-405C-98A6-7ABDB20ABB6B}" type="datetimeFigureOut">
              <a:rPr lang="en-US" smtClean="0"/>
              <a:pPr/>
              <a:t>3/17/2016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BF35A-B794-4C5F-8B83-1F43AA1F2C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2FF79-9DE6-405C-98A6-7ABDB20ABB6B}" type="datetimeFigureOut">
              <a:rPr lang="en-US" smtClean="0"/>
              <a:pPr/>
              <a:t>3/17/2016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BF35A-B794-4C5F-8B83-1F43AA1F2C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2FF79-9DE6-405C-98A6-7ABDB20ABB6B}" type="datetimeFigureOut">
              <a:rPr lang="en-US" smtClean="0"/>
              <a:pPr/>
              <a:t>3/17/2016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BF35A-B794-4C5F-8B83-1F43AA1F2C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2FF79-9DE6-405C-98A6-7ABDB20ABB6B}" type="datetimeFigureOut">
              <a:rPr lang="en-US" smtClean="0"/>
              <a:pPr/>
              <a:t>3/17/2016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CBF35A-B794-4C5F-8B83-1F43AA1F2CB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43200" y="0"/>
            <a:ext cx="3886200" cy="563562"/>
          </a:xfrm>
        </p:spPr>
        <p:txBody>
          <a:bodyPr>
            <a:normAutofit fontScale="90000"/>
          </a:bodyPr>
          <a:lstStyle/>
          <a:p>
            <a:r>
              <a:rPr lang="ko-KR" altLang="en-US" sz="3600" b="1" dirty="0" smtClean="0">
                <a:solidFill>
                  <a:srgbClr val="FF0000"/>
                </a:solidFill>
              </a:rPr>
              <a:t>데이터베이스 이해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457200"/>
            <a:ext cx="9144000" cy="64008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ko-KR" altLang="en-US" sz="2800" b="1" dirty="0" smtClean="0">
                <a:solidFill>
                  <a:srgbClr val="FF0000"/>
                </a:solidFill>
              </a:rPr>
              <a:t>데이터베이스란</a:t>
            </a:r>
            <a:r>
              <a:rPr lang="en-US" altLang="ko-KR" sz="2800" b="1" dirty="0" smtClean="0">
                <a:solidFill>
                  <a:srgbClr val="FF0000"/>
                </a:solidFill>
              </a:rPr>
              <a:t>?</a:t>
            </a:r>
          </a:p>
          <a:p>
            <a:pPr marL="0" indent="0">
              <a:buNone/>
            </a:pPr>
            <a:r>
              <a:rPr lang="ko-KR" altLang="en-US" sz="1800" b="1" dirty="0" smtClean="0"/>
              <a:t>여러 응용시스템을 통해 액세스가 가능한 공유된 형태의 통합된 데이터의 집합이라고 정의할 수 있다</a:t>
            </a:r>
            <a:r>
              <a:rPr lang="en-US" altLang="ko-KR" sz="1800" b="1" dirty="0" smtClean="0"/>
              <a:t>. </a:t>
            </a:r>
            <a:r>
              <a:rPr lang="ko-KR" altLang="en-US" sz="1800" b="1" dirty="0" smtClean="0"/>
              <a:t>어느 특정 조직의 응용 업무에 공동으로 사용하기 위해 운영상 필요한 데이터를</a:t>
            </a:r>
            <a:r>
              <a:rPr lang="en-US" altLang="ko-KR" sz="1800" b="1" dirty="0" smtClean="0"/>
              <a:t>, </a:t>
            </a:r>
            <a:r>
              <a:rPr lang="ko-KR" altLang="en-US" sz="1800" b="1" dirty="0" smtClean="0"/>
              <a:t>중복을 최소화하여 컴퓨터 기억 장치 내에 모아 놓은 집합체</a:t>
            </a:r>
            <a:endParaRPr lang="en-US" altLang="ko-KR" sz="1800" b="1" dirty="0" smtClean="0"/>
          </a:p>
          <a:p>
            <a:pPr marL="0" indent="0">
              <a:buNone/>
            </a:pPr>
            <a:endParaRPr lang="en-US" altLang="ko-KR" sz="1800" b="1" dirty="0" smtClean="0"/>
          </a:p>
          <a:p>
            <a:pPr marL="0" indent="0">
              <a:buNone/>
            </a:pPr>
            <a:r>
              <a:rPr lang="ko-KR" altLang="en-US" sz="1900" b="1" dirty="0" smtClean="0"/>
              <a:t>데이터베이스 관리 시스템</a:t>
            </a:r>
            <a:r>
              <a:rPr lang="en-US" altLang="ko-KR" sz="1900" b="1" dirty="0" smtClean="0"/>
              <a:t>(DBMS) : </a:t>
            </a:r>
            <a:r>
              <a:rPr lang="ko-KR" altLang="en-US" sz="1900" b="1" dirty="0" smtClean="0"/>
              <a:t>파일 시스템의 단점을 극복하고 데이터를 효율적으로 관리하기 </a:t>
            </a:r>
            <a:endParaRPr lang="en-US" altLang="ko-KR" sz="1900" b="1" dirty="0" smtClean="0"/>
          </a:p>
          <a:p>
            <a:pPr marL="0" indent="0">
              <a:buNone/>
            </a:pPr>
            <a:r>
              <a:rPr lang="en-US" altLang="ko-KR" sz="1900" b="1" dirty="0" smtClean="0"/>
              <a:t>                </a:t>
            </a:r>
            <a:r>
              <a:rPr lang="ko-KR" altLang="en-US" sz="1900" b="1" dirty="0" smtClean="0"/>
              <a:t>위해 출현한 시스템이며 사용자 어플리케이션과 데이터베이스간의 인터 페이스 역할을 하는 </a:t>
            </a:r>
            <a:endParaRPr lang="en-US" altLang="ko-KR" sz="1900" b="1" dirty="0" smtClean="0"/>
          </a:p>
          <a:p>
            <a:pPr marL="0" indent="0">
              <a:buNone/>
            </a:pPr>
            <a:r>
              <a:rPr lang="ko-KR" altLang="en-US" sz="1900" b="1" dirty="0" smtClean="0"/>
              <a:t>                논리적인 프로그램</a:t>
            </a:r>
            <a:endParaRPr lang="en-US" altLang="ko-KR" sz="1900" b="1" dirty="0" smtClean="0"/>
          </a:p>
          <a:p>
            <a:pPr marL="0" indent="0">
              <a:buNone/>
            </a:pPr>
            <a:endParaRPr lang="en-US" sz="1800" b="1" dirty="0"/>
          </a:p>
          <a:p>
            <a:pPr marL="0" indent="0">
              <a:buNone/>
            </a:pPr>
            <a:r>
              <a:rPr lang="en-US" sz="2400" b="1" dirty="0" smtClean="0">
                <a:solidFill>
                  <a:srgbClr val="002060"/>
                </a:solidFill>
              </a:rPr>
              <a:t>1.</a:t>
            </a:r>
            <a:r>
              <a:rPr lang="ko-KR" altLang="en-US" sz="2400" b="1" dirty="0" smtClean="0">
                <a:solidFill>
                  <a:srgbClr val="002060"/>
                </a:solidFill>
              </a:rPr>
              <a:t>데이터베이스 특징</a:t>
            </a:r>
            <a:endParaRPr lang="en-US" altLang="ko-KR" sz="20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n-US" altLang="ko-KR" sz="1800" b="1" dirty="0" smtClean="0"/>
              <a:t> 1)</a:t>
            </a:r>
            <a:r>
              <a:rPr lang="ko-KR" altLang="en-US" sz="1800" b="1" dirty="0" smtClean="0"/>
              <a:t>실시간 접근성     </a:t>
            </a:r>
            <a:r>
              <a:rPr lang="en-US" altLang="ko-KR" sz="1800" b="1" dirty="0" smtClean="0"/>
              <a:t>: </a:t>
            </a:r>
            <a:r>
              <a:rPr lang="ko-KR" altLang="en-US" sz="1800" b="1" dirty="0" smtClean="0"/>
              <a:t>다수의 사용자가 요청하는 데티터 검색 및 질의에 대해 즉시 응답함</a:t>
            </a:r>
            <a:endParaRPr lang="en-US" altLang="ko-KR" sz="1800" b="1" dirty="0" smtClean="0"/>
          </a:p>
          <a:p>
            <a:pPr>
              <a:buNone/>
            </a:pPr>
            <a:r>
              <a:rPr lang="en-US" sz="1800" b="1" dirty="0" smtClean="0"/>
              <a:t> 2)</a:t>
            </a:r>
            <a:r>
              <a:rPr lang="ko-KR" altLang="en-US" sz="1800" b="1" dirty="0" smtClean="0"/>
              <a:t>지속적인 변화      </a:t>
            </a:r>
            <a:r>
              <a:rPr lang="en-US" altLang="ko-KR" sz="1800" b="1" dirty="0" smtClean="0"/>
              <a:t>:</a:t>
            </a:r>
            <a:r>
              <a:rPr lang="ko-KR" altLang="en-US" sz="1800" b="1" dirty="0" smtClean="0"/>
              <a:t>데이터삽입</a:t>
            </a:r>
            <a:r>
              <a:rPr lang="en-US" altLang="ko-KR" sz="1800" b="1" dirty="0" smtClean="0"/>
              <a:t>, </a:t>
            </a:r>
            <a:r>
              <a:rPr lang="ko-KR" altLang="en-US" sz="1800" b="1" dirty="0" smtClean="0"/>
              <a:t>수정 </a:t>
            </a:r>
            <a:r>
              <a:rPr lang="en-US" altLang="ko-KR" sz="1800" b="1" dirty="0" smtClean="0"/>
              <a:t>,</a:t>
            </a:r>
            <a:r>
              <a:rPr lang="ko-KR" altLang="en-US" sz="1800" b="1" dirty="0" smtClean="0"/>
              <a:t>삭제</a:t>
            </a:r>
            <a:r>
              <a:rPr lang="en-US" altLang="ko-KR" sz="1800" b="1" dirty="0" smtClean="0"/>
              <a:t>,</a:t>
            </a:r>
            <a:r>
              <a:rPr lang="ko-KR" altLang="en-US" sz="1800" b="1" dirty="0" smtClean="0"/>
              <a:t>작업을 통해 최신테이터로 유지</a:t>
            </a:r>
            <a:r>
              <a:rPr lang="en-US" altLang="ko-KR" sz="1800" b="1" dirty="0" smtClean="0"/>
              <a:t>.</a:t>
            </a:r>
          </a:p>
          <a:p>
            <a:pPr>
              <a:buNone/>
            </a:pPr>
            <a:r>
              <a:rPr lang="en-US" sz="1800" b="1" dirty="0" smtClean="0"/>
              <a:t> 3)</a:t>
            </a:r>
            <a:r>
              <a:rPr lang="ko-KR" altLang="en-US" sz="1800" b="1" dirty="0" smtClean="0"/>
              <a:t>동시 공유성          </a:t>
            </a:r>
            <a:r>
              <a:rPr lang="en-US" altLang="ko-KR" sz="1800" b="1" dirty="0" smtClean="0"/>
              <a:t>:</a:t>
            </a:r>
            <a:r>
              <a:rPr lang="ko-KR" altLang="en-US" sz="1800" b="1" dirty="0" smtClean="0"/>
              <a:t>다수의 사용자가 데이터베이스에 접근하여 이용할 수 있음</a:t>
            </a:r>
            <a:r>
              <a:rPr lang="en-US" altLang="ko-KR" sz="1800" b="1" dirty="0" smtClean="0"/>
              <a:t>.</a:t>
            </a:r>
          </a:p>
          <a:p>
            <a:pPr>
              <a:buNone/>
            </a:pPr>
            <a:r>
              <a:rPr lang="en-US" sz="1800" b="1" dirty="0" smtClean="0"/>
              <a:t> 4)</a:t>
            </a:r>
            <a:r>
              <a:rPr lang="ko-KR" altLang="en-US" sz="1800" b="1" dirty="0" smtClean="0"/>
              <a:t>내용에 의한 참조</a:t>
            </a:r>
            <a:r>
              <a:rPr lang="en-US" altLang="ko-KR" sz="1800" b="1" dirty="0" smtClean="0"/>
              <a:t>:</a:t>
            </a:r>
            <a:r>
              <a:rPr lang="ko-KR" altLang="en-US" sz="1800" b="1" dirty="0" smtClean="0"/>
              <a:t>데이터베이스를 구성하는 레코드는 데이터의 내용에 따라 참조가 가능</a:t>
            </a:r>
            <a:endParaRPr lang="en-US" altLang="ko-KR" sz="1800" b="1" dirty="0" smtClean="0"/>
          </a:p>
          <a:p>
            <a:pPr>
              <a:buNone/>
            </a:pPr>
            <a:endParaRPr lang="en-US" altLang="ko-KR" sz="1800" b="1" dirty="0" smtClean="0"/>
          </a:p>
          <a:p>
            <a:pPr>
              <a:buNone/>
            </a:pPr>
            <a:endParaRPr lang="en-US" sz="1800" b="1" dirty="0"/>
          </a:p>
          <a:p>
            <a:pPr>
              <a:buNone/>
            </a:pPr>
            <a:r>
              <a:rPr lang="en-US" sz="2400" b="1" dirty="0" smtClean="0">
                <a:solidFill>
                  <a:srgbClr val="002060"/>
                </a:solidFill>
              </a:rPr>
              <a:t>2.</a:t>
            </a:r>
            <a:r>
              <a:rPr lang="ko-KR" altLang="en-US" sz="2400" b="1" dirty="0" smtClean="0">
                <a:solidFill>
                  <a:srgbClr val="002060"/>
                </a:solidFill>
              </a:rPr>
              <a:t>데이터베이스 구성</a:t>
            </a:r>
            <a:endParaRPr lang="en-US" altLang="ko-KR" sz="24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n-US" altLang="ko-KR" sz="1800" b="1" dirty="0" smtClean="0"/>
              <a:t> 1)</a:t>
            </a:r>
            <a:r>
              <a:rPr lang="ko-KR" altLang="en-US" sz="1800" b="1" dirty="0" smtClean="0"/>
              <a:t>필드   </a:t>
            </a:r>
            <a:r>
              <a:rPr lang="en-US" altLang="ko-KR" sz="1800" b="1" dirty="0" smtClean="0"/>
              <a:t>: </a:t>
            </a:r>
            <a:r>
              <a:rPr lang="ko-KR" altLang="en-US" sz="1800" b="1" dirty="0" smtClean="0"/>
              <a:t>데이터를 구별하기 위한 고유의 특성을 가진 단위로 속성</a:t>
            </a:r>
            <a:r>
              <a:rPr lang="en-US" altLang="ko-KR" sz="1800" b="1" dirty="0" smtClean="0"/>
              <a:t>(ATTRIBUTE)</a:t>
            </a:r>
            <a:r>
              <a:rPr lang="ko-KR" altLang="en-US" sz="1800" b="1" dirty="0" smtClean="0"/>
              <a:t>라고도 함</a:t>
            </a:r>
            <a:r>
              <a:rPr lang="en-US" altLang="ko-KR" sz="1800" b="1" dirty="0" smtClean="0"/>
              <a:t>(</a:t>
            </a:r>
            <a:r>
              <a:rPr lang="ko-KR" altLang="en-US" sz="1800" b="1" dirty="0" smtClean="0"/>
              <a:t>열</a:t>
            </a:r>
            <a:r>
              <a:rPr lang="en-US" altLang="ko-KR" sz="1800" b="1" dirty="0" smtClean="0"/>
              <a:t>)</a:t>
            </a:r>
          </a:p>
          <a:p>
            <a:pPr>
              <a:buNone/>
            </a:pPr>
            <a:r>
              <a:rPr lang="en-US" altLang="ko-KR" sz="1800" b="1" dirty="0" smtClean="0"/>
              <a:t> 2)</a:t>
            </a:r>
            <a:r>
              <a:rPr lang="ko-KR" altLang="en-US" sz="1800" b="1" dirty="0" smtClean="0"/>
              <a:t>레코드</a:t>
            </a:r>
            <a:r>
              <a:rPr lang="en-US" altLang="ko-KR" sz="1800" b="1" dirty="0" smtClean="0"/>
              <a:t>(RECORD):</a:t>
            </a:r>
            <a:r>
              <a:rPr lang="ko-KR" altLang="en-US" sz="1800" b="1" dirty="0" smtClean="0"/>
              <a:t>데이터베이스의 저장 단위로 튜블</a:t>
            </a:r>
            <a:r>
              <a:rPr lang="en-US" altLang="ko-KR" sz="1800" b="1" dirty="0" smtClean="0"/>
              <a:t>(TUPLE)</a:t>
            </a:r>
            <a:r>
              <a:rPr lang="ko-KR" altLang="en-US" sz="1800" b="1" dirty="0" smtClean="0"/>
              <a:t>라고도 하며 각필드에 해당하는 내용을 합하여 하나의 완성함</a:t>
            </a:r>
            <a:r>
              <a:rPr lang="en-US" altLang="ko-KR" sz="1800" b="1" dirty="0" smtClean="0"/>
              <a:t>.(</a:t>
            </a:r>
            <a:r>
              <a:rPr lang="ko-KR" altLang="en-US" sz="1800" b="1" dirty="0" smtClean="0"/>
              <a:t>행</a:t>
            </a:r>
            <a:r>
              <a:rPr lang="en-US" altLang="ko-KR" sz="1800" b="1" dirty="0" smtClean="0"/>
              <a:t>)</a:t>
            </a:r>
          </a:p>
          <a:p>
            <a:pPr>
              <a:buNone/>
            </a:pPr>
            <a:r>
              <a:rPr lang="en-US" altLang="ko-KR" sz="1800" b="1" dirty="0" smtClean="0"/>
              <a:t> 3)</a:t>
            </a:r>
            <a:r>
              <a:rPr lang="ko-KR" altLang="en-US" sz="1800" b="1" dirty="0" smtClean="0"/>
              <a:t>테이블</a:t>
            </a:r>
            <a:r>
              <a:rPr lang="en-US" altLang="ko-KR" sz="1800" b="1" dirty="0" smtClean="0"/>
              <a:t>(TABLE):</a:t>
            </a:r>
            <a:r>
              <a:rPr lang="ko-KR" altLang="en-US" sz="1800" b="1" dirty="0" smtClean="0"/>
              <a:t>각각의 레코드가 모여서 이루어진 것으로 일반적으로 데이터가 입력된 하나의 테이블을 관계</a:t>
            </a:r>
            <a:r>
              <a:rPr lang="en-US" altLang="ko-KR" sz="1800" b="1" dirty="0" smtClean="0"/>
              <a:t>(RELATION)</a:t>
            </a:r>
            <a:r>
              <a:rPr lang="ko-KR" altLang="en-US" sz="1800" b="1" dirty="0" smtClean="0"/>
              <a:t>라고 함</a:t>
            </a:r>
            <a:r>
              <a:rPr lang="en-US" altLang="ko-KR" sz="1800" b="1" dirty="0" smtClean="0"/>
              <a:t>.</a:t>
            </a:r>
          </a:p>
          <a:p>
            <a:pPr>
              <a:buNone/>
            </a:pPr>
            <a:endParaRPr lang="en-US" altLang="ko-KR" sz="1800" b="1" dirty="0" smtClean="0"/>
          </a:p>
          <a:p>
            <a:pPr>
              <a:buNone/>
            </a:pPr>
            <a:endParaRPr lang="en-US" altLang="ko-KR" sz="1800" b="1" dirty="0" smtClean="0"/>
          </a:p>
          <a:p>
            <a:pPr>
              <a:buNone/>
            </a:pPr>
            <a:r>
              <a:rPr lang="en-US" sz="2400" b="1" dirty="0" smtClean="0">
                <a:solidFill>
                  <a:srgbClr val="002060"/>
                </a:solidFill>
              </a:rPr>
              <a:t>3.</a:t>
            </a:r>
            <a:r>
              <a:rPr lang="en-US" altLang="ko-KR" sz="2400" b="1" dirty="0" smtClean="0">
                <a:solidFill>
                  <a:srgbClr val="002060"/>
                </a:solidFill>
              </a:rPr>
              <a:t>ACCESS</a:t>
            </a:r>
            <a:r>
              <a:rPr lang="ko-KR" altLang="en-US" sz="2400" b="1" dirty="0" smtClean="0">
                <a:solidFill>
                  <a:srgbClr val="002060"/>
                </a:solidFill>
              </a:rPr>
              <a:t>란</a:t>
            </a:r>
            <a:r>
              <a:rPr lang="en-US" altLang="ko-KR" sz="2400" b="1" dirty="0" smtClean="0">
                <a:solidFill>
                  <a:srgbClr val="002060"/>
                </a:solidFill>
              </a:rPr>
              <a:t>?</a:t>
            </a:r>
          </a:p>
          <a:p>
            <a:pPr>
              <a:buNone/>
            </a:pPr>
            <a:r>
              <a:rPr lang="en-US" altLang="ko-KR" sz="2400" b="1" dirty="0" smtClean="0">
                <a:solidFill>
                  <a:srgbClr val="002060"/>
                </a:solidFill>
              </a:rPr>
              <a:t> </a:t>
            </a:r>
            <a:r>
              <a:rPr lang="ko-KR" altLang="en-US" sz="1700" b="1" dirty="0" smtClean="0"/>
              <a:t>데이터베이스 관리 시스템의 하나로 방대한 양의 자료를 가공</a:t>
            </a:r>
            <a:r>
              <a:rPr lang="en-US" altLang="ko-KR" sz="1700" b="1" dirty="0" smtClean="0"/>
              <a:t>, </a:t>
            </a:r>
            <a:r>
              <a:rPr lang="ko-KR" altLang="en-US" sz="1700" b="1" dirty="0" smtClean="0"/>
              <a:t>분류</a:t>
            </a:r>
            <a:r>
              <a:rPr lang="en-US" altLang="ko-KR" sz="1700" b="1" dirty="0" smtClean="0"/>
              <a:t>,</a:t>
            </a:r>
            <a:r>
              <a:rPr lang="ko-KR" altLang="en-US" sz="1700" b="1" dirty="0" smtClean="0"/>
              <a:t>검색할 수있는 기능을 가지고 있음</a:t>
            </a:r>
            <a:endParaRPr lang="en-US" altLang="ko-KR" sz="2400" b="1" dirty="0" smtClean="0"/>
          </a:p>
          <a:p>
            <a:pPr>
              <a:buNone/>
            </a:pPr>
            <a:endParaRPr lang="en-US" altLang="ko-KR" sz="1800" b="1" dirty="0" smtClean="0"/>
          </a:p>
          <a:p>
            <a:pPr>
              <a:buNone/>
            </a:pPr>
            <a:endParaRPr lang="en-US" altLang="ko-KR" sz="2000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-304800" y="0"/>
            <a:ext cx="9448800" cy="563562"/>
          </a:xfrm>
        </p:spPr>
        <p:txBody>
          <a:bodyPr>
            <a:normAutofit fontScale="90000"/>
          </a:bodyPr>
          <a:lstStyle/>
          <a:p>
            <a:r>
              <a:rPr lang="en-US" altLang="ko-KR" sz="4000" b="1" dirty="0" smtClean="0">
                <a:solidFill>
                  <a:srgbClr val="FF0000"/>
                </a:solidFill>
              </a:rPr>
              <a:t>2007 Access</a:t>
            </a:r>
            <a:r>
              <a:rPr lang="ko-KR" altLang="en-US" sz="4000" b="1" dirty="0" smtClean="0">
                <a:solidFill>
                  <a:srgbClr val="FF0000"/>
                </a:solidFill>
              </a:rPr>
              <a:t> 디자인</a:t>
            </a:r>
            <a:r>
              <a:rPr lang="ko-KR" altLang="en-US" sz="3600" b="1" dirty="0" smtClean="0">
                <a:solidFill>
                  <a:srgbClr val="FF0000"/>
                </a:solidFill>
              </a:rPr>
              <a:t> </a:t>
            </a:r>
            <a:r>
              <a:rPr lang="ko-KR" altLang="en-US" sz="4000" b="1" dirty="0" smtClean="0">
                <a:solidFill>
                  <a:srgbClr val="FF0000"/>
                </a:solidFill>
              </a:rPr>
              <a:t>이용하여</a:t>
            </a:r>
            <a:r>
              <a:rPr lang="ko-KR" altLang="en-US" sz="3600" b="1" dirty="0" smtClean="0">
                <a:solidFill>
                  <a:srgbClr val="FF0000"/>
                </a:solidFill>
              </a:rPr>
              <a:t> </a:t>
            </a:r>
            <a:r>
              <a:rPr lang="en-US" altLang="ko-KR" sz="4000" b="1" dirty="0" smtClean="0">
                <a:solidFill>
                  <a:srgbClr val="FF0000"/>
                </a:solidFill>
              </a:rPr>
              <a:t>table </a:t>
            </a:r>
            <a:r>
              <a:rPr lang="ko-KR" altLang="en-US" sz="4000" b="1" dirty="0" smtClean="0">
                <a:solidFill>
                  <a:srgbClr val="FF0000"/>
                </a:solidFill>
              </a:rPr>
              <a:t>만들기</a:t>
            </a:r>
            <a:endParaRPr lang="en-US" sz="40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0" y="609600"/>
            <a:ext cx="9144000" cy="4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ko-KR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다음 그림 같은 데이터를 디자인 이용하여 테이블로 만들어 보자</a:t>
            </a:r>
            <a:r>
              <a:rPr kumimoji="0" lang="en-US" altLang="ko-K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0" y="3962400"/>
            <a:ext cx="91440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ko-KR" altLang="en-US" sz="2400" b="1" dirty="0" smtClean="0"/>
              <a:t>만드는 순서</a:t>
            </a:r>
            <a:endParaRPr lang="en-US" altLang="ko-KR" sz="2400" b="1" dirty="0" smtClean="0"/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altLang="ko-KR" sz="2400" b="1" dirty="0" smtClean="0"/>
              <a:t>1.</a:t>
            </a:r>
            <a:r>
              <a:rPr lang="ko-KR" altLang="en-US" sz="2400" b="1" dirty="0" smtClean="0"/>
              <a:t>만들기</a:t>
            </a:r>
            <a:r>
              <a:rPr lang="en-US" altLang="ko-KR" sz="2400" b="1" dirty="0" smtClean="0"/>
              <a:t>CREATE&gt;Table design </a:t>
            </a:r>
            <a:r>
              <a:rPr lang="ko-KR" altLang="en-US" sz="2400" b="1" dirty="0" smtClean="0"/>
              <a:t>혹은 </a:t>
            </a:r>
            <a:r>
              <a:rPr lang="en-US" altLang="ko-KR" sz="2400" b="1" dirty="0" smtClean="0"/>
              <a:t>HOME&gt;VIEW</a:t>
            </a:r>
            <a:r>
              <a:rPr lang="en-US" altLang="ko-KR" sz="2400" b="1" dirty="0" smtClean="0"/>
              <a:t>&gt; DESIGN VIEW </a:t>
            </a:r>
            <a:r>
              <a:rPr lang="ko-KR" altLang="en-US" sz="2400" b="1" dirty="0" smtClean="0"/>
              <a:t>혹은   이걸 클릭</a:t>
            </a:r>
            <a:endParaRPr lang="en-US" altLang="ko-KR" sz="2400" b="1" dirty="0" smtClean="0"/>
          </a:p>
          <a:p>
            <a:pPr marL="342900" indent="-342900">
              <a:spcBef>
                <a:spcPct val="20000"/>
              </a:spcBef>
              <a:defRPr/>
            </a:pPr>
            <a:r>
              <a:rPr kumimoji="0" lang="en-US" altLang="ko-K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</a:t>
            </a:r>
            <a:r>
              <a:rPr kumimoji="0" lang="en-US" altLang="ko-KR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altLang="ko-KR" sz="2400" b="1" dirty="0" smtClean="0"/>
              <a:t>TABLE </a:t>
            </a:r>
            <a:r>
              <a:rPr lang="ko-KR" altLang="en-US" sz="2400" b="1" dirty="0" smtClean="0"/>
              <a:t>에 필드명</a:t>
            </a:r>
            <a:r>
              <a:rPr lang="en-US" altLang="ko-KR" sz="2400" b="1" dirty="0" smtClean="0"/>
              <a:t>, Data type, description input&gt; save as</a:t>
            </a:r>
            <a:r>
              <a:rPr lang="en-US" sz="2400" b="1" dirty="0" smtClean="0"/>
              <a:t> </a:t>
            </a:r>
            <a:r>
              <a:rPr lang="ko-KR" altLang="en-US" sz="2400" b="1" dirty="0" smtClean="0"/>
              <a:t>파일명 </a:t>
            </a:r>
            <a:r>
              <a:rPr lang="en-US" altLang="ko-KR" sz="2400" b="1" dirty="0" smtClean="0"/>
              <a:t>,</a:t>
            </a:r>
            <a:r>
              <a:rPr lang="ko-KR" altLang="en-US" sz="2400" b="1" dirty="0" smtClean="0"/>
              <a:t>기본키 저장안함</a:t>
            </a:r>
            <a:r>
              <a:rPr lang="en-US" altLang="ko-KR" sz="2400" b="1" dirty="0" smtClean="0"/>
              <a:t>. no</a:t>
            </a:r>
            <a:endParaRPr lang="en-US" sz="3200" dirty="0" smtClean="0"/>
          </a:p>
          <a:p>
            <a:pPr marL="342900" lvl="0" indent="-342900">
              <a:spcBef>
                <a:spcPct val="20000"/>
              </a:spcBef>
              <a:defRPr/>
            </a:pPr>
            <a:endParaRPr lang="en-US" altLang="ko-KR" sz="2400" b="1" dirty="0" smtClean="0"/>
          </a:p>
          <a:p>
            <a:pPr marL="342900" lvl="0" indent="-342900">
              <a:spcBef>
                <a:spcPct val="20000"/>
              </a:spcBef>
              <a:defRPr/>
            </a:pPr>
            <a:endParaRPr kumimoji="0" lang="en-US" altLang="ko-KR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7" name="Picture 16" descr="inpu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724400"/>
            <a:ext cx="8382000" cy="1114425"/>
          </a:xfrm>
          <a:prstGeom prst="rect">
            <a:avLst/>
          </a:prstGeom>
        </p:spPr>
      </p:pic>
      <p:pic>
        <p:nvPicPr>
          <p:cNvPr id="12" name="Picture 11" descr="디자인 이용한 테이블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3000" y="1143001"/>
            <a:ext cx="6553200" cy="289560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6455407" y="3124200"/>
            <a:ext cx="2688593" cy="914400"/>
            <a:chOff x="5111044" y="4648200"/>
            <a:chExt cx="3042357" cy="914400"/>
          </a:xfrm>
        </p:grpSpPr>
        <p:pic>
          <p:nvPicPr>
            <p:cNvPr id="15" name="Picture 14" descr="VIEW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111044" y="4648200"/>
              <a:ext cx="3042357" cy="914400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7722268" y="5105398"/>
              <a:ext cx="431133" cy="36714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8" name="Straight Arrow Connector 17"/>
          <p:cNvCxnSpPr/>
          <p:nvPr/>
        </p:nvCxnSpPr>
        <p:spPr>
          <a:xfrm flipV="1">
            <a:off x="7467600" y="3810000"/>
            <a:ext cx="1371600" cy="3810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ontent Placeholder 2"/>
          <p:cNvSpPr txBox="1">
            <a:spLocks/>
          </p:cNvSpPr>
          <p:nvPr/>
        </p:nvSpPr>
        <p:spPr>
          <a:xfrm>
            <a:off x="0" y="5867400"/>
            <a:ext cx="8839200" cy="381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ko-KR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3.</a:t>
            </a:r>
            <a:r>
              <a:rPr kumimoji="0" lang="ko-KR" alt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실제로 데이터 값이</a:t>
            </a:r>
            <a:r>
              <a:rPr lang="en-US" altLang="ko-KR" b="1" dirty="0" smtClean="0">
                <a:solidFill>
                  <a:srgbClr val="002060"/>
                </a:solidFill>
              </a:rPr>
              <a:t> </a:t>
            </a:r>
            <a:r>
              <a:rPr kumimoji="0" lang="ko-KR" alt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입력하기 위해선 </a:t>
            </a:r>
            <a:r>
              <a:rPr lang="en-US" altLang="ko-KR" b="1" dirty="0" smtClean="0"/>
              <a:t>View&gt;DATASHEETVIEW</a:t>
            </a:r>
            <a:r>
              <a:rPr lang="ko-KR" altLang="en-US" b="1" dirty="0" smtClean="0"/>
              <a:t>클릭</a:t>
            </a:r>
            <a:r>
              <a:rPr lang="en-US" altLang="ko-KR" b="1" dirty="0" smtClean="0"/>
              <a:t>&gt;</a:t>
            </a:r>
            <a:r>
              <a:rPr lang="ko-KR" altLang="en-US" b="1" dirty="0" smtClean="0"/>
              <a:t>각 레코드에 값입력</a:t>
            </a:r>
            <a:r>
              <a:rPr lang="en-US" altLang="ko-KR" b="1" dirty="0" smtClean="0"/>
              <a:t>&gt;</a:t>
            </a:r>
            <a:r>
              <a:rPr lang="ko-KR" altLang="en-US" b="1" dirty="0" smtClean="0"/>
              <a:t>저장</a:t>
            </a:r>
            <a:r>
              <a:rPr lang="en-US" altLang="ko-KR" b="1" dirty="0" smtClean="0"/>
              <a:t>SAVE</a:t>
            </a:r>
            <a:endParaRPr kumimoji="0" lang="en-US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4" name="Picture 23" descr="디자인 이용한 테이블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4800" y="6096000"/>
            <a:ext cx="4562475" cy="91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28700"/>
            <a:ext cx="8686800" cy="48006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ko-KR" altLang="en-US" sz="2800" b="1" dirty="0" smtClean="0">
                <a:solidFill>
                  <a:srgbClr val="FF0000"/>
                </a:solidFill>
              </a:rPr>
              <a:t>데이터베이스 개체 구성</a:t>
            </a:r>
            <a:endParaRPr lang="en-US" altLang="ko-KR" sz="28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400" b="1" dirty="0" smtClean="0">
                <a:solidFill>
                  <a:srgbClr val="002060"/>
                </a:solidFill>
              </a:rPr>
              <a:t>1.</a:t>
            </a:r>
            <a:r>
              <a:rPr lang="ko-KR" altLang="en-US" sz="2400" b="1" dirty="0" smtClean="0">
                <a:solidFill>
                  <a:srgbClr val="002060"/>
                </a:solidFill>
              </a:rPr>
              <a:t>데이터베이스 개체</a:t>
            </a:r>
            <a:endParaRPr lang="en-US" altLang="ko-KR" sz="18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n-US" altLang="ko-KR" sz="2800" b="1" dirty="0" smtClean="0"/>
              <a:t> </a:t>
            </a:r>
            <a:r>
              <a:rPr lang="en-US" altLang="ko-KR" sz="1600" b="1" dirty="0" smtClean="0"/>
              <a:t>1)</a:t>
            </a:r>
            <a:r>
              <a:rPr lang="ko-KR" altLang="en-US" sz="1600" b="1" dirty="0" smtClean="0"/>
              <a:t>테이블    </a:t>
            </a:r>
            <a:r>
              <a:rPr lang="en-US" altLang="ko-KR" sz="1600" b="1" dirty="0" smtClean="0"/>
              <a:t>: </a:t>
            </a:r>
            <a:r>
              <a:rPr lang="ko-KR" altLang="en-US" sz="1600" b="1" dirty="0" smtClean="0"/>
              <a:t>데이터베이스의  가장 기본 단위 개체로써 행</a:t>
            </a:r>
            <a:r>
              <a:rPr lang="en-US" altLang="ko-KR" sz="1600" b="1" dirty="0" smtClean="0"/>
              <a:t>(</a:t>
            </a:r>
            <a:r>
              <a:rPr lang="ko-KR" altLang="en-US" sz="1600" b="1" dirty="0" smtClean="0"/>
              <a:t>레코드</a:t>
            </a:r>
            <a:r>
              <a:rPr lang="en-US" altLang="ko-KR" sz="1600" b="1" dirty="0" smtClean="0"/>
              <a:t>),</a:t>
            </a:r>
            <a:r>
              <a:rPr lang="ko-KR" altLang="en-US" sz="1600" b="1" dirty="0" smtClean="0"/>
              <a:t>열</a:t>
            </a:r>
            <a:r>
              <a:rPr lang="en-US" altLang="ko-KR" sz="1600" b="1" dirty="0" smtClean="0"/>
              <a:t>(</a:t>
            </a:r>
            <a:r>
              <a:rPr lang="ko-KR" altLang="en-US" sz="1600" b="1" dirty="0" smtClean="0"/>
              <a:t>필드</a:t>
            </a:r>
            <a:r>
              <a:rPr lang="en-US" altLang="ko-KR" sz="1600" b="1" dirty="0" smtClean="0"/>
              <a:t>)</a:t>
            </a:r>
            <a:r>
              <a:rPr lang="ko-KR" altLang="en-US" sz="1600" b="1" dirty="0" smtClean="0"/>
              <a:t>에 데이터를 입력함</a:t>
            </a:r>
            <a:r>
              <a:rPr lang="en-US" altLang="ko-KR" sz="1600" b="1" dirty="0" smtClean="0"/>
              <a:t>.</a:t>
            </a:r>
          </a:p>
          <a:p>
            <a:pPr>
              <a:buNone/>
            </a:pPr>
            <a:r>
              <a:rPr lang="en-US" sz="2800" b="1" dirty="0" smtClean="0"/>
              <a:t> </a:t>
            </a:r>
            <a:r>
              <a:rPr lang="en-US" sz="1600" b="1" dirty="0" smtClean="0"/>
              <a:t>2)</a:t>
            </a:r>
            <a:r>
              <a:rPr lang="ko-KR" altLang="en-US" sz="1600" b="1" dirty="0" smtClean="0"/>
              <a:t>쿼리</a:t>
            </a:r>
            <a:r>
              <a:rPr lang="en-US" altLang="ko-KR" sz="1600" b="1" dirty="0" smtClean="0"/>
              <a:t>:</a:t>
            </a:r>
            <a:r>
              <a:rPr lang="ko-KR" altLang="en-US" sz="1600" b="1" dirty="0" smtClean="0"/>
              <a:t>데이터 검토</a:t>
            </a:r>
            <a:r>
              <a:rPr lang="en-US" altLang="ko-KR" sz="1600" b="1" dirty="0" smtClean="0"/>
              <a:t>, </a:t>
            </a:r>
            <a:r>
              <a:rPr lang="ko-KR" altLang="en-US" sz="1600" b="1" dirty="0" smtClean="0"/>
              <a:t>추가</a:t>
            </a:r>
            <a:r>
              <a:rPr lang="en-US" altLang="ko-KR" sz="1600" b="1" dirty="0" smtClean="0"/>
              <a:t>, </a:t>
            </a:r>
            <a:r>
              <a:rPr lang="ko-KR" altLang="en-US" sz="1600" b="1" dirty="0" smtClean="0"/>
              <a:t>변경</a:t>
            </a:r>
            <a:r>
              <a:rPr lang="en-US" altLang="ko-KR" sz="1600" b="1" dirty="0" smtClean="0"/>
              <a:t>, </a:t>
            </a:r>
            <a:r>
              <a:rPr lang="ko-KR" altLang="en-US" sz="1600" b="1" dirty="0" smtClean="0"/>
              <a:t>삭제 등과 같은 다양한 작업에 사용</a:t>
            </a:r>
            <a:r>
              <a:rPr lang="en-US" altLang="ko-KR" sz="1600" b="1" dirty="0" smtClean="0"/>
              <a:t>.</a:t>
            </a:r>
          </a:p>
          <a:p>
            <a:pPr>
              <a:buNone/>
            </a:pPr>
            <a:r>
              <a:rPr lang="en-US" sz="2800" b="1" dirty="0" smtClean="0"/>
              <a:t> </a:t>
            </a:r>
            <a:r>
              <a:rPr lang="en-US" sz="1600" b="1" dirty="0" smtClean="0"/>
              <a:t>3)</a:t>
            </a:r>
            <a:r>
              <a:rPr lang="ko-KR" altLang="en-US" sz="1600" b="1" dirty="0" smtClean="0"/>
              <a:t>폼</a:t>
            </a:r>
            <a:r>
              <a:rPr lang="en-US" altLang="ko-KR" sz="1600" b="1" dirty="0" smtClean="0"/>
              <a:t>:</a:t>
            </a:r>
            <a:r>
              <a:rPr lang="ko-KR" altLang="en-US" sz="1600" b="1" dirty="0" smtClean="0"/>
              <a:t>테이블이나 쿼리를 이용하여 데이터를 입력하거나 편집할 수있도록 하는 화면 설계 양식</a:t>
            </a:r>
            <a:r>
              <a:rPr lang="en-US" altLang="ko-KR" sz="1600" b="1" dirty="0" smtClean="0"/>
              <a:t>.</a:t>
            </a:r>
          </a:p>
          <a:p>
            <a:pPr>
              <a:buNone/>
            </a:pPr>
            <a:endParaRPr lang="en-US" altLang="ko-KR" sz="1600" b="1" dirty="0" smtClean="0"/>
          </a:p>
          <a:p>
            <a:pPr>
              <a:buNone/>
            </a:pPr>
            <a:r>
              <a:rPr lang="en-US" sz="1600" b="1" dirty="0" smtClean="0"/>
              <a:t>  4)</a:t>
            </a:r>
            <a:r>
              <a:rPr lang="ko-KR" altLang="en-US" sz="1600" b="1" dirty="0" smtClean="0"/>
              <a:t>보고서</a:t>
            </a:r>
            <a:r>
              <a:rPr lang="en-US" altLang="ko-KR" sz="1600" b="1" dirty="0" smtClean="0"/>
              <a:t>:</a:t>
            </a:r>
            <a:r>
              <a:rPr lang="ko-KR" altLang="en-US" sz="1600" b="1" dirty="0" smtClean="0"/>
              <a:t>테이블이나 쿼리의 데이터를 인쇄 할 수 있는 양식</a:t>
            </a:r>
            <a:endParaRPr lang="en-US" altLang="ko-KR" sz="1600" b="1" dirty="0" smtClean="0"/>
          </a:p>
          <a:p>
            <a:pPr>
              <a:buNone/>
            </a:pPr>
            <a:r>
              <a:rPr lang="en-US" altLang="ko-KR" sz="1600" b="1" dirty="0" smtClean="0"/>
              <a:t> </a:t>
            </a:r>
          </a:p>
          <a:p>
            <a:pPr>
              <a:buNone/>
            </a:pPr>
            <a:r>
              <a:rPr lang="en-US" altLang="ko-KR" sz="1600" b="1" dirty="0" smtClean="0"/>
              <a:t>  5) </a:t>
            </a:r>
            <a:r>
              <a:rPr lang="ko-KR" altLang="en-US" sz="1600" b="1" dirty="0" smtClean="0"/>
              <a:t>매크로</a:t>
            </a:r>
            <a:r>
              <a:rPr lang="en-US" altLang="ko-KR" sz="1600" b="1" dirty="0" smtClean="0"/>
              <a:t>:</a:t>
            </a:r>
            <a:r>
              <a:rPr lang="ko-KR" altLang="en-US" sz="1600" b="1" dirty="0" smtClean="0"/>
              <a:t>자동화작업이라고도 하며 폼이나 보고서 또는 컨트롤 개체의 이벤트 속성에 포함되어 특정 명령이나 작업을 손쉽게 실행하게 함</a:t>
            </a:r>
            <a:r>
              <a:rPr lang="en-US" altLang="ko-KR" sz="1600" b="1" dirty="0" smtClean="0"/>
              <a:t>.</a:t>
            </a:r>
          </a:p>
          <a:p>
            <a:pPr>
              <a:buNone/>
            </a:pPr>
            <a:endParaRPr lang="en-US" altLang="ko-KR" sz="1600" b="1" dirty="0" smtClean="0"/>
          </a:p>
          <a:p>
            <a:pPr>
              <a:buNone/>
            </a:pPr>
            <a:r>
              <a:rPr lang="en-US" altLang="ko-KR" sz="1600" b="1" dirty="0" smtClean="0"/>
              <a:t>  6)</a:t>
            </a:r>
            <a:r>
              <a:rPr lang="ko-KR" altLang="en-US" sz="1600" b="1" dirty="0" smtClean="0"/>
              <a:t>모듈</a:t>
            </a:r>
            <a:r>
              <a:rPr lang="en-US" altLang="ko-KR" sz="1600" b="1" dirty="0" smtClean="0"/>
              <a:t>: VBA</a:t>
            </a:r>
            <a:r>
              <a:rPr lang="ko-KR" altLang="en-US" sz="1600" b="1" dirty="0" smtClean="0"/>
              <a:t>이란 프로그래밍 언어를 사용하여 매크로보다 복잡한 작업을 실행 할 수있도록 하는 기능</a:t>
            </a:r>
            <a:endParaRPr lang="en-US" altLang="ko-KR" sz="1600" b="1" dirty="0" smtClean="0"/>
          </a:p>
          <a:p>
            <a:pPr>
              <a:buNone/>
            </a:pPr>
            <a:endParaRPr lang="en-US" altLang="ko-KR" sz="2800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43200" y="0"/>
            <a:ext cx="3886200" cy="563562"/>
          </a:xfrm>
        </p:spPr>
        <p:txBody>
          <a:bodyPr>
            <a:normAutofit fontScale="90000"/>
          </a:bodyPr>
          <a:lstStyle/>
          <a:p>
            <a:r>
              <a:rPr lang="ko-KR" altLang="en-US" sz="3600" b="1" dirty="0" smtClean="0">
                <a:solidFill>
                  <a:srgbClr val="FF0000"/>
                </a:solidFill>
              </a:rPr>
              <a:t>데이터베이스 이해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2007 ACCESS GETTING STAR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33400"/>
            <a:ext cx="9144000" cy="44738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0"/>
            <a:ext cx="6781800" cy="563562"/>
          </a:xfrm>
        </p:spPr>
        <p:txBody>
          <a:bodyPr>
            <a:normAutofit fontScale="90000"/>
          </a:bodyPr>
          <a:lstStyle/>
          <a:p>
            <a:r>
              <a:rPr lang="en-US" altLang="ko-KR" sz="4000" b="1" dirty="0" smtClean="0">
                <a:solidFill>
                  <a:srgbClr val="FF0000"/>
                </a:solidFill>
              </a:rPr>
              <a:t>2007 Access</a:t>
            </a:r>
            <a:r>
              <a:rPr lang="ko-KR" altLang="en-US" sz="4000" b="1" dirty="0" smtClean="0">
                <a:solidFill>
                  <a:srgbClr val="FF0000"/>
                </a:solidFill>
              </a:rPr>
              <a:t> 시작과 화면 구성</a:t>
            </a:r>
            <a:endParaRPr lang="en-US" sz="4000" dirty="0"/>
          </a:p>
        </p:txBody>
      </p:sp>
      <p:sp>
        <p:nvSpPr>
          <p:cNvPr id="5" name="Rectangle 4"/>
          <p:cNvSpPr/>
          <p:nvPr/>
        </p:nvSpPr>
        <p:spPr>
          <a:xfrm>
            <a:off x="0" y="685800"/>
            <a:ext cx="14478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676400" y="1219200"/>
            <a:ext cx="1143000" cy="533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239000" y="3352800"/>
            <a:ext cx="1905000" cy="990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0" y="5029200"/>
            <a:ext cx="9144000" cy="3048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000" b="1" dirty="0" smtClean="0"/>
              <a:t>FEATURING&gt;BLANK DATABASE&gt;</a:t>
            </a:r>
            <a:r>
              <a:rPr lang="ko-KR" altLang="en-US" sz="2000" b="1" dirty="0" smtClean="0"/>
              <a:t>파일 명 파일 경로 지정</a:t>
            </a:r>
            <a:r>
              <a:rPr lang="en-US" altLang="ko-KR" sz="2000" b="1" dirty="0" smtClean="0"/>
              <a:t>&gt;</a:t>
            </a:r>
            <a:r>
              <a:rPr lang="ko-KR" altLang="en-US" sz="2000" b="1" dirty="0" smtClean="0"/>
              <a:t>만들기 </a:t>
            </a:r>
            <a:r>
              <a:rPr lang="en-US" altLang="ko-KR" sz="2000" b="1" dirty="0" smtClean="0"/>
              <a:t>CREATE</a:t>
            </a:r>
            <a:endParaRPr lang="en-US" sz="2000" b="1" dirty="0"/>
          </a:p>
        </p:txBody>
      </p:sp>
      <p:pic>
        <p:nvPicPr>
          <p:cNvPr id="11" name="Content Placeholder 5" descr="2007 ACCESS SCEN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410200"/>
            <a:ext cx="9144000" cy="25908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3124200" y="6477000"/>
            <a:ext cx="1828800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ko-KR" altLang="en-US" sz="2400" b="1" dirty="0" smtClean="0"/>
              <a:t>빈 테이블임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447800" y="0"/>
            <a:ext cx="6781800" cy="563562"/>
          </a:xfrm>
        </p:spPr>
        <p:txBody>
          <a:bodyPr>
            <a:normAutofit fontScale="90000"/>
          </a:bodyPr>
          <a:lstStyle/>
          <a:p>
            <a:r>
              <a:rPr lang="en-US" altLang="ko-KR" sz="4000" b="1" dirty="0" smtClean="0">
                <a:solidFill>
                  <a:srgbClr val="FF0000"/>
                </a:solidFill>
              </a:rPr>
              <a:t>2013 Access</a:t>
            </a:r>
            <a:r>
              <a:rPr lang="ko-KR" altLang="en-US" sz="4000" b="1" dirty="0" smtClean="0">
                <a:solidFill>
                  <a:srgbClr val="FF0000"/>
                </a:solidFill>
              </a:rPr>
              <a:t> 시작과 화면 구성</a:t>
            </a:r>
            <a:endParaRPr lang="en-US" sz="4000" dirty="0"/>
          </a:p>
        </p:txBody>
      </p:sp>
      <p:pic>
        <p:nvPicPr>
          <p:cNvPr id="5" name="Picture 4" descr="2013 ACCESS GETTING STAR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43000"/>
            <a:ext cx="9144000" cy="49321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FACULT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457200"/>
            <a:ext cx="8991600" cy="4114800"/>
          </a:xfr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0" y="4191000"/>
            <a:ext cx="9144000" cy="304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000" b="1" dirty="0" smtClean="0"/>
              <a:t>LOCAL TEMPLATES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&gt;FACULTY&gt;</a:t>
            </a:r>
            <a:r>
              <a:rPr kumimoji="0" lang="ko-KR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파일 명 파일 경로 지정</a:t>
            </a:r>
            <a:r>
              <a:rPr kumimoji="0" lang="en-US" altLang="ko-K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&gt;</a:t>
            </a:r>
            <a:r>
              <a:rPr kumimoji="0" lang="ko-KR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만들기 </a:t>
            </a:r>
            <a:r>
              <a:rPr kumimoji="0" lang="en-US" altLang="ko-K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CREATE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Picture 10" descr="FACULTY LIS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495800"/>
            <a:ext cx="9144000" cy="3059157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447800" y="0"/>
            <a:ext cx="6781800" cy="563562"/>
          </a:xfrm>
        </p:spPr>
        <p:txBody>
          <a:bodyPr>
            <a:normAutofit fontScale="90000"/>
          </a:bodyPr>
          <a:lstStyle/>
          <a:p>
            <a:r>
              <a:rPr lang="en-US" altLang="ko-KR" sz="4000" b="1" dirty="0" smtClean="0">
                <a:solidFill>
                  <a:srgbClr val="FF0000"/>
                </a:solidFill>
              </a:rPr>
              <a:t>2007 Access</a:t>
            </a:r>
            <a:r>
              <a:rPr lang="ko-KR" altLang="en-US" sz="4000" b="1" dirty="0" smtClean="0">
                <a:solidFill>
                  <a:srgbClr val="FF0000"/>
                </a:solidFill>
              </a:rPr>
              <a:t> 시작과 화면 구성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8229600" cy="12192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altLang="ko-KR" b="1" dirty="0" smtClean="0">
                <a:solidFill>
                  <a:srgbClr val="FF0000"/>
                </a:solidFill>
              </a:rPr>
              <a:t>2007 Access</a:t>
            </a:r>
            <a:r>
              <a:rPr lang="ko-KR" altLang="en-US" b="1" dirty="0" smtClean="0">
                <a:solidFill>
                  <a:srgbClr val="FF0000"/>
                </a:solidFill>
              </a:rPr>
              <a:t> 열기과 종료</a:t>
            </a:r>
            <a:endParaRPr lang="en-US" altLang="ko-KR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ko-KR" altLang="en-US" sz="2400" b="1" dirty="0" smtClean="0"/>
              <a:t>오피스단추</a:t>
            </a:r>
            <a:r>
              <a:rPr lang="en-US" altLang="ko-KR" sz="2400" b="1" dirty="0" smtClean="0"/>
              <a:t>&gt;OPEN</a:t>
            </a:r>
            <a:r>
              <a:rPr lang="ko-KR" altLang="en-US" sz="2400" b="1" dirty="0" smtClean="0"/>
              <a:t>열기</a:t>
            </a:r>
            <a:r>
              <a:rPr lang="en-US" altLang="ko-KR" sz="2400" b="1" dirty="0" smtClean="0"/>
              <a:t>&gt;</a:t>
            </a:r>
            <a:r>
              <a:rPr lang="ko-KR" altLang="en-US" sz="2400" b="1" dirty="0" smtClean="0"/>
              <a:t>문서찾기</a:t>
            </a:r>
            <a:r>
              <a:rPr lang="en-US" altLang="ko-KR" sz="2400" b="1" dirty="0" smtClean="0"/>
              <a:t>&gt;OPEN</a:t>
            </a:r>
          </a:p>
          <a:p>
            <a:pPr>
              <a:buNone/>
            </a:pPr>
            <a:r>
              <a:rPr lang="ko-KR" altLang="en-US" sz="2400" b="1" dirty="0" smtClean="0"/>
              <a:t>오피스단추</a:t>
            </a:r>
            <a:r>
              <a:rPr lang="en-US" altLang="ko-KR" sz="2400" b="1" dirty="0" smtClean="0"/>
              <a:t>&gt; CLOSE DATABASE</a:t>
            </a:r>
          </a:p>
          <a:p>
            <a:pPr>
              <a:buNone/>
            </a:pPr>
            <a:endParaRPr lang="en-US" altLang="ko-KR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447800" y="0"/>
            <a:ext cx="6781800" cy="563562"/>
          </a:xfrm>
        </p:spPr>
        <p:txBody>
          <a:bodyPr>
            <a:normAutofit fontScale="90000"/>
          </a:bodyPr>
          <a:lstStyle/>
          <a:p>
            <a:r>
              <a:rPr lang="en-US" altLang="ko-KR" sz="4000" b="1" dirty="0" smtClean="0">
                <a:solidFill>
                  <a:srgbClr val="FF0000"/>
                </a:solidFill>
              </a:rPr>
              <a:t>2007 Access</a:t>
            </a:r>
            <a:r>
              <a:rPr lang="ko-KR" altLang="en-US" sz="4000" b="1" dirty="0" smtClean="0">
                <a:solidFill>
                  <a:srgbClr val="FF0000"/>
                </a:solidFill>
              </a:rPr>
              <a:t> 시작과 화면 구성</a:t>
            </a:r>
            <a:endParaRPr lang="en-US" sz="40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0" y="1981200"/>
            <a:ext cx="9144000" cy="1219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ko-KR" altLang="en-US" sz="3200" b="1" dirty="0" smtClean="0">
                <a:solidFill>
                  <a:srgbClr val="FF0000"/>
                </a:solidFill>
              </a:rPr>
              <a:t>여러개 테이블을 문서통해 보고 싶으면</a:t>
            </a:r>
            <a:endParaRPr kumimoji="0" lang="en-US" altLang="ko-KR" sz="32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ko-KR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오피스단추</a:t>
            </a:r>
            <a:r>
              <a:rPr kumimoji="0" lang="en-US" altLang="ko-K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&gt;Access Option&gt;</a:t>
            </a:r>
            <a:r>
              <a:rPr lang="ko-KR" altLang="en-US" sz="2400" b="1" dirty="0" smtClean="0"/>
              <a:t>현재 데이터베이스</a:t>
            </a:r>
            <a:r>
              <a:rPr lang="en-US" altLang="ko-KR" sz="2400" b="1" dirty="0" smtClean="0"/>
              <a:t>&gt;</a:t>
            </a:r>
            <a:r>
              <a:rPr lang="ko-KR" altLang="en-US" sz="2400" b="1" dirty="0" smtClean="0"/>
              <a:t>문서창 옵션</a:t>
            </a:r>
            <a:r>
              <a:rPr lang="en-US" altLang="ko-KR" sz="2400" b="1" dirty="0" smtClean="0"/>
              <a:t>&gt;</a:t>
            </a:r>
            <a:r>
              <a:rPr lang="ko-KR" altLang="en-US" sz="2400" b="1" dirty="0" smtClean="0"/>
              <a:t>문서탭표시 체크</a:t>
            </a:r>
            <a:endParaRPr kumimoji="0" lang="en-US" altLang="ko-KR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altLang="ko-KR" sz="32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 descr="2007 hom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971800"/>
            <a:ext cx="9144000" cy="2667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0" y="5638800"/>
            <a:ext cx="8229600" cy="1219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2007 Access</a:t>
            </a:r>
            <a:r>
              <a:rPr kumimoji="0" lang="ko-KR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ko-K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HOME </a:t>
            </a:r>
            <a:r>
              <a:rPr kumimoji="0" lang="ko-KR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홈</a:t>
            </a:r>
            <a:endParaRPr kumimoji="0" lang="en-US" altLang="ko-KR" sz="32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ko-KR" altLang="en-US" sz="2400" b="1" dirty="0" smtClean="0"/>
              <a:t>선택한 개체 따라 화면 보기방식 변경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글골 서식 변경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레코드와 관련된 여러 기능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기타 필터 찾기 기능</a:t>
            </a:r>
            <a:endParaRPr kumimoji="0" lang="en-US" altLang="ko-KR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altLang="ko-KR" sz="32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2007 CREAT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" y="609600"/>
            <a:ext cx="8763000" cy="2057400"/>
          </a:xfrm>
          <a:ln>
            <a:solidFill>
              <a:schemeClr val="tx1"/>
            </a:solidFill>
          </a:ln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447800" y="0"/>
            <a:ext cx="6781800" cy="563562"/>
          </a:xfrm>
        </p:spPr>
        <p:txBody>
          <a:bodyPr>
            <a:normAutofit fontScale="90000"/>
          </a:bodyPr>
          <a:lstStyle/>
          <a:p>
            <a:r>
              <a:rPr lang="en-US" altLang="ko-KR" sz="4000" b="1" dirty="0" smtClean="0">
                <a:solidFill>
                  <a:srgbClr val="FF0000"/>
                </a:solidFill>
              </a:rPr>
              <a:t>2007 Access</a:t>
            </a:r>
            <a:r>
              <a:rPr lang="ko-KR" altLang="en-US" sz="4000" b="1" dirty="0" smtClean="0">
                <a:solidFill>
                  <a:srgbClr val="FF0000"/>
                </a:solidFill>
              </a:rPr>
              <a:t> 시작과 화면 구성</a:t>
            </a:r>
            <a:endParaRPr lang="en-US" sz="40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0" y="26670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2007 Access</a:t>
            </a:r>
            <a:r>
              <a:rPr kumimoji="0" lang="ko-KR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ko-K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CREATE</a:t>
            </a:r>
            <a:r>
              <a:rPr kumimoji="0" lang="en-US" altLang="ko-KR" sz="32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ko-KR" alt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만들기</a:t>
            </a:r>
            <a:endParaRPr kumimoji="0" lang="en-US" altLang="ko-KR" sz="3200" b="1" i="0" u="none" strike="noStrike" kern="1200" cap="none" spc="0" normalizeH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</a:pPr>
            <a:r>
              <a:rPr lang="ko-KR" altLang="en-US" sz="2400" b="1" dirty="0" smtClean="0"/>
              <a:t>테이블을 만들거나 폼</a:t>
            </a:r>
            <a:r>
              <a:rPr lang="en-US" altLang="ko-KR" sz="2400" b="1" dirty="0" smtClean="0"/>
              <a:t>,</a:t>
            </a:r>
            <a:r>
              <a:rPr lang="ko-KR" altLang="en-US" sz="2400" b="1" dirty="0" smtClean="0"/>
              <a:t>보고서</a:t>
            </a:r>
            <a:r>
              <a:rPr lang="en-US" altLang="ko-KR" sz="2400" b="1" dirty="0" smtClean="0"/>
              <a:t>,</a:t>
            </a:r>
            <a:r>
              <a:rPr lang="ko-KR" altLang="en-US" sz="2400" b="1" dirty="0" smtClean="0"/>
              <a:t>여러 개체 생성해 주고자 할 때</a:t>
            </a:r>
            <a:endParaRPr kumimoji="0" lang="en-US" altLang="ko-KR" sz="32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6" descr="2007 EXTERNAL DAT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3581400"/>
            <a:ext cx="8763000" cy="22955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0" y="5867400"/>
            <a:ext cx="9144000" cy="1219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2007 Access</a:t>
            </a:r>
            <a:r>
              <a:rPr lang="ko-KR" altLang="en-US" sz="3200" b="1" dirty="0">
                <a:solidFill>
                  <a:srgbClr val="002060"/>
                </a:solidFill>
              </a:rPr>
              <a:t> </a:t>
            </a:r>
            <a:r>
              <a:rPr lang="en-US" altLang="ko-KR" sz="3200" b="1" dirty="0" smtClean="0">
                <a:solidFill>
                  <a:srgbClr val="002060"/>
                </a:solidFill>
              </a:rPr>
              <a:t>EXTERNAL DATA </a:t>
            </a:r>
            <a:r>
              <a:rPr lang="ko-KR" altLang="en-US" sz="3200" b="1" dirty="0" smtClean="0">
                <a:solidFill>
                  <a:srgbClr val="002060"/>
                </a:solidFill>
              </a:rPr>
              <a:t>외부데이터</a:t>
            </a:r>
            <a:endParaRPr kumimoji="0" lang="en-US" altLang="ko-KR" sz="3200" b="1" i="0" u="none" strike="noStrike" kern="1200" cap="none" spc="0" normalizeH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ko-KR" altLang="en-US" sz="2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디른 프로그램으로 만든 파일 불러오거나 </a:t>
            </a:r>
            <a:r>
              <a:rPr kumimoji="0" lang="en-US" altLang="ko-KR" sz="2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ACCESS</a:t>
            </a:r>
            <a:r>
              <a:rPr kumimoji="0" lang="ko-KR" altLang="en-US" sz="2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로 만든 파일 내보낼 </a:t>
            </a:r>
            <a:r>
              <a:rPr kumimoji="0" lang="ko-KR" altLang="en-US" sz="29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때 사용</a:t>
            </a:r>
            <a:endParaRPr kumimoji="0" lang="en-US" sz="29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2007 DATA TOO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533400"/>
            <a:ext cx="8610600" cy="2286000"/>
          </a:xfrm>
          <a:ln>
            <a:solidFill>
              <a:schemeClr val="tx1"/>
            </a:solidFill>
          </a:ln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447800" y="0"/>
            <a:ext cx="6781800" cy="563562"/>
          </a:xfrm>
        </p:spPr>
        <p:txBody>
          <a:bodyPr>
            <a:normAutofit fontScale="90000"/>
          </a:bodyPr>
          <a:lstStyle/>
          <a:p>
            <a:r>
              <a:rPr lang="en-US" altLang="ko-KR" sz="4000" b="1" dirty="0" smtClean="0">
                <a:solidFill>
                  <a:srgbClr val="FF0000"/>
                </a:solidFill>
              </a:rPr>
              <a:t>2007 Access</a:t>
            </a:r>
            <a:r>
              <a:rPr lang="ko-KR" altLang="en-US" sz="4000" b="1" dirty="0" smtClean="0">
                <a:solidFill>
                  <a:srgbClr val="FF0000"/>
                </a:solidFill>
              </a:rPr>
              <a:t> 시작과 화면 구성</a:t>
            </a:r>
            <a:endParaRPr lang="en-US" sz="40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0" y="2819400"/>
            <a:ext cx="9144000" cy="990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2007 Access</a:t>
            </a:r>
            <a:r>
              <a:rPr kumimoji="0" lang="ko-KR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ko-K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DATABASE</a:t>
            </a:r>
            <a:r>
              <a:rPr kumimoji="0" lang="en-US" altLang="ko-KR" sz="32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Tools </a:t>
            </a:r>
            <a:r>
              <a:rPr kumimoji="0" lang="ko-KR" alt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데이터베이스 도구</a:t>
            </a:r>
            <a:endParaRPr kumimoji="0" lang="en-US" altLang="ko-KR" sz="3200" b="1" i="0" u="none" strike="noStrike" kern="1200" cap="none" spc="0" normalizeH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ko-KR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매크로 작성 실행</a:t>
            </a:r>
            <a:r>
              <a:rPr kumimoji="0" lang="en-US" altLang="ko-K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ko-KR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관계설정</a:t>
            </a:r>
            <a:r>
              <a:rPr kumimoji="0" lang="en-US" altLang="ko-K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ko-KR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데이터 이동</a:t>
            </a:r>
            <a:r>
              <a:rPr kumimoji="0" lang="en-US" altLang="ko-K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ko-KR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테이블 분석</a:t>
            </a:r>
            <a:r>
              <a:rPr kumimoji="0" lang="en-US" altLang="ko-K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ko-KR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이동</a:t>
            </a:r>
            <a:r>
              <a:rPr kumimoji="0" lang="en-US" altLang="ko-K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</a:t>
            </a:r>
            <a:r>
              <a:rPr kumimoji="0" lang="ko-KR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추가 기능 모듈 구성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0" y="4419600"/>
            <a:ext cx="89154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ko-KR" altLang="en-US" sz="2400" b="1" dirty="0" smtClean="0"/>
              <a:t>실습</a:t>
            </a:r>
            <a:r>
              <a:rPr lang="en-US" altLang="ko-KR" sz="2400" b="1" dirty="0" smtClean="0"/>
              <a:t>1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sz="2400" b="1" dirty="0" smtClean="0"/>
              <a:t>1.</a:t>
            </a:r>
            <a:r>
              <a:rPr lang="ko-KR" altLang="en-US" sz="2400" b="1" dirty="0" smtClean="0"/>
              <a:t>파일이름</a:t>
            </a:r>
            <a:r>
              <a:rPr lang="en-US" altLang="ko-KR" sz="2400" b="1" dirty="0" smtClean="0"/>
              <a:t>: Basic material.mdb</a:t>
            </a:r>
            <a:r>
              <a:rPr lang="ko-KR" altLang="en-US" sz="2400" b="1" dirty="0" smtClean="0"/>
              <a:t>을  내문서에  저장하시오</a:t>
            </a:r>
            <a:endParaRPr lang="en-US" altLang="ko-KR" sz="2400" b="1" dirty="0" smtClean="0"/>
          </a:p>
          <a:p>
            <a:pPr marL="342900" lvl="0" indent="-342900">
              <a:spcBef>
                <a:spcPct val="20000"/>
              </a:spcBef>
            </a:pPr>
            <a:r>
              <a:rPr lang="en-US" altLang="ko-KR" sz="2400" b="1" dirty="0">
                <a:solidFill>
                  <a:srgbClr val="FF0000"/>
                </a:solidFill>
              </a:rPr>
              <a:t> </a:t>
            </a:r>
            <a:r>
              <a:rPr lang="en-US" altLang="ko-KR" sz="2400" b="1" dirty="0" smtClean="0">
                <a:solidFill>
                  <a:srgbClr val="FF0000"/>
                </a:solidFill>
              </a:rPr>
              <a:t>      ANSER:FEATURING&gt;BLANK DATABASE&gt; FILE NAME: Basic material.mdb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경로지정</a:t>
            </a:r>
            <a:r>
              <a:rPr lang="en-US" altLang="ko-KR" sz="2400" b="1" dirty="0" smtClean="0">
                <a:solidFill>
                  <a:srgbClr val="FF0000"/>
                </a:solidFill>
              </a:rPr>
              <a:t>: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내문서</a:t>
            </a:r>
            <a:r>
              <a:rPr lang="en-US" altLang="ko-KR" sz="2400" b="1" dirty="0" smtClean="0">
                <a:solidFill>
                  <a:srgbClr val="FF0000"/>
                </a:solidFill>
              </a:rPr>
              <a:t>&gt;CREATE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ko-K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</a:t>
            </a:r>
            <a:r>
              <a:rPr kumimoji="0" lang="ko-KR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작업서식이용한 테이블 하나 만드시오</a:t>
            </a:r>
            <a:r>
              <a:rPr kumimoji="0" lang="en-US" altLang="ko-K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2400" b="1" dirty="0" smtClean="0"/>
              <a:t>      </a:t>
            </a:r>
            <a:r>
              <a:rPr lang="en-US" altLang="ko-KR" sz="2400" b="1" dirty="0" smtClean="0">
                <a:solidFill>
                  <a:srgbClr val="FF0000"/>
                </a:solidFill>
              </a:rPr>
              <a:t>ANSER: OFFICE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단추</a:t>
            </a:r>
            <a:r>
              <a:rPr lang="en-US" altLang="ko-KR" sz="2400" b="1" dirty="0" smtClean="0">
                <a:solidFill>
                  <a:srgbClr val="FF0000"/>
                </a:solidFill>
              </a:rPr>
              <a:t>&gt;LOCAL  TEMPLATES&gt;TASKS&gt; FILE NAME,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경로지정</a:t>
            </a:r>
            <a:r>
              <a:rPr lang="en-US" altLang="ko-KR" sz="2400" b="1" dirty="0" smtClean="0">
                <a:solidFill>
                  <a:srgbClr val="FF0000"/>
                </a:solidFill>
              </a:rPr>
              <a:t>&gt;CREATE</a:t>
            </a:r>
            <a:endParaRPr kumimoji="0" lang="en-US" altLang="ko-KR" sz="2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altLang="ko-KR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altLang="ko-KR" sz="32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-304800" y="0"/>
            <a:ext cx="9448800" cy="563562"/>
          </a:xfrm>
        </p:spPr>
        <p:txBody>
          <a:bodyPr>
            <a:normAutofit fontScale="90000"/>
          </a:bodyPr>
          <a:lstStyle/>
          <a:p>
            <a:r>
              <a:rPr lang="en-US" altLang="ko-KR" sz="4000" b="1" dirty="0" smtClean="0">
                <a:solidFill>
                  <a:srgbClr val="FF0000"/>
                </a:solidFill>
              </a:rPr>
              <a:t>2007 Access</a:t>
            </a:r>
            <a:r>
              <a:rPr lang="ko-KR" altLang="en-US" sz="4000" b="1" dirty="0" smtClean="0">
                <a:solidFill>
                  <a:srgbClr val="FF0000"/>
                </a:solidFill>
              </a:rPr>
              <a:t> 디자인</a:t>
            </a:r>
            <a:r>
              <a:rPr lang="ko-KR" altLang="en-US" sz="3600" b="1" dirty="0" smtClean="0">
                <a:solidFill>
                  <a:srgbClr val="FF0000"/>
                </a:solidFill>
              </a:rPr>
              <a:t> </a:t>
            </a:r>
            <a:r>
              <a:rPr lang="ko-KR" altLang="en-US" sz="4000" b="1" dirty="0" smtClean="0">
                <a:solidFill>
                  <a:srgbClr val="FF0000"/>
                </a:solidFill>
              </a:rPr>
              <a:t>이용하여</a:t>
            </a:r>
            <a:r>
              <a:rPr lang="ko-KR" altLang="en-US" sz="3600" b="1" dirty="0" smtClean="0">
                <a:solidFill>
                  <a:srgbClr val="FF0000"/>
                </a:solidFill>
              </a:rPr>
              <a:t> </a:t>
            </a:r>
            <a:r>
              <a:rPr lang="en-US" altLang="ko-KR" sz="4000" b="1" dirty="0" smtClean="0">
                <a:solidFill>
                  <a:srgbClr val="FF0000"/>
                </a:solidFill>
              </a:rPr>
              <a:t>table </a:t>
            </a:r>
            <a:r>
              <a:rPr lang="ko-KR" altLang="en-US" sz="4000" b="1" dirty="0" smtClean="0">
                <a:solidFill>
                  <a:srgbClr val="FF0000"/>
                </a:solidFill>
              </a:rPr>
              <a:t>만들기</a:t>
            </a:r>
            <a:endParaRPr lang="en-US" sz="40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0" y="609600"/>
            <a:ext cx="9144000" cy="4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ko-KR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다음 그림 같은 데이터를 디자인 이용하여 테이블로 만들어 보자</a:t>
            </a:r>
            <a:r>
              <a:rPr kumimoji="0" lang="en-US" altLang="ko-K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28600" y="3581400"/>
            <a:ext cx="8610600" cy="1219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ko-KR" altLang="en-US" sz="2400" b="1" dirty="0" smtClean="0"/>
              <a:t>만드는 순서</a:t>
            </a:r>
            <a:endParaRPr lang="en-US" altLang="ko-KR" sz="2400" b="1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sz="2400" b="1" dirty="0" smtClean="0"/>
              <a:t>1.</a:t>
            </a:r>
            <a:r>
              <a:rPr lang="ko-KR" altLang="en-US" sz="2400" b="1" dirty="0" smtClean="0"/>
              <a:t> 만들기</a:t>
            </a:r>
            <a:r>
              <a:rPr lang="en-US" altLang="ko-KR" sz="2400" b="1" dirty="0" smtClean="0"/>
              <a:t>CREATE&gt;Table design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altLang="ko-KR" sz="2400" b="1" dirty="0" smtClean="0"/>
              <a:t> </a:t>
            </a:r>
            <a:r>
              <a:rPr lang="en-US" altLang="ko-KR" sz="2400" b="1" dirty="0" smtClean="0"/>
              <a:t>or </a:t>
            </a:r>
            <a:r>
              <a:rPr lang="en-US" altLang="ko-KR" sz="2400" b="1" dirty="0" smtClean="0"/>
              <a:t>HOME&gt;VIEW</a:t>
            </a:r>
            <a:r>
              <a:rPr lang="en-US" altLang="ko-KR" sz="2400" b="1" dirty="0" smtClean="0"/>
              <a:t>&gt; DESIGN VIEW </a:t>
            </a:r>
            <a:r>
              <a:rPr lang="ko-KR" altLang="en-US" sz="2400" b="1" dirty="0" smtClean="0"/>
              <a:t>혹은 이걸 클릭</a:t>
            </a:r>
            <a:endParaRPr lang="en-US" altLang="ko-KR" sz="2400" b="1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sz="2400" b="1" dirty="0" smtClean="0"/>
              <a:t>2.</a:t>
            </a:r>
            <a:r>
              <a:rPr lang="ko-KR" altLang="en-US" sz="2400" b="1" dirty="0" smtClean="0"/>
              <a:t> </a:t>
            </a:r>
            <a:r>
              <a:rPr lang="en-US" altLang="ko-KR" sz="2400" b="1" dirty="0" smtClean="0"/>
              <a:t>TABLE </a:t>
            </a:r>
            <a:r>
              <a:rPr lang="ko-KR" altLang="en-US" sz="2400" b="1" dirty="0" smtClean="0"/>
              <a:t>에 필드명</a:t>
            </a:r>
            <a:r>
              <a:rPr lang="en-US" altLang="ko-KR" sz="2400" b="1" dirty="0" smtClean="0"/>
              <a:t>, Data type, description input&gt; save as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ko-KR" altLang="en-US" sz="2400" b="1" dirty="0" smtClean="0"/>
              <a:t>파일명 </a:t>
            </a:r>
            <a:r>
              <a:rPr lang="en-US" altLang="ko-KR" sz="2400" b="1" dirty="0" smtClean="0"/>
              <a:t>,</a:t>
            </a:r>
            <a:r>
              <a:rPr lang="ko-KR" altLang="en-US" sz="2400" b="1" dirty="0" smtClean="0"/>
              <a:t>기본키 저장안함</a:t>
            </a:r>
            <a:r>
              <a:rPr lang="en-US" altLang="ko-KR" sz="2400" b="1" dirty="0" smtClean="0"/>
              <a:t>. no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324600" y="2057400"/>
            <a:ext cx="2209800" cy="1295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ko-KR" altLang="en-US" sz="2000" b="1" dirty="0" smtClean="0"/>
              <a:t>필드가 모이면 </a:t>
            </a:r>
            <a:endParaRPr lang="en-US" altLang="ko-KR" sz="2000" b="1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ko-KR" altLang="en-US" sz="2000" b="1" dirty="0" smtClean="0"/>
              <a:t>레코드되고</a:t>
            </a:r>
            <a:endParaRPr lang="en-US" altLang="ko-KR" sz="2000" b="1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ko-KR" altLang="en-US" sz="2000" b="1" dirty="0" smtClean="0"/>
              <a:t> 레코드가 모이면</a:t>
            </a:r>
            <a:endParaRPr lang="en-US" altLang="ko-KR" sz="2000" b="1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ko-KR" altLang="en-US" sz="2000" b="1" dirty="0" smtClean="0"/>
              <a:t> 테이블이 된다</a:t>
            </a:r>
            <a:r>
              <a:rPr lang="en-US" altLang="ko-KR" sz="2000" b="1" dirty="0" smtClean="0"/>
              <a:t>.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5181600" y="3962400"/>
            <a:ext cx="3276600" cy="609600"/>
            <a:chOff x="4876800" y="5410200"/>
            <a:chExt cx="3276600" cy="609600"/>
          </a:xfrm>
        </p:grpSpPr>
        <p:pic>
          <p:nvPicPr>
            <p:cNvPr id="10" name="Picture 9" descr="VIEW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876800" y="5410200"/>
              <a:ext cx="3042356" cy="5334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7620000" y="5486400"/>
              <a:ext cx="533400" cy="5334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3" name="Straight Arrow Connector 12"/>
          <p:cNvCxnSpPr/>
          <p:nvPr/>
        </p:nvCxnSpPr>
        <p:spPr>
          <a:xfrm>
            <a:off x="4038600" y="4191000"/>
            <a:ext cx="3810000" cy="762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SEOULRESULT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1066801"/>
            <a:ext cx="5638800" cy="2514599"/>
          </a:xfrm>
          <a:prstGeom prst="rect">
            <a:avLst/>
          </a:prstGeom>
        </p:spPr>
      </p:pic>
      <p:pic>
        <p:nvPicPr>
          <p:cNvPr id="19" name="Picture 18" descr="SEOULRESUL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3400" y="4800600"/>
            <a:ext cx="3209925" cy="1047750"/>
          </a:xfrm>
          <a:prstGeom prst="rect">
            <a:avLst/>
          </a:prstGeom>
        </p:spPr>
      </p:pic>
      <p:sp>
        <p:nvSpPr>
          <p:cNvPr id="20" name="Content Placeholder 2"/>
          <p:cNvSpPr txBox="1">
            <a:spLocks/>
          </p:cNvSpPr>
          <p:nvPr/>
        </p:nvSpPr>
        <p:spPr>
          <a:xfrm>
            <a:off x="304800" y="5943600"/>
            <a:ext cx="8839200" cy="381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ko-KR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3.</a:t>
            </a:r>
            <a:r>
              <a:rPr kumimoji="0" lang="ko-KR" alt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실제로 데이터 값이</a:t>
            </a:r>
            <a:r>
              <a:rPr lang="en-US" altLang="ko-KR" b="1" dirty="0" smtClean="0">
                <a:solidFill>
                  <a:srgbClr val="002060"/>
                </a:solidFill>
              </a:rPr>
              <a:t> </a:t>
            </a:r>
            <a:r>
              <a:rPr kumimoji="0" lang="ko-KR" alt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입력하기 위해선 </a:t>
            </a:r>
            <a:r>
              <a:rPr lang="en-US" altLang="ko-KR" b="1" dirty="0" smtClean="0"/>
              <a:t>View&gt;DATASHEETVIEW</a:t>
            </a:r>
            <a:r>
              <a:rPr lang="ko-KR" altLang="en-US" b="1" dirty="0" smtClean="0"/>
              <a:t>클릭</a:t>
            </a:r>
            <a:r>
              <a:rPr lang="en-US" altLang="ko-KR" b="1" dirty="0" smtClean="0"/>
              <a:t>&gt;</a:t>
            </a:r>
            <a:r>
              <a:rPr lang="ko-KR" altLang="en-US" b="1" dirty="0" smtClean="0"/>
              <a:t>각 레코드에 값입력</a:t>
            </a:r>
            <a:r>
              <a:rPr lang="en-US" altLang="ko-KR" b="1" dirty="0" smtClean="0"/>
              <a:t>&gt;</a:t>
            </a:r>
            <a:r>
              <a:rPr lang="ko-KR" altLang="en-US" b="1" dirty="0" smtClean="0"/>
              <a:t>저장</a:t>
            </a:r>
            <a:r>
              <a:rPr lang="en-US" altLang="ko-KR" b="1" dirty="0" smtClean="0"/>
              <a:t>SAVE</a:t>
            </a:r>
            <a:endParaRPr kumimoji="0" lang="en-US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1" name="Picture 20" descr="기본키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86200" y="4800600"/>
            <a:ext cx="4890463" cy="1143000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5943600" y="5638800"/>
            <a:ext cx="5334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 descr="SEOULRESULT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5800" y="6262687"/>
            <a:ext cx="4572000" cy="1190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685</TotalTime>
  <Words>712</Words>
  <Application>Microsoft Office PowerPoint</Application>
  <PresentationFormat>On-screen Show (4:3)</PresentationFormat>
  <Paragraphs>87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데이터베이스 이해</vt:lpstr>
      <vt:lpstr>데이터베이스 이해</vt:lpstr>
      <vt:lpstr>2007 Access 시작과 화면 구성</vt:lpstr>
      <vt:lpstr>2013 Access 시작과 화면 구성</vt:lpstr>
      <vt:lpstr>2007 Access 시작과 화면 구성</vt:lpstr>
      <vt:lpstr>2007 Access 시작과 화면 구성</vt:lpstr>
      <vt:lpstr>2007 Access 시작과 화면 구성</vt:lpstr>
      <vt:lpstr>2007 Access 시작과 화면 구성</vt:lpstr>
      <vt:lpstr>2007 Access 디자인 이용하여 table 만들기</vt:lpstr>
      <vt:lpstr>2007 Access 디자인 이용하여 table 만들기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jungyeo park</cp:lastModifiedBy>
  <cp:revision>69</cp:revision>
  <dcterms:created xsi:type="dcterms:W3CDTF">2016-03-15T18:37:58Z</dcterms:created>
  <dcterms:modified xsi:type="dcterms:W3CDTF">2016-03-18T03:19:33Z</dcterms:modified>
</cp:coreProperties>
</file>