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2"/>
  </p:notesMasterIdLst>
  <p:sldIdLst>
    <p:sldId id="277" r:id="rId2"/>
    <p:sldId id="256" r:id="rId3"/>
    <p:sldId id="257" r:id="rId4"/>
    <p:sldId id="259" r:id="rId5"/>
    <p:sldId id="258" r:id="rId6"/>
    <p:sldId id="275" r:id="rId7"/>
    <p:sldId id="262" r:id="rId8"/>
    <p:sldId id="263" r:id="rId9"/>
    <p:sldId id="264" r:id="rId10"/>
    <p:sldId id="265" r:id="rId11"/>
    <p:sldId id="276" r:id="rId12"/>
    <p:sldId id="278" r:id="rId13"/>
    <p:sldId id="272" r:id="rId14"/>
    <p:sldId id="273" r:id="rId15"/>
    <p:sldId id="280" r:id="rId16"/>
    <p:sldId id="274" r:id="rId17"/>
    <p:sldId id="281" r:id="rId18"/>
    <p:sldId id="282" r:id="rId19"/>
    <p:sldId id="283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5F0"/>
    <a:srgbClr val="F6F9FC"/>
    <a:srgbClr val="E3EB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318" autoAdjust="0"/>
  </p:normalViewPr>
  <p:slideViewPr>
    <p:cSldViewPr>
      <p:cViewPr>
        <p:scale>
          <a:sx n="90" d="100"/>
          <a:sy n="90" d="100"/>
        </p:scale>
        <p:origin x="-24" y="8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452F3-A893-40BE-B93C-C398BC105E11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687A0-9BAE-4B16-B486-CE19F7BA4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F0384-7F66-4C1E-8F92-F1663C2C7313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yundai.com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opplus.com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8358246" cy="1928826"/>
          </a:xfrm>
          <a:solidFill>
            <a:srgbClr val="F6F5F0"/>
          </a:solidFill>
          <a:ln>
            <a:solidFill>
              <a:schemeClr val="accent1"/>
            </a:solidFill>
          </a:ln>
        </p:spPr>
        <p:txBody>
          <a:bodyPr>
            <a:normAutofit fontScale="47500" lnSpcReduction="20000"/>
          </a:bodyPr>
          <a:lstStyle/>
          <a:p>
            <a:pPr lvl="0">
              <a:buNone/>
            </a:pPr>
            <a:r>
              <a:rPr lang="ko-KR" altLang="en-US" sz="3600" b="1" dirty="0" smtClean="0">
                <a:solidFill>
                  <a:schemeClr val="tx2">
                    <a:lumMod val="75000"/>
                  </a:schemeClr>
                </a:solidFill>
              </a:rPr>
              <a:t>홈페이지 제작 프로그램</a:t>
            </a:r>
            <a:endParaRPr lang="en-US" altLang="ko-KR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None/>
            </a:pP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altLang="ko-KR" dirty="0" smtClean="0"/>
              <a:t> </a:t>
            </a:r>
            <a:r>
              <a:rPr lang="en-US" altLang="ko-KR" sz="2900" dirty="0" smtClean="0"/>
              <a:t>- </a:t>
            </a:r>
            <a:r>
              <a:rPr lang="ko-KR" altLang="en-US" sz="2900" b="1" dirty="0" smtClean="0"/>
              <a:t>문서 편집기</a:t>
            </a:r>
            <a:r>
              <a:rPr lang="en-US" altLang="ko-KR" sz="2900" b="1" dirty="0" smtClean="0"/>
              <a:t>:     </a:t>
            </a:r>
            <a:r>
              <a:rPr lang="ko-KR" altLang="en-US" sz="2900" b="1" dirty="0" smtClean="0"/>
              <a:t>홈페이지 제작 언어인 </a:t>
            </a:r>
            <a:r>
              <a:rPr lang="en-US" altLang="ko-KR" sz="2900" b="1" dirty="0" smtClean="0"/>
              <a:t>HTML</a:t>
            </a:r>
            <a:r>
              <a:rPr lang="ko-KR" altLang="en-US" sz="2900" b="1" dirty="0" smtClean="0"/>
              <a:t>태그를 갖는 메모장</a:t>
            </a:r>
            <a:r>
              <a:rPr lang="en-US" altLang="ko-KR" sz="2900" b="1" dirty="0" smtClean="0"/>
              <a:t>, EDIT Plus, </a:t>
            </a:r>
            <a:r>
              <a:rPr lang="en-US" altLang="ko-KR" sz="2900" b="1" dirty="0" err="1" smtClean="0"/>
              <a:t>Ultraedit</a:t>
            </a:r>
            <a:endParaRPr lang="en-US" altLang="ko-KR" sz="2900" b="1" dirty="0" smtClean="0"/>
          </a:p>
          <a:p>
            <a:pPr>
              <a:buNone/>
            </a:pPr>
            <a:r>
              <a:rPr lang="en-US" altLang="ko-KR" sz="2900" b="1" dirty="0" smtClean="0"/>
              <a:t> -  </a:t>
            </a:r>
            <a:r>
              <a:rPr lang="ko-KR" altLang="en-US" sz="2900" b="1" dirty="0" smtClean="0"/>
              <a:t>그래픽 프로그램</a:t>
            </a:r>
            <a:r>
              <a:rPr lang="en-US" altLang="ko-KR" sz="2900" b="1" dirty="0" smtClean="0"/>
              <a:t>: </a:t>
            </a:r>
          </a:p>
          <a:p>
            <a:pPr>
              <a:buNone/>
            </a:pPr>
            <a:r>
              <a:rPr lang="en-US" altLang="ko-KR" sz="2900" b="1" dirty="0" smtClean="0"/>
              <a:t>                    </a:t>
            </a:r>
            <a:r>
              <a:rPr lang="ko-KR" altLang="en-US" sz="2900" b="1" dirty="0" smtClean="0"/>
              <a:t>이미지 </a:t>
            </a:r>
            <a:r>
              <a:rPr lang="ko-KR" altLang="en-US" sz="2900" b="1" dirty="0" smtClean="0"/>
              <a:t>편집도구   </a:t>
            </a:r>
            <a:r>
              <a:rPr lang="en-US" altLang="ko-KR" sz="2900" b="1" dirty="0" smtClean="0"/>
              <a:t>--  </a:t>
            </a:r>
            <a:r>
              <a:rPr lang="ko-KR" altLang="en-US" sz="2900" b="1" dirty="0" err="1" smtClean="0"/>
              <a:t>포토샵</a:t>
            </a:r>
            <a:endParaRPr lang="en-US" altLang="ko-KR" sz="2900" b="1" dirty="0" smtClean="0"/>
          </a:p>
          <a:p>
            <a:pPr>
              <a:buNone/>
            </a:pPr>
            <a:r>
              <a:rPr lang="en-US" altLang="ko-KR" sz="2900" b="1" dirty="0" smtClean="0"/>
              <a:t>                    </a:t>
            </a:r>
            <a:r>
              <a:rPr lang="ko-KR" altLang="en-US" sz="2900" b="1" dirty="0" smtClean="0"/>
              <a:t>드로잉도구          </a:t>
            </a:r>
            <a:r>
              <a:rPr lang="en-US" altLang="ko-KR" sz="2900" b="1" dirty="0" smtClean="0"/>
              <a:t>--  </a:t>
            </a:r>
            <a:r>
              <a:rPr lang="ko-KR" altLang="en-US" sz="2900" b="1" dirty="0" err="1" smtClean="0"/>
              <a:t>페인터</a:t>
            </a:r>
            <a:r>
              <a:rPr lang="en-US" altLang="ko-KR" sz="2900" b="1" dirty="0" smtClean="0"/>
              <a:t>,  </a:t>
            </a:r>
            <a:r>
              <a:rPr lang="ko-KR" altLang="en-US" sz="2900" b="1" dirty="0" smtClean="0"/>
              <a:t>플래시</a:t>
            </a:r>
            <a:endParaRPr lang="en-US" altLang="ko-KR" sz="2900" b="1" dirty="0" smtClean="0"/>
          </a:p>
          <a:p>
            <a:pPr>
              <a:buNone/>
            </a:pPr>
            <a:r>
              <a:rPr lang="en-US" altLang="ko-KR" sz="2900" b="1" dirty="0" smtClean="0"/>
              <a:t>  -  </a:t>
            </a:r>
            <a:r>
              <a:rPr lang="ko-KR" altLang="en-US" sz="2900" b="1" dirty="0" smtClean="0"/>
              <a:t>위지윅 에디터</a:t>
            </a:r>
            <a:r>
              <a:rPr lang="en-US" altLang="ko-KR" sz="2900" b="1" dirty="0" smtClean="0"/>
              <a:t>:  WISWIG-What you see is what you get </a:t>
            </a:r>
            <a:r>
              <a:rPr lang="ko-KR" altLang="en-US" sz="2900" b="1" dirty="0" smtClean="0"/>
              <a:t>보는 대로 결과물을 얻을 수 있음</a:t>
            </a:r>
            <a:r>
              <a:rPr lang="en-US" altLang="ko-KR" sz="2900" b="1" dirty="0" smtClean="0"/>
              <a:t>.   </a:t>
            </a:r>
          </a:p>
          <a:p>
            <a:pPr>
              <a:buNone/>
            </a:pPr>
            <a:r>
              <a:rPr lang="en-US" altLang="ko-KR" sz="2900" b="1" dirty="0" smtClean="0"/>
              <a:t>                                   </a:t>
            </a:r>
            <a:r>
              <a:rPr lang="ko-KR" altLang="en-US" sz="2900" b="1" dirty="0" err="1" smtClean="0"/>
              <a:t>드림위버</a:t>
            </a:r>
            <a:r>
              <a:rPr lang="en-US" altLang="ko-KR" sz="2900" b="1" dirty="0" smtClean="0"/>
              <a:t>,  </a:t>
            </a:r>
            <a:r>
              <a:rPr lang="ko-KR" altLang="en-US" sz="2900" b="1" dirty="0" smtClean="0"/>
              <a:t>나모</a:t>
            </a:r>
            <a:r>
              <a:rPr lang="en-US" altLang="ko-KR" sz="2900" dirty="0" smtClean="0"/>
              <a:t> </a:t>
            </a:r>
            <a:endParaRPr lang="ko-KR" altLang="en-US" sz="29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43042" y="274638"/>
            <a:ext cx="5929354" cy="6540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홈페이지 제작 프로그램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8596" y="3000372"/>
            <a:ext cx="8358246" cy="1428760"/>
          </a:xfrm>
          <a:prstGeom prst="rect">
            <a:avLst/>
          </a:prstGeom>
          <a:solidFill>
            <a:srgbClr val="F6F5F0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웹페이지를 이루는 </a:t>
            </a:r>
            <a:r>
              <a:rPr lang="en-US" altLang="ko-KR" sz="1600" b="1" dirty="0" smtClean="0">
                <a:solidFill>
                  <a:schemeClr val="tx2">
                    <a:lumMod val="75000"/>
                  </a:schemeClr>
                </a:solidFill>
              </a:rPr>
              <a:t>HTML</a:t>
            </a:r>
          </a:p>
          <a:p>
            <a:pPr marL="342900" lvl="1" indent="-342900">
              <a:spcBef>
                <a:spcPct val="20000"/>
              </a:spcBef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-&lt;HTML&gt;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태그</a:t>
            </a:r>
            <a:r>
              <a:rPr lang="en-US" altLang="ko-KR" sz="1500" b="1" dirty="0" smtClean="0"/>
              <a:t>: HTML</a:t>
            </a:r>
            <a:r>
              <a:rPr lang="ko-KR" altLang="en-US" sz="1500" b="1" dirty="0" smtClean="0"/>
              <a:t>언어의 시작과 끝을 선언</a:t>
            </a:r>
            <a:endParaRPr lang="en-US" altLang="ko-KR" sz="1500" b="1" dirty="0" smtClean="0"/>
          </a:p>
          <a:p>
            <a:pPr marL="342900" lvl="1" indent="-342900">
              <a:spcBef>
                <a:spcPct val="20000"/>
              </a:spcBef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-&lt;HEAD&gt;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태그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문서제목이나 스타일과 같은 문서기본정보나 전체적으로 사용되는 기술등을 입력</a:t>
            </a:r>
            <a:endParaRPr kumimoji="0" lang="en-US" altLang="ko-KR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1" indent="-342900">
              <a:spcBef>
                <a:spcPct val="20000"/>
              </a:spcBef>
            </a:pPr>
            <a:r>
              <a:rPr lang="en-US" altLang="ko-KR" sz="1500" b="1" dirty="0" smtClean="0"/>
              <a:t>-&lt;BODY&gt;</a:t>
            </a:r>
            <a:r>
              <a:rPr lang="ko-KR" altLang="en-US" sz="1500" b="1" dirty="0" smtClean="0"/>
              <a:t>태그</a:t>
            </a:r>
            <a:r>
              <a:rPr lang="en-US" altLang="ko-KR" sz="1500" b="1" dirty="0" smtClean="0"/>
              <a:t>:</a:t>
            </a:r>
            <a:r>
              <a:rPr lang="ko-KR" altLang="en-US" sz="1500" b="1" dirty="0" smtClean="0"/>
              <a:t>웹문서에 나타날 내용 입력</a:t>
            </a:r>
            <a:r>
              <a:rPr lang="en-US" altLang="ko-KR" sz="1500" b="1" dirty="0" smtClean="0"/>
              <a:t>    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8596" y="4500570"/>
            <a:ext cx="8358246" cy="2214554"/>
          </a:xfrm>
          <a:prstGeom prst="rect">
            <a:avLst/>
          </a:prstGeom>
          <a:solidFill>
            <a:srgbClr val="F6F5F0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웹페이지를 이루는 </a:t>
            </a:r>
            <a:r>
              <a:rPr lang="en-US" altLang="ko-KR" sz="5600" b="1" dirty="0" smtClean="0">
                <a:solidFill>
                  <a:schemeClr val="tx2">
                    <a:lumMod val="75000"/>
                  </a:schemeClr>
                </a:solidFill>
              </a:rPr>
              <a:t>HTML </a:t>
            </a:r>
            <a:r>
              <a:rPr lang="ko-KR" altLang="en-US" sz="5600" b="1" dirty="0" smtClean="0">
                <a:solidFill>
                  <a:schemeClr val="tx2">
                    <a:lumMod val="75000"/>
                  </a:schemeClr>
                </a:solidFill>
              </a:rPr>
              <a:t>간단한 예시</a:t>
            </a:r>
            <a:endParaRPr lang="en-US" altLang="ko-KR" sz="5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altLang="ko-KR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&lt;html&gt;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6400" b="1" dirty="0" smtClean="0"/>
              <a:t>   &lt;head&gt;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6400" b="1" dirty="0" smtClean="0"/>
              <a:t>           &lt;title&gt;    </a:t>
            </a:r>
            <a:r>
              <a:rPr lang="ko-KR" altLang="en-US" sz="6400" b="1" dirty="0" smtClean="0"/>
              <a:t>제목</a:t>
            </a:r>
            <a:r>
              <a:rPr lang="en-US" altLang="ko-KR" sz="6400" b="1" dirty="0" smtClean="0"/>
              <a:t>    &lt;/title&gt;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6400" b="1" dirty="0" smtClean="0"/>
              <a:t>  &lt;/head&gt;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6400" b="1" dirty="0" smtClean="0"/>
              <a:t>           &lt;body&gt;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6400" b="1" dirty="0" smtClean="0"/>
              <a:t>                   </a:t>
            </a:r>
            <a:r>
              <a:rPr lang="ko-KR" altLang="en-US" sz="6400" b="1" dirty="0" smtClean="0"/>
              <a:t>문서 내용</a:t>
            </a:r>
            <a:endParaRPr lang="en-US" altLang="ko-KR" sz="6400" b="1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altLang="ko-KR" sz="6400" b="1" dirty="0" smtClean="0"/>
              <a:t>            &lt;/body&gt;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6400" b="1" dirty="0" smtClean="0"/>
              <a:t>&lt;/html&gt;</a:t>
            </a:r>
            <a:endParaRPr kumimoji="0" lang="ko-KR" altLang="en-US" sz="6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28992" y="1571612"/>
            <a:ext cx="2428892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Local site name: Cosmetic</a:t>
            </a:r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43306" y="3000372"/>
            <a:ext cx="2428892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이곳</a:t>
            </a:r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Assets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클릭하면</a:t>
            </a:r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이미지 나옴</a:t>
            </a:r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4348" y="5286388"/>
            <a:ext cx="7643866" cy="10001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Local Site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수정하고 싶으면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&gt;Site&gt;Manage Site&gt;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먼저 만들었던 파일 이름 선택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&gt;Edit&gt;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먼저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Local Site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만드는 과정과 동일 입력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 Done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34" y="1142984"/>
            <a:ext cx="2643206" cy="369332"/>
          </a:xfrm>
          <a:prstGeom prst="rect">
            <a:avLst/>
          </a:prstGeom>
          <a:solidFill>
            <a:srgbClr val="F6F5F0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G. Local file </a:t>
            </a:r>
            <a:r>
              <a:rPr lang="ko-KR" altLang="en-US" b="1" dirty="0" smtClean="0"/>
              <a:t>확인</a:t>
            </a:r>
            <a:endParaRPr lang="en-US" altLang="ko-KR" b="1" dirty="0" smtClean="0"/>
          </a:p>
        </p:txBody>
      </p:sp>
      <p:pic>
        <p:nvPicPr>
          <p:cNvPr id="20" name="Picture 19" descr="Local fi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785926"/>
            <a:ext cx="2674620" cy="3131820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9" idx="1"/>
          </p:cNvCxnSpPr>
          <p:nvPr/>
        </p:nvCxnSpPr>
        <p:spPr>
          <a:xfrm rot="10800000" flipV="1">
            <a:off x="1214414" y="1750206"/>
            <a:ext cx="2214578" cy="39290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Ass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1857364"/>
            <a:ext cx="2712720" cy="2560320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flipV="1">
            <a:off x="5286380" y="2143116"/>
            <a:ext cx="1000132" cy="85725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072330" y="2285992"/>
            <a:ext cx="1357322" cy="4286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 anchor="t">
            <a:normAutofit fontScale="90000"/>
          </a:bodyPr>
          <a:lstStyle/>
          <a:p>
            <a:r>
              <a:rPr lang="ko-KR" altLang="en-US" b="1" dirty="0" err="1" smtClean="0"/>
              <a:t>드림위버</a:t>
            </a:r>
            <a:r>
              <a:rPr lang="en-US" altLang="ko-KR" b="1" dirty="0" smtClean="0"/>
              <a:t> CS4</a:t>
            </a:r>
            <a:r>
              <a:rPr lang="ko-KR" altLang="en-US" b="1" dirty="0" smtClean="0"/>
              <a:t> 로컬 사이트 만들기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572428" cy="725470"/>
          </a:xfrm>
        </p:spPr>
        <p:txBody>
          <a:bodyPr anchor="t">
            <a:normAutofit fontScale="90000"/>
          </a:bodyPr>
          <a:lstStyle/>
          <a:p>
            <a:r>
              <a:rPr lang="ko-KR" altLang="en-US" b="1" dirty="0" err="1" smtClean="0"/>
              <a:t>드림위버</a:t>
            </a:r>
            <a:r>
              <a:rPr lang="en-US" altLang="ko-KR" b="1" dirty="0" smtClean="0"/>
              <a:t> CS4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New </a:t>
            </a:r>
            <a:r>
              <a:rPr lang="ko-KR" altLang="en-US" b="1" dirty="0" smtClean="0"/>
              <a:t>창을 만들기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42985"/>
            <a:ext cx="8572560" cy="857255"/>
          </a:xfrm>
          <a:solidFill>
            <a:srgbClr val="F6F5F0"/>
          </a:solidFill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en-US" altLang="ko-KR" b="1" dirty="0" smtClean="0"/>
              <a:t>File&gt;New </a:t>
            </a:r>
            <a:r>
              <a:rPr lang="ko-KR" altLang="en-US" b="1" dirty="0" smtClean="0"/>
              <a:t>창 만들기 전에</a:t>
            </a:r>
            <a:endParaRPr lang="en-US" altLang="ko-KR" b="1" dirty="0" smtClean="0"/>
          </a:p>
          <a:p>
            <a:pPr>
              <a:buFontTx/>
              <a:buChar char="-"/>
            </a:pPr>
            <a:r>
              <a:rPr lang="en-US" altLang="ko-KR" b="1" dirty="0" smtClean="0"/>
              <a:t>Edit&gt; </a:t>
            </a:r>
            <a:r>
              <a:rPr lang="en-US" altLang="ko-KR" b="1" dirty="0" smtClean="0"/>
              <a:t>Preferences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&gt; New Document&gt;</a:t>
            </a:r>
            <a:r>
              <a:rPr lang="ko-KR" altLang="en-US" b="1" dirty="0" smtClean="0"/>
              <a:t>아래 지정</a:t>
            </a:r>
            <a:endParaRPr lang="ko-KR" altLang="en-US" b="1" dirty="0"/>
          </a:p>
        </p:txBody>
      </p:sp>
      <p:pic>
        <p:nvPicPr>
          <p:cNvPr id="6" name="Picture 5" descr="prefere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3116"/>
            <a:ext cx="6743700" cy="45948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00430" y="2857496"/>
            <a:ext cx="2357454" cy="2143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0430" y="3143248"/>
            <a:ext cx="2214578" cy="2143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0430" y="3429000"/>
            <a:ext cx="2357454" cy="2143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0430" y="4000504"/>
            <a:ext cx="2357454" cy="2143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6578" y="3929066"/>
            <a:ext cx="192882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다국어 언어 지원</a:t>
            </a:r>
            <a:endParaRPr lang="en-US" sz="14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2" name="Straight Arrow Connector 11"/>
          <p:cNvCxnSpPr>
            <a:endCxn id="10" idx="3"/>
          </p:cNvCxnSpPr>
          <p:nvPr/>
        </p:nvCxnSpPr>
        <p:spPr>
          <a:xfrm rot="10800000" flipV="1">
            <a:off x="5857884" y="4071941"/>
            <a:ext cx="928694" cy="3571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357950" y="2357430"/>
            <a:ext cx="2500330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XHTML1.0-- </a:t>
            </a:r>
            <a:r>
              <a:rPr lang="ko-KR" altLang="en-US" sz="12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확장성이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부족한 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HTML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에 확장성이 뛰어난 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XML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의 특성을 더해서 만들어진 언어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</a:p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웹 표준어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 HTML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이 정확하지 않은 문법때문에 발생할 수 있는 문제점 개선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XHTML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은  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HTML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보다 엄격한 규칙을 갖음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rot="10800000" flipV="1">
            <a:off x="5857884" y="3036090"/>
            <a:ext cx="500066" cy="39290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42910" y="5214950"/>
            <a:ext cx="5000660" cy="14287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DOCTYPE—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현재  </a:t>
            </a:r>
            <a:r>
              <a:rPr lang="ko-KR" altLang="en-US" sz="12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웹페이지구조와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웹 페이지가 지켜야 할 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문법형식에 대한 내용을 브라우저에 알려줌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2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웹페이지가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지켜야 할 기준을 정의하는 </a:t>
            </a:r>
            <a:r>
              <a:rPr lang="ko-KR" altLang="en-US" sz="12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선언부로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어떠한 브라우저에서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보더라도 동일한 </a:t>
            </a:r>
            <a:r>
              <a:rPr lang="ko-KR" altLang="en-US" sz="12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웹페이지를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보여주도록 만들어줌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</a:p>
          <a:p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Transitional---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과도적인 규칙을 따름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구 버전의 속성이나  태그 허용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Strict          ---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엄격한 규칙을 따름 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7158" y="4357694"/>
            <a:ext cx="1500198" cy="2143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572428" cy="725470"/>
          </a:xfrm>
        </p:spPr>
        <p:txBody>
          <a:bodyPr anchor="t">
            <a:normAutofit fontScale="90000"/>
          </a:bodyPr>
          <a:lstStyle/>
          <a:p>
            <a:r>
              <a:rPr lang="ko-KR" altLang="en-US" b="1" dirty="0" err="1" smtClean="0"/>
              <a:t>드림위버</a:t>
            </a:r>
            <a:r>
              <a:rPr lang="en-US" altLang="ko-KR" b="1" dirty="0" smtClean="0"/>
              <a:t> CS4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New </a:t>
            </a:r>
            <a:r>
              <a:rPr lang="ko-KR" altLang="en-US" b="1" dirty="0" smtClean="0"/>
              <a:t>창을 만들기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00108"/>
            <a:ext cx="8072494" cy="642941"/>
          </a:xfrm>
          <a:solidFill>
            <a:srgbClr val="F6F5F0"/>
          </a:solidFill>
        </p:spPr>
        <p:txBody>
          <a:bodyPr anchor="ctr">
            <a:normAutofit fontScale="55000" lnSpcReduction="20000"/>
          </a:bodyPr>
          <a:lstStyle/>
          <a:p>
            <a:pPr>
              <a:buFontTx/>
              <a:buChar char="-"/>
            </a:pPr>
            <a:r>
              <a:rPr lang="en-US" altLang="ko-KR" b="1" dirty="0" smtClean="0"/>
              <a:t>Edit&gt; </a:t>
            </a:r>
            <a:r>
              <a:rPr lang="en-US" altLang="ko-KR" b="1" dirty="0" smtClean="0"/>
              <a:t>Preferences&gt; </a:t>
            </a:r>
            <a:r>
              <a:rPr lang="en-US" altLang="ko-KR" b="1" dirty="0" smtClean="0"/>
              <a:t>New Document </a:t>
            </a:r>
            <a:r>
              <a:rPr lang="ko-KR" altLang="en-US" b="1" dirty="0" smtClean="0"/>
              <a:t>설정 후</a:t>
            </a:r>
            <a:endParaRPr lang="en-US" altLang="ko-KR" b="1" dirty="0" smtClean="0"/>
          </a:p>
          <a:p>
            <a:pPr>
              <a:buFontTx/>
              <a:buChar char="-"/>
            </a:pPr>
            <a:r>
              <a:rPr lang="en-US" altLang="ko-KR" b="1" dirty="0" smtClean="0"/>
              <a:t>File&gt;New&gt;Blank page, Html , none, XHTML 1.0 Transitional&gt;Create</a:t>
            </a:r>
          </a:p>
        </p:txBody>
      </p:sp>
      <p:pic>
        <p:nvPicPr>
          <p:cNvPr id="15" name="Picture 14" descr="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785926"/>
            <a:ext cx="8060056" cy="467868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00034" y="2357430"/>
            <a:ext cx="1285884" cy="2143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71670" y="2285992"/>
            <a:ext cx="1214446" cy="1428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14744" y="2285992"/>
            <a:ext cx="1143008" cy="1428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86578" y="4857760"/>
            <a:ext cx="1571636" cy="2143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6000792" cy="654032"/>
          </a:xfrm>
        </p:spPr>
        <p:txBody>
          <a:bodyPr anchor="t">
            <a:normAutofit fontScale="90000"/>
          </a:bodyPr>
          <a:lstStyle/>
          <a:p>
            <a:r>
              <a:rPr lang="ko-KR" altLang="en-US" b="1" dirty="0" smtClean="0"/>
              <a:t>드림위버  프레임 나누기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4282" y="1643050"/>
            <a:ext cx="8643998" cy="3143272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</a:pPr>
            <a:r>
              <a:rPr lang="en-US" altLang="ko-KR" sz="2000" b="1" dirty="0" smtClean="0">
                <a:latin typeface="+mj-ea"/>
                <a:ea typeface="+mj-ea"/>
              </a:rPr>
              <a:t>A. </a:t>
            </a:r>
            <a:r>
              <a:rPr lang="ko-KR" altLang="en-US" sz="2000" b="1" dirty="0" smtClean="0">
                <a:latin typeface="+mj-ea"/>
                <a:ea typeface="+mj-ea"/>
              </a:rPr>
              <a:t>프레임이란</a:t>
            </a:r>
            <a:r>
              <a:rPr lang="en-US" altLang="ko-KR" sz="2000" b="1" dirty="0" smtClean="0">
                <a:latin typeface="+mj-ea"/>
                <a:ea typeface="+mj-ea"/>
              </a:rPr>
              <a:t>:</a:t>
            </a:r>
          </a:p>
          <a:p>
            <a:pPr>
              <a:buNone/>
            </a:pPr>
            <a:r>
              <a:rPr lang="en-US" altLang="ko-KR" sz="2000" b="1" dirty="0" smtClean="0"/>
              <a:t> </a:t>
            </a:r>
            <a:r>
              <a:rPr lang="en-US" altLang="ko-KR" sz="2000" b="1" dirty="0" smtClean="0"/>
              <a:t>   </a:t>
            </a:r>
            <a:r>
              <a:rPr lang="ko-KR" altLang="en-US" sz="2000" b="1" dirty="0" smtClean="0"/>
              <a:t>브라우저에서 보이는 화면을  여러 개로 분할 하는 것을 말함</a:t>
            </a:r>
            <a:r>
              <a:rPr lang="en-US" altLang="ko-KR" sz="2000" b="1" dirty="0" smtClean="0"/>
              <a:t>. </a:t>
            </a:r>
            <a:r>
              <a:rPr lang="ko-KR" altLang="en-US" sz="2000" b="1" dirty="0" smtClean="0"/>
              <a:t>프레임을 이용하면 한 페이지안에 많은 정보를 정렬하여 보여 줄 수 있음</a:t>
            </a:r>
            <a:r>
              <a:rPr lang="en-US" altLang="ko-KR" sz="2000" b="1" dirty="0" smtClean="0"/>
              <a:t>.</a:t>
            </a:r>
            <a:r>
              <a:rPr lang="ko-KR" altLang="en-US" sz="2000" b="1" dirty="0" smtClean="0"/>
              <a:t> </a:t>
            </a:r>
            <a:endParaRPr lang="en-US" altLang="ko-KR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>
                <a:latin typeface="+mj-ea"/>
                <a:ea typeface="+mj-ea"/>
              </a:rPr>
              <a:t>B. </a:t>
            </a:r>
            <a:r>
              <a:rPr lang="ko-KR" altLang="en-US" sz="2000" b="1" dirty="0" err="1" smtClean="0">
                <a:latin typeface="+mj-ea"/>
                <a:ea typeface="+mj-ea"/>
              </a:rPr>
              <a:t>프레임셋과</a:t>
            </a:r>
            <a:r>
              <a:rPr lang="ko-KR" altLang="en-US" sz="2000" b="1" dirty="0" smtClean="0">
                <a:latin typeface="+mj-ea"/>
                <a:ea typeface="+mj-ea"/>
              </a:rPr>
              <a:t> 프레임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sz="2000" dirty="0" smtClean="0"/>
              <a:t>      </a:t>
            </a:r>
            <a:r>
              <a:rPr lang="ko-KR" altLang="en-US" sz="2000" b="1" dirty="0" err="1" smtClean="0">
                <a:latin typeface="+mj-ea"/>
                <a:ea typeface="+mj-ea"/>
              </a:rPr>
              <a:t>프레임셋</a:t>
            </a:r>
            <a:r>
              <a:rPr lang="ko-KR" altLang="en-US" sz="2000" b="1" dirty="0" smtClean="0">
                <a:latin typeface="+mj-ea"/>
                <a:ea typeface="+mj-ea"/>
              </a:rPr>
              <a:t> </a:t>
            </a:r>
            <a:r>
              <a:rPr lang="en-US" altLang="ko-KR" sz="2000" b="1" dirty="0" smtClean="0">
                <a:latin typeface="+mj-ea"/>
                <a:ea typeface="+mj-ea"/>
              </a:rPr>
              <a:t>: </a:t>
            </a:r>
            <a:r>
              <a:rPr lang="ko-KR" altLang="en-US" sz="2000" b="1" dirty="0" smtClean="0">
                <a:latin typeface="+mj-ea"/>
                <a:ea typeface="+mj-ea"/>
              </a:rPr>
              <a:t>프레임 </a:t>
            </a:r>
            <a:r>
              <a:rPr lang="ko-KR" altLang="en-US" sz="2000" b="1" dirty="0" smtClean="0">
                <a:latin typeface="+mj-ea"/>
                <a:ea typeface="+mj-ea"/>
              </a:rPr>
              <a:t>문서 구조 정보를 담고 있는 것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sz="2000" b="1" dirty="0" smtClean="0">
                <a:latin typeface="+mj-ea"/>
                <a:ea typeface="+mj-ea"/>
              </a:rPr>
              <a:t>     </a:t>
            </a:r>
            <a:r>
              <a:rPr lang="en-US" sz="2000" b="1" dirty="0" smtClean="0">
                <a:latin typeface="+mj-ea"/>
                <a:ea typeface="+mj-ea"/>
              </a:rPr>
              <a:t>   </a:t>
            </a:r>
            <a:r>
              <a:rPr lang="ko-KR" altLang="en-US" sz="2000" b="1" dirty="0" smtClean="0">
                <a:latin typeface="+mj-ea"/>
                <a:ea typeface="+mj-ea"/>
              </a:rPr>
              <a:t>프레임    </a:t>
            </a:r>
            <a:r>
              <a:rPr lang="en-US" altLang="ko-KR" sz="2000" b="1" dirty="0" smtClean="0">
                <a:latin typeface="+mj-ea"/>
                <a:ea typeface="+mj-ea"/>
              </a:rPr>
              <a:t>: </a:t>
            </a:r>
            <a:r>
              <a:rPr lang="ko-KR" altLang="en-US" sz="2000" b="1" dirty="0" smtClean="0">
                <a:latin typeface="+mj-ea"/>
                <a:ea typeface="+mj-ea"/>
              </a:rPr>
              <a:t>각각의 문서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ko-KR" sz="2000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ko-KR" sz="2000" b="1" dirty="0" smtClean="0">
                <a:latin typeface="+mj-ea"/>
                <a:ea typeface="+mj-ea"/>
              </a:rPr>
              <a:t>C. </a:t>
            </a:r>
            <a:r>
              <a:rPr lang="ko-KR" altLang="en-US" sz="2000" b="1" dirty="0" smtClean="0">
                <a:latin typeface="+mj-ea"/>
                <a:ea typeface="+mj-ea"/>
              </a:rPr>
              <a:t>많이 사용되는 분할 방법</a:t>
            </a:r>
            <a:endParaRPr lang="en-US" dirty="0" smtClean="0"/>
          </a:p>
          <a:p>
            <a:pPr marL="0" fontAlgn="t">
              <a:spcBef>
                <a:spcPts val="0"/>
              </a:spcBef>
            </a:pPr>
            <a:endParaRPr lang="en-US" dirty="0" smtClean="0"/>
          </a:p>
          <a:p>
            <a:pPr marL="0" fontAlgn="t">
              <a:spcBef>
                <a:spcPts val="0"/>
              </a:spcBef>
            </a:pPr>
            <a:endParaRPr lang="en-US" dirty="0" smtClean="0"/>
          </a:p>
          <a:p>
            <a:pPr marL="0" fontAlgn="t">
              <a:spcBef>
                <a:spcPts val="0"/>
              </a:spcBef>
            </a:pPr>
            <a:endParaRPr lang="en-US" dirty="0" smtClean="0"/>
          </a:p>
          <a:p>
            <a:pPr marL="0" fontAlgn="t">
              <a:spcBef>
                <a:spcPts val="0"/>
              </a:spcBef>
            </a:pPr>
            <a:endParaRPr lang="en-US" dirty="0" smtClean="0"/>
          </a:p>
          <a:p>
            <a:pPr marL="0" fontAlgn="t">
              <a:spcBef>
                <a:spcPts val="0"/>
              </a:spcBef>
            </a:pPr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429256" y="4786322"/>
          <a:ext cx="3071834" cy="1857389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642942"/>
                <a:gridCol w="2428892"/>
              </a:tblGrid>
              <a:tr h="464347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9304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14348" y="4786322"/>
          <a:ext cx="3071834" cy="1857388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642942"/>
                <a:gridCol w="2428892"/>
              </a:tblGrid>
              <a:tr h="492053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53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42844" y="1142984"/>
            <a:ext cx="8643998" cy="461665"/>
          </a:xfrm>
          <a:prstGeom prst="rect">
            <a:avLst/>
          </a:prstGeom>
          <a:solidFill>
            <a:srgbClr val="F6F5F0"/>
          </a:solidFill>
        </p:spPr>
        <p:txBody>
          <a:bodyPr wrap="square">
            <a:spAutoFit/>
          </a:bodyPr>
          <a:lstStyle/>
          <a:p>
            <a:r>
              <a:rPr lang="en-US" altLang="ko-KR" sz="2400" dirty="0" smtClean="0"/>
              <a:t>- </a:t>
            </a:r>
            <a:r>
              <a:rPr lang="en-US" altLang="ko-KR" sz="2400" b="1" dirty="0" smtClean="0"/>
              <a:t>Layout&gt;Standard&gt; Frame&gt;Top Frame</a:t>
            </a:r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index fra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000240"/>
            <a:ext cx="5357818" cy="39928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6000792" cy="654032"/>
          </a:xfrm>
        </p:spPr>
        <p:txBody>
          <a:bodyPr anchor="t">
            <a:normAutofit fontScale="90000"/>
          </a:bodyPr>
          <a:lstStyle/>
          <a:p>
            <a:r>
              <a:rPr lang="ko-KR" altLang="en-US" b="1" dirty="0" smtClean="0"/>
              <a:t>드림위버  프레임 나누기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142844" y="857232"/>
            <a:ext cx="8715436" cy="769441"/>
          </a:xfrm>
          <a:prstGeom prst="rect">
            <a:avLst/>
          </a:prstGeom>
          <a:solidFill>
            <a:srgbClr val="F6F5F0"/>
          </a:solidFill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altLang="ko-KR" sz="2400" b="1" dirty="0" smtClean="0"/>
              <a:t> </a:t>
            </a:r>
            <a:r>
              <a:rPr lang="en-US" altLang="ko-KR" sz="2000" b="1" dirty="0" smtClean="0"/>
              <a:t>File</a:t>
            </a:r>
            <a:r>
              <a:rPr lang="en-US" altLang="ko-KR" sz="2000" b="1" dirty="0" smtClean="0"/>
              <a:t>&gt; Save Frame &gt; </a:t>
            </a:r>
            <a:r>
              <a:rPr lang="en-US" altLang="ko-KR" sz="2000" b="1" dirty="0" err="1" smtClean="0"/>
              <a:t>Topframe</a:t>
            </a:r>
            <a:r>
              <a:rPr lang="en-US" altLang="ko-KR" sz="2000" b="1" dirty="0" smtClean="0"/>
              <a:t>  </a:t>
            </a:r>
            <a:r>
              <a:rPr lang="en-US" altLang="ko-KR" sz="2000" b="1" dirty="0" smtClean="0"/>
              <a:t>             </a:t>
            </a:r>
            <a:r>
              <a:rPr lang="ko-KR" altLang="en-US" sz="2000" b="1" dirty="0" smtClean="0"/>
              <a:t>디자인창의 </a:t>
            </a:r>
            <a:r>
              <a:rPr lang="en-US" altLang="ko-KR" sz="2000" b="1" dirty="0" err="1" smtClean="0"/>
              <a:t>topframe</a:t>
            </a:r>
            <a:r>
              <a:rPr lang="ko-KR" altLang="en-US" sz="2000" b="1" dirty="0" smtClean="0"/>
              <a:t>과</a:t>
            </a:r>
            <a:endParaRPr lang="en-US" altLang="ko-KR" sz="2000" b="1" dirty="0" smtClean="0"/>
          </a:p>
          <a:p>
            <a:r>
              <a:rPr lang="ko-KR" altLang="en-US" sz="2000" b="1" dirty="0" smtClean="0"/>
              <a:t>  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window&gt;frame</a:t>
            </a:r>
            <a:r>
              <a:rPr lang="ko-KR" altLang="en-US" sz="2000" b="1" dirty="0" smtClean="0"/>
              <a:t>의 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이 부분들을 함께 클릭하여 </a:t>
            </a:r>
            <a:r>
              <a:rPr lang="ko-KR" altLang="en-US" sz="2000" b="1" dirty="0" smtClean="0"/>
              <a:t>  </a:t>
            </a:r>
            <a:r>
              <a:rPr lang="en-US" altLang="ko-KR" sz="2000" b="1" dirty="0" err="1" smtClean="0"/>
              <a:t>topframe</a:t>
            </a:r>
            <a:r>
              <a:rPr lang="ko-KR" altLang="en-US" sz="2000" b="1" dirty="0" smtClean="0"/>
              <a:t>이라 저장</a:t>
            </a:r>
            <a:endParaRPr lang="ko-KR" altLang="en-US" sz="20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6286512" y="2000240"/>
            <a:ext cx="2682240" cy="1623060"/>
            <a:chOff x="6461760" y="3643314"/>
            <a:chExt cx="2682240" cy="1623060"/>
          </a:xfrm>
        </p:grpSpPr>
        <p:pic>
          <p:nvPicPr>
            <p:cNvPr id="10" name="Picture 9" descr="TOP FRAME.jpg"/>
            <p:cNvPicPr>
              <a:picLocks noChangeAspect="1"/>
            </p:cNvPicPr>
            <p:nvPr/>
          </p:nvPicPr>
          <p:blipFill>
            <a:blip r:embed="rId3">
              <a:lum bright="16000"/>
            </a:blip>
            <a:stretch>
              <a:fillRect/>
            </a:stretch>
          </p:blipFill>
          <p:spPr>
            <a:xfrm>
              <a:off x="6461760" y="3643314"/>
              <a:ext cx="2682240" cy="162306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4" name="Rectangle 13"/>
            <p:cNvSpPr/>
            <p:nvPr/>
          </p:nvSpPr>
          <p:spPr>
            <a:xfrm>
              <a:off x="6500826" y="3857628"/>
              <a:ext cx="2643174" cy="357190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rot="10800000" flipV="1">
            <a:off x="5429256" y="1500174"/>
            <a:ext cx="1285884" cy="85725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500430" y="1857364"/>
            <a:ext cx="3500462" cy="50006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0" y="6150114"/>
            <a:ext cx="9144000" cy="707886"/>
          </a:xfrm>
          <a:prstGeom prst="rect">
            <a:avLst/>
          </a:prstGeom>
          <a:solidFill>
            <a:srgbClr val="F6F5F0"/>
          </a:solidFill>
        </p:spPr>
        <p:txBody>
          <a:bodyPr wrap="square">
            <a:spAutoFit/>
          </a:bodyPr>
          <a:lstStyle/>
          <a:p>
            <a:r>
              <a:rPr lang="en-US" altLang="ko-KR" sz="2000" b="1" dirty="0" smtClean="0"/>
              <a:t> -File</a:t>
            </a:r>
            <a:r>
              <a:rPr lang="en-US" altLang="ko-KR" sz="2000" b="1" dirty="0" smtClean="0"/>
              <a:t>&gt; Save Frame &gt; mainframe  </a:t>
            </a:r>
            <a:r>
              <a:rPr lang="ko-KR" altLang="en-US" sz="2000" b="1" dirty="0" smtClean="0"/>
              <a:t>디자인창의 </a:t>
            </a:r>
            <a:r>
              <a:rPr lang="en-US" altLang="ko-KR" sz="2000" b="1" dirty="0" smtClean="0"/>
              <a:t>mainframe</a:t>
            </a:r>
            <a:r>
              <a:rPr lang="ko-KR" altLang="en-US" sz="2000" b="1" dirty="0" smtClean="0"/>
              <a:t>과 이 부분을 </a:t>
            </a:r>
            <a:r>
              <a:rPr lang="ko-KR" altLang="en-US" sz="2000" b="1" dirty="0" smtClean="0"/>
              <a:t>함께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 </a:t>
            </a:r>
            <a:r>
              <a:rPr lang="ko-KR" altLang="en-US" sz="2000" b="1" dirty="0" smtClean="0"/>
              <a:t>클릭하여 </a:t>
            </a:r>
            <a:r>
              <a:rPr lang="en-US" altLang="ko-KR" sz="2000" b="1" dirty="0" smtClean="0"/>
              <a:t>mainframe</a:t>
            </a:r>
            <a:r>
              <a:rPr lang="ko-KR" altLang="en-US" sz="2000" b="1" dirty="0" smtClean="0"/>
              <a:t>이라 저장</a:t>
            </a:r>
            <a:r>
              <a:rPr lang="en-US" altLang="ko-KR" sz="2000" b="1" dirty="0" smtClean="0"/>
              <a:t>. </a:t>
            </a:r>
            <a:r>
              <a:rPr lang="ko-KR" altLang="en-US" sz="2000" b="1" dirty="0" smtClean="0"/>
              <a:t>속성창의 </a:t>
            </a:r>
            <a:r>
              <a:rPr lang="en-US" altLang="ko-KR" sz="2000" b="1" dirty="0" smtClean="0"/>
              <a:t>Scroll</a:t>
            </a:r>
            <a:r>
              <a:rPr lang="ko-KR" altLang="en-US" sz="2000" b="1" dirty="0" smtClean="0"/>
              <a:t>반드시 </a:t>
            </a:r>
            <a:r>
              <a:rPr lang="en-US" altLang="ko-KR" sz="2000" b="1" dirty="0" smtClean="0"/>
              <a:t>yes</a:t>
            </a:r>
            <a:r>
              <a:rPr lang="ko-KR" altLang="en-US" sz="2000" b="1" dirty="0" smtClean="0"/>
              <a:t>로</a:t>
            </a:r>
            <a:endParaRPr lang="ko-KR" altLang="en-US" sz="2000" b="1" dirty="0"/>
          </a:p>
        </p:txBody>
      </p:sp>
      <p:cxnSp>
        <p:nvCxnSpPr>
          <p:cNvPr id="25" name="Straight Arrow Connector 24"/>
          <p:cNvCxnSpPr/>
          <p:nvPr/>
        </p:nvCxnSpPr>
        <p:spPr>
          <a:xfrm rot="16200000" flipV="1">
            <a:off x="4786314" y="4500570"/>
            <a:ext cx="2428892" cy="100013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285984" y="2143116"/>
            <a:ext cx="150019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err="1" smtClean="0">
                <a:solidFill>
                  <a:schemeClr val="tx1"/>
                </a:solidFill>
              </a:rPr>
              <a:t>topframe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43768" y="2214554"/>
            <a:ext cx="135732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err="1" smtClean="0">
                <a:solidFill>
                  <a:schemeClr val="tx1"/>
                </a:solidFill>
              </a:rPr>
              <a:t>topframe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00232" y="3000372"/>
            <a:ext cx="150019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</a:rPr>
              <a:t>mainframe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97082" y="2928934"/>
            <a:ext cx="157163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</a:rPr>
              <a:t>mainframe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16200000" flipV="1">
            <a:off x="6429388" y="4572008"/>
            <a:ext cx="2643206" cy="35719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>
            <a:off x="1500166" y="5286388"/>
            <a:ext cx="4000528" cy="128588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928662" y="5143512"/>
            <a:ext cx="642942" cy="2143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5720" y="5143512"/>
            <a:ext cx="642942" cy="2143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57488" y="4000504"/>
            <a:ext cx="2214578" cy="428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SCROLL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BAR 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나타낼 것인지 아닌지</a:t>
            </a:r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43" name="Straight Arrow Connector 42"/>
          <p:cNvCxnSpPr>
            <a:endCxn id="40" idx="3"/>
          </p:cNvCxnSpPr>
          <p:nvPr/>
        </p:nvCxnSpPr>
        <p:spPr>
          <a:xfrm rot="10800000" flipV="1">
            <a:off x="1571604" y="4429131"/>
            <a:ext cx="1500198" cy="82153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6000792" cy="654032"/>
          </a:xfrm>
        </p:spPr>
        <p:txBody>
          <a:bodyPr anchor="t">
            <a:normAutofit fontScale="90000"/>
          </a:bodyPr>
          <a:lstStyle/>
          <a:p>
            <a:r>
              <a:rPr lang="ko-KR" altLang="en-US" b="1" dirty="0" smtClean="0"/>
              <a:t>드림위버  프레임 나누기</a:t>
            </a:r>
            <a:endParaRPr lang="en-US" b="1" dirty="0"/>
          </a:p>
        </p:txBody>
      </p:sp>
      <p:sp>
        <p:nvSpPr>
          <p:cNvPr id="21" name="Content Placeholder 4"/>
          <p:cNvSpPr>
            <a:spLocks noGrp="1"/>
          </p:cNvSpPr>
          <p:nvPr>
            <p:ph idx="1"/>
          </p:nvPr>
        </p:nvSpPr>
        <p:spPr>
          <a:xfrm>
            <a:off x="142844" y="3500438"/>
            <a:ext cx="9001156" cy="321470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ko-KR" altLang="en-US" sz="2000" b="1" dirty="0" smtClean="0"/>
              <a:t>저장하는 방법</a:t>
            </a:r>
            <a:endParaRPr lang="en-US" altLang="ko-KR" sz="2000" b="1" dirty="0" smtClean="0"/>
          </a:p>
          <a:p>
            <a:pPr>
              <a:buNone/>
            </a:pPr>
            <a:r>
              <a:rPr lang="en-US" altLang="ko-KR" sz="2000" b="1" dirty="0" smtClean="0"/>
              <a:t>     File&gt; Save Frameset </a:t>
            </a:r>
            <a:r>
              <a:rPr lang="ko-KR" altLang="en-US" sz="2000" b="1" dirty="0" smtClean="0"/>
              <a:t>한 번만</a:t>
            </a:r>
            <a:endParaRPr lang="en-US" altLang="ko-KR" sz="2000" b="1" dirty="0" smtClean="0"/>
          </a:p>
          <a:p>
            <a:pPr>
              <a:buNone/>
            </a:pPr>
            <a:r>
              <a:rPr lang="en-US" altLang="ko-KR" sz="2000" b="1" dirty="0" smtClean="0"/>
              <a:t>     File&gt; Save Frame&gt; </a:t>
            </a:r>
            <a:r>
              <a:rPr lang="en-US" altLang="ko-KR" sz="2000" b="1" dirty="0" err="1" smtClean="0"/>
              <a:t>t</a:t>
            </a:r>
            <a:r>
              <a:rPr lang="en-US" altLang="ko-KR" sz="2000" b="1" dirty="0" err="1" smtClean="0"/>
              <a:t>opframe</a:t>
            </a:r>
            <a:r>
              <a:rPr lang="en-US" altLang="ko-KR" sz="2000" b="1" dirty="0" smtClean="0"/>
              <a:t>, mainframe </a:t>
            </a:r>
            <a:r>
              <a:rPr lang="ko-KR" altLang="en-US" sz="2000" b="1" dirty="0" smtClean="0"/>
              <a:t> 두 번 </a:t>
            </a:r>
            <a:endParaRPr lang="en-US" altLang="ko-KR" sz="2000" b="1" dirty="0" smtClean="0"/>
          </a:p>
          <a:p>
            <a:pPr>
              <a:buNone/>
            </a:pPr>
            <a:r>
              <a:rPr lang="en-US" altLang="ko-KR" sz="2000" b="1" dirty="0" smtClean="0"/>
              <a:t>     </a:t>
            </a:r>
            <a:r>
              <a:rPr lang="ko-KR" altLang="en-US" sz="2000" b="1" dirty="0" smtClean="0"/>
              <a:t>처음만 세 번 저장하고 변경사항있으면 나중엔 한 번 </a:t>
            </a:r>
            <a:r>
              <a:rPr lang="en-US" altLang="ko-KR" sz="2000" b="1" dirty="0" smtClean="0"/>
              <a:t> File&gt; Save all</a:t>
            </a:r>
            <a:r>
              <a:rPr lang="ko-KR" altLang="en-US" sz="2000" b="1" dirty="0" smtClean="0"/>
              <a:t>하면 됨</a:t>
            </a:r>
            <a:endParaRPr lang="en-US" altLang="ko-KR" sz="2000" b="1" dirty="0" smtClean="0"/>
          </a:p>
          <a:p>
            <a:pPr>
              <a:buNone/>
            </a:pPr>
            <a:endParaRPr lang="en-US" altLang="ko-KR" sz="2000" b="1" dirty="0" smtClean="0"/>
          </a:p>
          <a:p>
            <a:pPr>
              <a:buNone/>
            </a:pPr>
            <a:r>
              <a:rPr lang="en-US" altLang="ko-KR" sz="2000" b="1" dirty="0" smtClean="0"/>
              <a:t>    - </a:t>
            </a:r>
            <a:r>
              <a:rPr lang="ko-KR" altLang="en-US" sz="2000" b="1" dirty="0" smtClean="0"/>
              <a:t>오른쪽 패널에 프레임창 뜨게 하려면 </a:t>
            </a:r>
            <a:r>
              <a:rPr lang="en-US" altLang="ko-KR" sz="2000" b="1" dirty="0" smtClean="0"/>
              <a:t>Window&gt;Frame</a:t>
            </a:r>
            <a:endParaRPr lang="en-US" altLang="ko-KR" sz="2000" b="1" dirty="0" smtClean="0"/>
          </a:p>
          <a:p>
            <a:pPr>
              <a:buNone/>
            </a:pPr>
            <a:r>
              <a:rPr lang="en-US" altLang="ko-KR" sz="2000" b="1" dirty="0" smtClean="0"/>
              <a:t>    -  Main frame</a:t>
            </a:r>
            <a:r>
              <a:rPr lang="ko-KR" altLang="en-US" sz="2000" b="1" dirty="0" smtClean="0"/>
              <a:t>엔 </a:t>
            </a:r>
            <a:r>
              <a:rPr lang="en-US" altLang="ko-KR" sz="2000" b="1" dirty="0" smtClean="0"/>
              <a:t>S</a:t>
            </a:r>
            <a:r>
              <a:rPr lang="en-US" altLang="ko-KR" sz="2000" b="1" dirty="0" smtClean="0"/>
              <a:t>croll </a:t>
            </a:r>
            <a:r>
              <a:rPr lang="ko-KR" altLang="en-US" sz="2000" b="1" dirty="0" smtClean="0"/>
              <a:t>바 꼭 체크</a:t>
            </a:r>
            <a:endParaRPr lang="en-US" altLang="ko-KR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1900" b="1" dirty="0" smtClean="0">
                <a:latin typeface="+mj-ea"/>
                <a:ea typeface="+mj-ea"/>
              </a:rPr>
              <a:t>Target </a:t>
            </a:r>
            <a:r>
              <a:rPr lang="ko-KR" altLang="en-US" sz="1900" b="1" dirty="0" smtClean="0">
                <a:latin typeface="+mj-ea"/>
                <a:ea typeface="+mj-ea"/>
              </a:rPr>
              <a:t>속성</a:t>
            </a:r>
            <a:endParaRPr lang="en-US" altLang="ko-KR" sz="1900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sz="1900" b="1" dirty="0" smtClean="0">
                <a:latin typeface="+mj-ea"/>
                <a:ea typeface="+mj-ea"/>
              </a:rPr>
              <a:t>     </a:t>
            </a:r>
            <a:r>
              <a:rPr lang="ko-KR" altLang="en-US" sz="1900" b="1" dirty="0" smtClean="0">
                <a:latin typeface="+mj-ea"/>
                <a:ea typeface="+mj-ea"/>
              </a:rPr>
              <a:t>링크한 내용이 나타내는 위치를 프레임 </a:t>
            </a:r>
            <a:r>
              <a:rPr lang="en-US" altLang="ko-KR" sz="1900" b="1" dirty="0" smtClean="0">
                <a:latin typeface="+mj-ea"/>
                <a:ea typeface="+mj-ea"/>
              </a:rPr>
              <a:t>name</a:t>
            </a:r>
            <a:r>
              <a:rPr lang="ko-KR" altLang="en-US" sz="1900" b="1" dirty="0" smtClean="0">
                <a:latin typeface="+mj-ea"/>
                <a:ea typeface="+mj-ea"/>
              </a:rPr>
              <a:t>을 설정하여 조절할 수 있음</a:t>
            </a:r>
            <a:r>
              <a:rPr lang="en-US" altLang="ko-KR" sz="1900" b="1" dirty="0" smtClean="0">
                <a:latin typeface="+mj-ea"/>
                <a:ea typeface="+mj-ea"/>
              </a:rPr>
              <a:t>.</a:t>
            </a:r>
          </a:p>
          <a:p>
            <a:pPr>
              <a:buNone/>
            </a:pPr>
            <a:r>
              <a:rPr lang="en-US" altLang="ko-KR" sz="1900" b="1" dirty="0" smtClean="0">
                <a:latin typeface="+mj-ea"/>
                <a:ea typeface="+mj-ea"/>
              </a:rPr>
              <a:t>    </a:t>
            </a:r>
            <a:r>
              <a:rPr lang="ko-KR" altLang="en-US" sz="1900" b="1" dirty="0" smtClean="0">
                <a:latin typeface="+mj-ea"/>
                <a:ea typeface="+mj-ea"/>
              </a:rPr>
              <a:t>프레임 이름은 각 프레임 속성창에서 지정할 수 있음</a:t>
            </a:r>
            <a:r>
              <a:rPr lang="en-US" altLang="ko-KR" sz="1900" b="1" dirty="0" smtClean="0">
                <a:latin typeface="+mj-ea"/>
                <a:ea typeface="+mj-ea"/>
              </a:rPr>
              <a:t>.</a:t>
            </a:r>
            <a:r>
              <a:rPr lang="ko-KR" altLang="en-US" sz="1900" b="1" dirty="0" smtClean="0">
                <a:latin typeface="+mj-ea"/>
                <a:ea typeface="+mj-ea"/>
              </a:rPr>
              <a:t> </a:t>
            </a:r>
            <a:endParaRPr lang="en-US" sz="1900" b="1" dirty="0" smtClean="0">
              <a:latin typeface="+mj-ea"/>
              <a:ea typeface="+mj-ea"/>
            </a:endParaRPr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2844" y="857232"/>
            <a:ext cx="8858312" cy="1200329"/>
          </a:xfrm>
          <a:prstGeom prst="rect">
            <a:avLst/>
          </a:prstGeom>
          <a:solidFill>
            <a:srgbClr val="F6F5F0"/>
          </a:solidFill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window&gt;frame</a:t>
            </a:r>
            <a:r>
              <a:rPr lang="ko-KR" altLang="en-US" sz="2400" b="1" dirty="0" smtClean="0"/>
              <a:t>해서 나오게 한 패널 </a:t>
            </a:r>
            <a:r>
              <a:rPr lang="en-US" altLang="ko-KR" sz="2400" b="1" dirty="0" smtClean="0"/>
              <a:t>frame</a:t>
            </a:r>
            <a:r>
              <a:rPr lang="ko-KR" altLang="en-US" sz="2400" b="1" dirty="0" smtClean="0"/>
              <a:t>에서 </a:t>
            </a:r>
            <a:r>
              <a:rPr lang="en-US" altLang="ko-KR" sz="2400" b="1" dirty="0" err="1" smtClean="0"/>
              <a:t>topframe</a:t>
            </a:r>
            <a:r>
              <a:rPr lang="ko-KR" altLang="en-US" sz="2400" b="1" dirty="0" smtClean="0"/>
              <a:t>과</a:t>
            </a:r>
            <a:endParaRPr lang="en-US" altLang="ko-KR" sz="2400" b="1" dirty="0" smtClean="0"/>
          </a:p>
          <a:p>
            <a:r>
              <a:rPr lang="ko-KR" altLang="en-US" sz="2400" b="1" dirty="0" smtClean="0"/>
              <a:t>  </a:t>
            </a:r>
            <a:r>
              <a:rPr lang="en-US" altLang="ko-KR" sz="2400" b="1" dirty="0" smtClean="0"/>
              <a:t>mainframe </a:t>
            </a:r>
            <a:r>
              <a:rPr lang="ko-KR" altLang="en-US" sz="2400" b="1" dirty="0" smtClean="0"/>
              <a:t>아래처럼 둘 다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선택하여 </a:t>
            </a:r>
            <a:r>
              <a:rPr lang="en-US" altLang="ko-KR" sz="2400" b="1" dirty="0" smtClean="0"/>
              <a:t>File</a:t>
            </a:r>
            <a:r>
              <a:rPr lang="en-US" altLang="ko-KR" sz="2400" b="1" dirty="0" smtClean="0"/>
              <a:t>&gt; Save Frameset </a:t>
            </a:r>
            <a:r>
              <a:rPr lang="en-US" altLang="ko-KR" sz="2400" b="1" dirty="0" smtClean="0"/>
              <a:t>&gt;</a:t>
            </a:r>
          </a:p>
          <a:p>
            <a:r>
              <a:rPr lang="en-US" altLang="ko-KR" sz="2400" b="1" dirty="0" smtClean="0"/>
              <a:t> </a:t>
            </a:r>
            <a:r>
              <a:rPr lang="en-US" altLang="ko-KR" sz="2400" b="1" dirty="0" smtClean="0"/>
              <a:t> index.html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로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/>
              <a:t>저장하기</a:t>
            </a:r>
            <a:r>
              <a:rPr lang="en-US" altLang="ko-KR" sz="2400" b="1" dirty="0" smtClean="0"/>
              <a:t> (</a:t>
            </a:r>
            <a:r>
              <a:rPr lang="ko-KR" altLang="en-US" sz="2400" b="1" dirty="0" smtClean="0"/>
              <a:t>반드시</a:t>
            </a:r>
            <a:r>
              <a:rPr lang="en-US" altLang="ko-KR" sz="2400" b="1" dirty="0" smtClean="0"/>
              <a:t> index</a:t>
            </a:r>
            <a:r>
              <a:rPr lang="ko-KR" altLang="en-US" sz="2400" b="1" dirty="0" smtClean="0"/>
              <a:t>로 저장해야</a:t>
            </a:r>
            <a:r>
              <a:rPr lang="en-US" altLang="ko-KR" sz="2400" b="1" dirty="0" smtClean="0"/>
              <a:t>)</a:t>
            </a:r>
            <a:endParaRPr lang="ko-KR" altLang="en-US" sz="24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71736" y="2143116"/>
            <a:ext cx="2714612" cy="1643074"/>
            <a:chOff x="6643702" y="2143116"/>
            <a:chExt cx="2714612" cy="1643074"/>
          </a:xfrm>
        </p:grpSpPr>
        <p:grpSp>
          <p:nvGrpSpPr>
            <p:cNvPr id="3" name="Group 17"/>
            <p:cNvGrpSpPr/>
            <p:nvPr/>
          </p:nvGrpSpPr>
          <p:grpSpPr>
            <a:xfrm>
              <a:off x="6643702" y="2143116"/>
              <a:ext cx="2714612" cy="1643074"/>
              <a:chOff x="6643702" y="3786190"/>
              <a:chExt cx="2714612" cy="1643074"/>
            </a:xfrm>
          </p:grpSpPr>
          <p:pic>
            <p:nvPicPr>
              <p:cNvPr id="10" name="Picture 9" descr="TOP FRAME.jpg"/>
              <p:cNvPicPr>
                <a:picLocks noChangeAspect="1"/>
              </p:cNvPicPr>
              <p:nvPr/>
            </p:nvPicPr>
            <p:blipFill>
              <a:blip r:embed="rId2">
                <a:lum bright="16000"/>
              </a:blip>
              <a:stretch>
                <a:fillRect/>
              </a:stretch>
            </p:blipFill>
            <p:spPr>
              <a:xfrm>
                <a:off x="6676074" y="3786190"/>
                <a:ext cx="2682240" cy="1623060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6643702" y="4000504"/>
                <a:ext cx="2643174" cy="1428760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endParaRP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7176140" y="2428868"/>
              <a:ext cx="1357322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000" b="1" dirty="0" err="1" smtClean="0">
                  <a:solidFill>
                    <a:schemeClr val="tx1"/>
                  </a:solidFill>
                </a:rPr>
                <a:t>Topframe</a:t>
              </a:r>
              <a:endParaRPr lang="en-US" sz="20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104702" y="3000372"/>
              <a:ext cx="1500198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000" b="1" dirty="0" smtClean="0">
                  <a:solidFill>
                    <a:schemeClr val="tx1"/>
                  </a:solidFill>
                </a:rPr>
                <a:t>mainframe</a:t>
              </a:r>
              <a:endParaRPr lang="en-US" sz="20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sp>
        <p:nvSpPr>
          <p:cNvPr id="23" name="Content Placeholder 4"/>
          <p:cNvSpPr txBox="1">
            <a:spLocks/>
          </p:cNvSpPr>
          <p:nvPr/>
        </p:nvSpPr>
        <p:spPr>
          <a:xfrm>
            <a:off x="5357818" y="2357430"/>
            <a:ext cx="3571900" cy="9286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프레임이 이용된 사이트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en-US" altLang="ko-KR" sz="2000" b="1" dirty="0" smtClean="0">
                <a:hlinkClick r:id="rId3"/>
              </a:rPr>
              <a:t>Http://www.hyundai.com</a:t>
            </a:r>
            <a:endParaRPr lang="en-US" altLang="ko-KR" sz="20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H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ttp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://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www.topplus.com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858180" cy="654032"/>
          </a:xfrm>
        </p:spPr>
        <p:txBody>
          <a:bodyPr anchor="ctr">
            <a:normAutofit fontScale="90000"/>
          </a:bodyPr>
          <a:lstStyle/>
          <a:p>
            <a:r>
              <a:rPr lang="ko-KR" altLang="en-US" b="1" dirty="0" err="1" smtClean="0"/>
              <a:t>드림위버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top frame</a:t>
            </a:r>
            <a:r>
              <a:rPr lang="ko-KR" altLang="en-US" b="1" dirty="0" smtClean="0"/>
              <a:t> 메뉴 만들기</a:t>
            </a:r>
            <a:r>
              <a:rPr lang="en-US" altLang="ko-KR" b="1" dirty="0" smtClean="0"/>
              <a:t> 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142812" y="857232"/>
            <a:ext cx="8858344" cy="1923604"/>
          </a:xfrm>
          <a:prstGeom prst="rect">
            <a:avLst/>
          </a:prstGeom>
          <a:solidFill>
            <a:srgbClr val="F6F5F0"/>
          </a:solidFill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altLang="ko-KR" sz="1900" b="1" dirty="0" smtClean="0"/>
              <a:t> Layout&gt;Standard&gt;Draw </a:t>
            </a:r>
            <a:r>
              <a:rPr lang="en-US" altLang="ko-KR" sz="1900" b="1" dirty="0" smtClean="0"/>
              <a:t>AP </a:t>
            </a:r>
            <a:r>
              <a:rPr lang="en-US" altLang="ko-KR" sz="1900" b="1" dirty="0" smtClean="0"/>
              <a:t>Div(</a:t>
            </a:r>
            <a:r>
              <a:rPr lang="ko-KR" altLang="en-US" sz="1900" b="1" dirty="0" err="1" smtClean="0"/>
              <a:t>레이어</a:t>
            </a:r>
            <a:r>
              <a:rPr lang="en-US" altLang="ko-KR" sz="1900" b="1" dirty="0" smtClean="0"/>
              <a:t>)</a:t>
            </a:r>
            <a:r>
              <a:rPr lang="ko-KR" altLang="en-US" sz="1900" b="1" dirty="0" smtClean="0"/>
              <a:t>를  </a:t>
            </a:r>
            <a:r>
              <a:rPr lang="en-US" altLang="ko-KR" sz="1900" b="1" dirty="0" err="1" smtClean="0"/>
              <a:t>topframe</a:t>
            </a:r>
            <a:r>
              <a:rPr lang="ko-KR" altLang="en-US" sz="1900" b="1" dirty="0" smtClean="0"/>
              <a:t>의 적절한 위치로 이동</a:t>
            </a:r>
            <a:endParaRPr lang="en-US" altLang="ko-KR" sz="1900" b="1" dirty="0" smtClean="0"/>
          </a:p>
          <a:p>
            <a:pPr>
              <a:buFontTx/>
              <a:buChar char="-"/>
            </a:pPr>
            <a:r>
              <a:rPr lang="ko-KR" altLang="en-US" sz="1900" b="1" dirty="0" smtClean="0"/>
              <a:t> 아래 </a:t>
            </a:r>
            <a:r>
              <a:rPr lang="ko-KR" altLang="en-US" sz="1900" b="1" dirty="0" err="1" smtClean="0"/>
              <a:t>레이어</a:t>
            </a:r>
            <a:r>
              <a:rPr lang="ko-KR" altLang="en-US" sz="1900" b="1" dirty="0" smtClean="0"/>
              <a:t> </a:t>
            </a:r>
            <a:r>
              <a:rPr lang="ko-KR" altLang="en-US" sz="1900" b="1" dirty="0" err="1" smtClean="0"/>
              <a:t>속성창에</a:t>
            </a:r>
            <a:r>
              <a:rPr lang="ko-KR" altLang="en-US" sz="1900" b="1" dirty="0" smtClean="0"/>
              <a:t> 자기가 만든 </a:t>
            </a:r>
            <a:r>
              <a:rPr lang="ko-KR" altLang="en-US" sz="1900" b="1" dirty="0" err="1" smtClean="0"/>
              <a:t>레이어</a:t>
            </a:r>
            <a:r>
              <a:rPr lang="ko-KR" altLang="en-US" sz="1900" b="1" dirty="0" smtClean="0"/>
              <a:t> 크기와 위치를 정확하게 조절</a:t>
            </a:r>
            <a:endParaRPr lang="en-US" altLang="ko-KR" sz="1900" b="1" dirty="0" smtClean="0"/>
          </a:p>
          <a:p>
            <a:pPr>
              <a:buFontTx/>
              <a:buChar char="-"/>
            </a:pPr>
            <a:r>
              <a:rPr lang="ko-KR" altLang="en-US" sz="1900" b="1" dirty="0" smtClean="0"/>
              <a:t> 만약 </a:t>
            </a:r>
            <a:r>
              <a:rPr lang="ko-KR" altLang="en-US" sz="1900" b="1" dirty="0" smtClean="0"/>
              <a:t>메뉴 </a:t>
            </a:r>
            <a:r>
              <a:rPr lang="ko-KR" altLang="en-US" sz="1900" b="1" dirty="0" err="1" smtClean="0"/>
              <a:t>레이어</a:t>
            </a:r>
            <a:r>
              <a:rPr lang="ko-KR" altLang="en-US" sz="1900" b="1" dirty="0" smtClean="0"/>
              <a:t> 사이즈가  </a:t>
            </a:r>
            <a:r>
              <a:rPr lang="en-US" altLang="ko-KR" sz="1900" b="1" dirty="0" smtClean="0"/>
              <a:t>120X30px</a:t>
            </a:r>
            <a:r>
              <a:rPr lang="ko-KR" altLang="en-US" sz="1900" b="1" dirty="0" smtClean="0"/>
              <a:t>이면  </a:t>
            </a:r>
            <a:r>
              <a:rPr lang="en-US" altLang="ko-KR" sz="1900" b="1" dirty="0" smtClean="0"/>
              <a:t>W(</a:t>
            </a:r>
            <a:r>
              <a:rPr lang="ko-KR" altLang="en-US" sz="1900" b="1" dirty="0" smtClean="0"/>
              <a:t>너</a:t>
            </a:r>
            <a:r>
              <a:rPr lang="ko-KR" altLang="en-US" sz="1900" b="1" dirty="0" smtClean="0"/>
              <a:t>비</a:t>
            </a:r>
            <a:r>
              <a:rPr lang="en-US" altLang="ko-KR" sz="1900" b="1" dirty="0" smtClean="0"/>
              <a:t>)</a:t>
            </a:r>
            <a:r>
              <a:rPr lang="ko-KR" altLang="en-US" sz="1900" b="1" dirty="0" smtClean="0"/>
              <a:t>와 </a:t>
            </a:r>
            <a:r>
              <a:rPr lang="en-US" altLang="ko-KR" sz="1900" b="1" dirty="0" smtClean="0"/>
              <a:t>H(</a:t>
            </a:r>
            <a:r>
              <a:rPr lang="ko-KR" altLang="en-US" sz="1900" b="1" dirty="0" smtClean="0"/>
              <a:t>높이</a:t>
            </a:r>
            <a:r>
              <a:rPr lang="en-US" altLang="ko-KR" sz="1900" b="1" dirty="0" smtClean="0"/>
              <a:t>)</a:t>
            </a:r>
            <a:r>
              <a:rPr lang="ko-KR" altLang="en-US" sz="1900" b="1" dirty="0" smtClean="0"/>
              <a:t>값을 </a:t>
            </a:r>
            <a:endParaRPr lang="en-US" altLang="ko-KR" sz="1900" b="1" dirty="0" smtClean="0"/>
          </a:p>
          <a:p>
            <a:r>
              <a:rPr lang="en-US" altLang="ko-KR" sz="1900" b="1" dirty="0" smtClean="0"/>
              <a:t> </a:t>
            </a:r>
            <a:r>
              <a:rPr lang="en-US" altLang="ko-KR" sz="1900" b="1" dirty="0" smtClean="0"/>
              <a:t> 120px,30 </a:t>
            </a:r>
            <a:r>
              <a:rPr lang="en-US" altLang="ko-KR" sz="1900" b="1" dirty="0" err="1" smtClean="0"/>
              <a:t>px</a:t>
            </a:r>
            <a:r>
              <a:rPr lang="ko-KR" altLang="en-US" sz="1900" b="1" dirty="0" smtClean="0"/>
              <a:t>로</a:t>
            </a:r>
            <a:r>
              <a:rPr lang="en-US" altLang="ko-KR" sz="1900" b="1" dirty="0" smtClean="0"/>
              <a:t> </a:t>
            </a:r>
            <a:r>
              <a:rPr lang="ko-KR" altLang="en-US" sz="1900" b="1" dirty="0" smtClean="0"/>
              <a:t>바꾸고</a:t>
            </a:r>
            <a:r>
              <a:rPr lang="en-US" altLang="ko-KR" sz="1900" b="1" dirty="0" smtClean="0"/>
              <a:t>,</a:t>
            </a:r>
          </a:p>
          <a:p>
            <a:pPr>
              <a:buFontTx/>
              <a:buChar char="-"/>
            </a:pPr>
            <a:r>
              <a:rPr lang="en-US" altLang="ko-KR" sz="1900" b="1" dirty="0" smtClean="0"/>
              <a:t> L</a:t>
            </a:r>
            <a:r>
              <a:rPr lang="ko-KR" altLang="en-US" sz="1900" b="1" dirty="0" smtClean="0"/>
              <a:t>과 </a:t>
            </a:r>
            <a:r>
              <a:rPr lang="en-US" altLang="ko-KR" sz="1900" b="1" dirty="0" smtClean="0"/>
              <a:t>T</a:t>
            </a:r>
            <a:r>
              <a:rPr lang="ko-KR" altLang="en-US" sz="1900" b="1" dirty="0" smtClean="0"/>
              <a:t>값도 적절히 조절</a:t>
            </a:r>
            <a:r>
              <a:rPr lang="en-US" altLang="ko-KR" sz="1900" b="1" dirty="0" smtClean="0"/>
              <a:t>,</a:t>
            </a:r>
            <a:r>
              <a:rPr lang="ko-KR" altLang="en-US" sz="1900" b="1" dirty="0" smtClean="0"/>
              <a:t> </a:t>
            </a:r>
            <a:r>
              <a:rPr lang="en-US" altLang="ko-KR" sz="1900" b="1" dirty="0" smtClean="0"/>
              <a:t>L(</a:t>
            </a:r>
            <a:r>
              <a:rPr lang="ko-KR" altLang="en-US" sz="1900" b="1" dirty="0" smtClean="0"/>
              <a:t>왼쪽</a:t>
            </a:r>
            <a:r>
              <a:rPr lang="en-US" altLang="ko-KR" sz="1900" b="1" dirty="0" smtClean="0"/>
              <a:t>)</a:t>
            </a:r>
            <a:r>
              <a:rPr lang="ko-KR" altLang="en-US" sz="1900" b="1" dirty="0" smtClean="0"/>
              <a:t>과 </a:t>
            </a:r>
            <a:r>
              <a:rPr lang="en-US" altLang="ko-KR" sz="1900" b="1" dirty="0" smtClean="0"/>
              <a:t>T(</a:t>
            </a:r>
            <a:r>
              <a:rPr lang="ko-KR" altLang="en-US" sz="1900" b="1" dirty="0" smtClean="0"/>
              <a:t>위쪽</a:t>
            </a:r>
            <a:r>
              <a:rPr lang="en-US" altLang="ko-KR" sz="1900" b="1" dirty="0" smtClean="0"/>
              <a:t>)</a:t>
            </a:r>
            <a:r>
              <a:rPr lang="ko-KR" altLang="en-US" sz="1900" b="1" dirty="0" smtClean="0"/>
              <a:t>값은 </a:t>
            </a:r>
            <a:r>
              <a:rPr lang="ko-KR" altLang="en-US" sz="1900" b="1" dirty="0" smtClean="0"/>
              <a:t>이 </a:t>
            </a:r>
            <a:r>
              <a:rPr lang="ko-KR" altLang="en-US" sz="1900" b="1" dirty="0" err="1" smtClean="0"/>
              <a:t>레이어</a:t>
            </a:r>
            <a:r>
              <a:rPr lang="ko-KR" altLang="en-US" sz="1900" b="1" dirty="0" smtClean="0"/>
              <a:t> 왼</a:t>
            </a:r>
            <a:r>
              <a:rPr lang="ko-KR" altLang="en-US" sz="1900" b="1" dirty="0" smtClean="0"/>
              <a:t>쪽</a:t>
            </a:r>
            <a:r>
              <a:rPr lang="en-US" altLang="ko-KR" sz="1900" b="1" dirty="0" smtClean="0"/>
              <a:t>,</a:t>
            </a:r>
            <a:r>
              <a:rPr lang="ko-KR" altLang="en-US" sz="1900" b="1" dirty="0" smtClean="0"/>
              <a:t>위쪽으로부터의</a:t>
            </a:r>
            <a:endParaRPr lang="en-US" altLang="ko-KR" sz="1900" b="1" dirty="0" smtClean="0"/>
          </a:p>
          <a:p>
            <a:r>
              <a:rPr lang="en-US" altLang="ko-KR" sz="1900" b="1" dirty="0" smtClean="0"/>
              <a:t> </a:t>
            </a:r>
            <a:r>
              <a:rPr lang="ko-KR" altLang="en-US" sz="1900" b="1" dirty="0" smtClean="0"/>
              <a:t> </a:t>
            </a:r>
            <a:r>
              <a:rPr lang="en-US" altLang="ko-KR" sz="1900" b="1" dirty="0" err="1" smtClean="0"/>
              <a:t>x,y</a:t>
            </a:r>
            <a:r>
              <a:rPr lang="ko-KR" altLang="en-US" sz="1900" b="1" dirty="0" smtClean="0"/>
              <a:t>값을 </a:t>
            </a:r>
            <a:r>
              <a:rPr lang="ko-KR" altLang="en-US" sz="1900" b="1" dirty="0" smtClean="0"/>
              <a:t>가리킴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 </a:t>
            </a:r>
            <a:endParaRPr lang="ko-KR" altLang="en-US" sz="2400" b="1" dirty="0"/>
          </a:p>
        </p:txBody>
      </p:sp>
      <p:pic>
        <p:nvPicPr>
          <p:cNvPr id="20" name="Picture 19" descr="menu lay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6058"/>
            <a:ext cx="9001156" cy="3571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1071538" y="5429264"/>
            <a:ext cx="1000132" cy="4286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86248" y="3000372"/>
            <a:ext cx="142876" cy="7143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4250537" y="2536017"/>
            <a:ext cx="714380" cy="21433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F6F5F0"/>
          </a:solidFill>
        </p:spPr>
        <p:txBody>
          <a:bodyPr wrap="square">
            <a:spAutoFit/>
          </a:bodyPr>
          <a:lstStyle/>
          <a:p>
            <a:r>
              <a:rPr lang="en-US" altLang="ko-KR" sz="2400" dirty="0" smtClean="0"/>
              <a:t>-</a:t>
            </a:r>
            <a:r>
              <a:rPr lang="ko-KR" altLang="en-US" sz="1900" b="1" dirty="0" err="1" smtClean="0"/>
              <a:t>레이어안에</a:t>
            </a:r>
            <a:r>
              <a:rPr lang="ko-KR" altLang="en-US" sz="1900" b="1" dirty="0" smtClean="0"/>
              <a:t> 메뉴글자 </a:t>
            </a:r>
            <a:r>
              <a:rPr lang="ko-KR" altLang="en-US" sz="1900" b="1" dirty="0" smtClean="0"/>
              <a:t>넣으려면 </a:t>
            </a:r>
            <a:r>
              <a:rPr lang="ko-KR" altLang="en-US" sz="1900" b="1" dirty="0" err="1" smtClean="0"/>
              <a:t>레이어속성창의</a:t>
            </a:r>
            <a:r>
              <a:rPr lang="ko-KR" altLang="en-US" sz="1900" b="1" dirty="0" smtClean="0"/>
              <a:t> </a:t>
            </a:r>
            <a:r>
              <a:rPr lang="en-US" altLang="ko-KR" sz="1900" b="1" dirty="0" smtClean="0"/>
              <a:t>BG Image</a:t>
            </a:r>
            <a:r>
              <a:rPr lang="ko-KR" altLang="en-US" sz="1900" b="1" dirty="0" smtClean="0"/>
              <a:t>이 곳 클릭</a:t>
            </a:r>
            <a:r>
              <a:rPr lang="en-US" altLang="ko-KR" sz="1900" b="1" dirty="0" smtClean="0"/>
              <a:t>&gt;home.gif</a:t>
            </a:r>
            <a:r>
              <a:rPr lang="ko-KR" altLang="en-US" sz="1900" b="1" dirty="0" smtClean="0"/>
              <a:t> </a:t>
            </a:r>
            <a:endParaRPr lang="ko-KR" altLang="en-US" sz="1900" b="1" dirty="0"/>
          </a:p>
        </p:txBody>
      </p:sp>
      <p:sp>
        <p:nvSpPr>
          <p:cNvPr id="27" name="Rectangle 26"/>
          <p:cNvSpPr/>
          <p:nvPr/>
        </p:nvSpPr>
        <p:spPr>
          <a:xfrm>
            <a:off x="3214678" y="5500702"/>
            <a:ext cx="1357322" cy="1428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10800000">
            <a:off x="4643438" y="5643578"/>
            <a:ext cx="2500330" cy="71438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643042" y="2857496"/>
            <a:ext cx="214314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핸들</a:t>
            </a: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: 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핸들을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+mj-ea"/>
                <a:ea typeface="+mj-ea"/>
              </a:rPr>
              <a:t>드레그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 앤 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+mj-ea"/>
                <a:ea typeface="+mj-ea"/>
              </a:rPr>
              <a:t>드롭하여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 위치 이동가능</a:t>
            </a:r>
            <a:endParaRPr lang="en-US" sz="1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86248" y="2857496"/>
            <a:ext cx="142876" cy="1428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3" name="Straight Arrow Connector 32"/>
          <p:cNvCxnSpPr>
            <a:endCxn id="32" idx="1"/>
          </p:cNvCxnSpPr>
          <p:nvPr/>
        </p:nvCxnSpPr>
        <p:spPr>
          <a:xfrm>
            <a:off x="3786182" y="2928934"/>
            <a:ext cx="500066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V="1">
            <a:off x="5179223" y="3178967"/>
            <a:ext cx="785818" cy="71438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286248" y="3929066"/>
            <a:ext cx="2857520" cy="9286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크기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+mj-ea"/>
                <a:ea typeface="+mj-ea"/>
              </a:rPr>
              <a:t>조절점</a:t>
            </a: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:</a:t>
            </a: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+mj-ea"/>
                <a:ea typeface="+mj-ea"/>
              </a:rPr>
              <a:t>조절점을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 적정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+mj-ea"/>
                <a:ea typeface="+mj-ea"/>
              </a:rPr>
              <a:t>드레그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 하거나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 속성창의 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W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와</a:t>
            </a: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H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수치로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</a:rPr>
              <a:t> 입력하여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 크기 조절</a:t>
            </a:r>
            <a:endParaRPr lang="en-US" sz="1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P FRAM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928670"/>
            <a:ext cx="8715436" cy="37431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85786" y="142852"/>
            <a:ext cx="7429552" cy="654032"/>
          </a:xfrm>
          <a:prstGeom prst="rect">
            <a:avLst/>
          </a:prstGeom>
        </p:spPr>
        <p:txBody>
          <a:bodyPr anchor="t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드림위버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topframe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메뉴 만들기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2844" y="4857760"/>
            <a:ext cx="8858312" cy="2000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4625" lvl="0" indent="-174625">
              <a:spcBef>
                <a:spcPct val="20000"/>
              </a:spcBef>
              <a:buFontTx/>
              <a:buChar char="-"/>
              <a:tabLst>
                <a:tab pos="174625" algn="l"/>
              </a:tabLst>
            </a:pPr>
            <a:r>
              <a:rPr lang="en-US" altLang="ko-KR" sz="1600" b="1" dirty="0" smtClean="0"/>
              <a:t>  Layout&gt;Standard&gt;Draw </a:t>
            </a:r>
            <a:r>
              <a:rPr lang="en-US" altLang="ko-KR" sz="1600" b="1" dirty="0" smtClean="0"/>
              <a:t>AP Div&gt;</a:t>
            </a:r>
            <a:r>
              <a:rPr lang="ko-KR" altLang="en-US" sz="1600" b="1" dirty="0" err="1" smtClean="0"/>
              <a:t>레이어를</a:t>
            </a:r>
            <a:r>
              <a:rPr lang="ko-KR" altLang="en-US" sz="1600" b="1" dirty="0" smtClean="0"/>
              <a:t> 자기가 원하는 메뉴 만큼 </a:t>
            </a:r>
            <a:r>
              <a:rPr lang="en-US" altLang="ko-KR" sz="1600" b="1" dirty="0" smtClean="0"/>
              <a:t>Draw AP Div</a:t>
            </a:r>
            <a:r>
              <a:rPr lang="ko-KR" altLang="en-US" sz="1600" b="1" dirty="0" smtClean="0"/>
              <a:t>를</a:t>
            </a:r>
            <a:endParaRPr lang="en-US" altLang="ko-KR" sz="1600" b="1" dirty="0" smtClean="0"/>
          </a:p>
          <a:p>
            <a:pPr marL="174625" lvl="0" indent="-174625">
              <a:spcBef>
                <a:spcPct val="20000"/>
              </a:spcBef>
              <a:tabLst>
                <a:tab pos="174625" algn="l"/>
              </a:tabLst>
            </a:pPr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   만들어 동일한 과정을 거쳐 만들기</a:t>
            </a:r>
            <a:r>
              <a:rPr lang="en-US" altLang="ko-KR" sz="1600" b="1" dirty="0" smtClean="0"/>
              <a:t>.</a:t>
            </a:r>
            <a:r>
              <a:rPr lang="ko-KR" altLang="en-US" sz="1600" b="1" dirty="0" smtClean="0"/>
              <a:t> </a:t>
            </a:r>
            <a:endParaRPr lang="en-US" altLang="ko-KR" sz="1600" b="1" dirty="0" smtClean="0"/>
          </a:p>
          <a:p>
            <a:pPr marL="174625" lvl="0" indent="-174625">
              <a:spcBef>
                <a:spcPct val="20000"/>
              </a:spcBef>
              <a:buFontTx/>
              <a:buChar char="-"/>
              <a:tabLst>
                <a:tab pos="174625" algn="l"/>
              </a:tabLst>
            </a:pPr>
            <a:endParaRPr lang="en-US" altLang="ko-KR" sz="1600" b="1" dirty="0" smtClean="0"/>
          </a:p>
          <a:p>
            <a:pPr marL="174625" lvl="0" indent="-174625">
              <a:spcBef>
                <a:spcPct val="20000"/>
              </a:spcBef>
              <a:buFontTx/>
              <a:buChar char="-"/>
              <a:tabLst>
                <a:tab pos="174625" algn="l"/>
              </a:tabLst>
            </a:pPr>
            <a:r>
              <a:rPr lang="ko-KR" altLang="en-US" sz="1600" b="1" dirty="0" err="1" smtClean="0"/>
              <a:t>레이어안에</a:t>
            </a:r>
            <a:r>
              <a:rPr lang="ko-KR" altLang="en-US" sz="1600" b="1" dirty="0" smtClean="0"/>
              <a:t> 이미지 넣는 또 다른 방법은 </a:t>
            </a:r>
            <a:r>
              <a:rPr lang="ko-KR" altLang="en-US" sz="1600" b="1" dirty="0" err="1" smtClean="0"/>
              <a:t>레이어를</a:t>
            </a:r>
            <a:r>
              <a:rPr lang="ko-KR" altLang="en-US" sz="1600" b="1" dirty="0" smtClean="0"/>
              <a:t> 클릭한 채 </a:t>
            </a:r>
            <a:r>
              <a:rPr lang="en-US" altLang="ko-KR" sz="1600" b="1" dirty="0" smtClean="0"/>
              <a:t>file</a:t>
            </a:r>
            <a:r>
              <a:rPr lang="ko-KR" altLang="en-US" sz="1600" b="1" dirty="0" smtClean="0"/>
              <a:t>에서 그 레이어안에 넣으려는 </a:t>
            </a:r>
            <a:r>
              <a:rPr lang="en-US" altLang="ko-KR" sz="1600" b="1" dirty="0" smtClean="0"/>
              <a:t>gif</a:t>
            </a:r>
            <a:r>
              <a:rPr lang="ko-KR" altLang="en-US" sz="1600" b="1" dirty="0" smtClean="0"/>
              <a:t>파일을 끌어오면 </a:t>
            </a:r>
            <a:r>
              <a:rPr lang="en-US" altLang="ko-KR" sz="1600" b="1" u="sng" dirty="0" smtClean="0"/>
              <a:t>image tag accessibility attributes</a:t>
            </a:r>
            <a:r>
              <a:rPr lang="ko-KR" altLang="en-US" sz="1600" b="1" dirty="0" smtClean="0"/>
              <a:t>나옴</a:t>
            </a:r>
            <a:r>
              <a:rPr lang="en-US" altLang="ko-KR" sz="1600" b="1" dirty="0" smtClean="0"/>
              <a:t>&gt;cancel</a:t>
            </a:r>
            <a:r>
              <a:rPr lang="ko-KR" altLang="en-US" sz="1600" b="1" dirty="0" smtClean="0"/>
              <a:t>클릭</a:t>
            </a:r>
            <a:endParaRPr lang="en-US" altLang="ko-KR" sz="1600" b="1" dirty="0" smtClean="0"/>
          </a:p>
          <a:p>
            <a:pPr marL="174625" lvl="0" indent="-174625">
              <a:spcBef>
                <a:spcPct val="20000"/>
              </a:spcBef>
              <a:buFontTx/>
              <a:buChar char="-"/>
              <a:tabLst>
                <a:tab pos="174625" algn="l"/>
              </a:tabLst>
            </a:pPr>
            <a:endParaRPr lang="en-US" altLang="ko-KR" sz="1600" b="1" dirty="0" smtClean="0"/>
          </a:p>
          <a:p>
            <a:pPr marL="174625" lvl="0" indent="-174625">
              <a:spcBef>
                <a:spcPct val="20000"/>
              </a:spcBef>
              <a:buFontTx/>
              <a:buChar char="-"/>
              <a:tabLst>
                <a:tab pos="174625" algn="l"/>
              </a:tabLst>
            </a:pPr>
            <a:r>
              <a:rPr lang="en-US" altLang="ko-KR" sz="1600" b="1" dirty="0" err="1" smtClean="0"/>
              <a:t>Topframe</a:t>
            </a:r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왼쪽 </a:t>
            </a:r>
            <a:r>
              <a:rPr lang="ko-KR" altLang="en-US" sz="1600" b="1" dirty="0" smtClean="0"/>
              <a:t>위에도 </a:t>
            </a:r>
            <a:r>
              <a:rPr lang="ko-KR" altLang="en-US" sz="1600" b="1" dirty="0" err="1" smtClean="0"/>
              <a:t>레이어</a:t>
            </a:r>
            <a:r>
              <a:rPr lang="ko-KR" altLang="en-US" sz="1600" b="1" dirty="0" smtClean="0"/>
              <a:t> 만들어 </a:t>
            </a:r>
            <a:r>
              <a:rPr lang="ko-KR" altLang="en-US" sz="1600" b="1" dirty="0" smtClean="0"/>
              <a:t>적절한 회사명 </a:t>
            </a:r>
            <a:r>
              <a:rPr lang="ko-KR" altLang="en-US" sz="1600" b="1" dirty="0" smtClean="0"/>
              <a:t>입력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layer ta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643050"/>
            <a:ext cx="3250812" cy="164307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3286116" y="3571876"/>
            <a:ext cx="4000528" cy="42862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643834" y="2143116"/>
            <a:ext cx="642942" cy="1428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0100" y="1071546"/>
            <a:ext cx="928694" cy="28575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i="1" dirty="0" smtClean="0">
                <a:solidFill>
                  <a:schemeClr val="tx1"/>
                </a:solidFill>
              </a:rPr>
              <a:t>K</a:t>
            </a:r>
            <a:r>
              <a:rPr lang="en-US" altLang="ko-KR" b="1" dirty="0" smtClean="0">
                <a:solidFill>
                  <a:schemeClr val="tx1"/>
                </a:solidFill>
              </a:rPr>
              <a:t>orea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-2071734" y="3643314"/>
            <a:ext cx="5286412" cy="57150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85786" y="142852"/>
            <a:ext cx="7429552" cy="654032"/>
          </a:xfrm>
          <a:prstGeom prst="rect">
            <a:avLst/>
          </a:prstGeom>
        </p:spPr>
        <p:txBody>
          <a:bodyPr anchor="t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드림위버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mainframe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메뉴 만들기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index fra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85794"/>
            <a:ext cx="8501122" cy="47863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14282" y="5857892"/>
            <a:ext cx="8643998" cy="642942"/>
          </a:xfrm>
          <a:prstGeom prst="rect">
            <a:avLst/>
          </a:prstGeom>
          <a:solidFill>
            <a:srgbClr val="F6F5F0"/>
          </a:solidFill>
        </p:spPr>
        <p:txBody>
          <a:bodyPr>
            <a:noAutofit/>
          </a:bodyPr>
          <a:lstStyle/>
          <a:p>
            <a:pPr marL="174625" lvl="0" indent="-174625">
              <a:spcBef>
                <a:spcPct val="20000"/>
              </a:spcBef>
              <a:buFontTx/>
              <a:buChar char="-"/>
              <a:tabLst>
                <a:tab pos="174625" algn="l"/>
              </a:tabLst>
            </a:pPr>
            <a:r>
              <a:rPr lang="en-US" altLang="ko-KR" sz="1600" b="1" u="sng" dirty="0" smtClean="0"/>
              <a:t>mainframe</a:t>
            </a:r>
            <a:r>
              <a:rPr lang="ko-KR" altLang="en-US" sz="1600" b="1" dirty="0" smtClean="0"/>
              <a:t>클릭</a:t>
            </a:r>
            <a:r>
              <a:rPr lang="en-US" altLang="ko-KR" sz="1600" b="1" dirty="0" smtClean="0"/>
              <a:t>&gt;Common&gt;Table</a:t>
            </a:r>
            <a:r>
              <a:rPr lang="ko-KR" altLang="en-US" sz="1600" b="1" dirty="0" smtClean="0"/>
              <a:t>클릭</a:t>
            </a:r>
            <a:r>
              <a:rPr lang="en-US" altLang="ko-KR" sz="1600" b="1" dirty="0" smtClean="0"/>
              <a:t>&gt;T</a:t>
            </a:r>
            <a:r>
              <a:rPr lang="en-US" altLang="ko-KR" sz="1600" b="1" u="sng" dirty="0" smtClean="0"/>
              <a:t>able </a:t>
            </a:r>
            <a:r>
              <a:rPr lang="ko-KR" altLang="en-US" sz="1600" b="1" u="sng" dirty="0" smtClean="0"/>
              <a:t>대화상자 </a:t>
            </a:r>
            <a:r>
              <a:rPr lang="ko-KR" altLang="en-US" sz="1600" b="1" dirty="0" smtClean="0"/>
              <a:t>나옴</a:t>
            </a:r>
            <a:r>
              <a:rPr lang="en-US" altLang="ko-KR" sz="1600" b="1" dirty="0" smtClean="0"/>
              <a:t>&gt;Row</a:t>
            </a:r>
            <a:r>
              <a:rPr lang="ko-KR" altLang="en-US" sz="1600" b="1" dirty="0" err="1" smtClean="0"/>
              <a:t>갯수</a:t>
            </a:r>
            <a:r>
              <a:rPr lang="en-US" altLang="ko-KR" sz="1600" b="1" dirty="0" smtClean="0"/>
              <a:t>:3 </a:t>
            </a:r>
            <a:r>
              <a:rPr lang="ko-KR" altLang="en-US" sz="1600" b="1" dirty="0" smtClean="0"/>
              <a:t> </a:t>
            </a:r>
            <a:r>
              <a:rPr lang="ko-KR" altLang="en-US" sz="1600" b="1" dirty="0" smtClean="0"/>
              <a:t> </a:t>
            </a:r>
            <a:r>
              <a:rPr lang="en-US" altLang="ko-KR" sz="1600" b="1" dirty="0" smtClean="0"/>
              <a:t>Columns:1</a:t>
            </a:r>
          </a:p>
          <a:p>
            <a:pPr marL="174625" lvl="0" indent="-174625">
              <a:spcBef>
                <a:spcPct val="20000"/>
              </a:spcBef>
              <a:tabLst>
                <a:tab pos="174625" algn="l"/>
              </a:tabLst>
            </a:pPr>
            <a:r>
              <a:rPr lang="en-US" altLang="ko-KR" sz="1600" b="1" dirty="0" smtClean="0"/>
              <a:t> </a:t>
            </a:r>
            <a:r>
              <a:rPr lang="en-US" altLang="ko-KR" sz="1600" b="1" dirty="0" smtClean="0"/>
              <a:t>    Table width:100 percent&gt;OK</a:t>
            </a:r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   </a:t>
            </a:r>
            <a:endParaRPr lang="en-US" altLang="ko-KR" sz="1600" b="1" dirty="0" smtClean="0"/>
          </a:p>
          <a:p>
            <a:pPr marL="174625" lvl="0" indent="-174625">
              <a:spcBef>
                <a:spcPct val="20000"/>
              </a:spcBef>
              <a:buFontTx/>
              <a:buChar char="-"/>
              <a:tabLst>
                <a:tab pos="174625" algn="l"/>
              </a:tabLst>
            </a:pPr>
            <a:endParaRPr lang="en-US" altLang="ko-KR" sz="1600" b="1" dirty="0" smtClean="0"/>
          </a:p>
          <a:p>
            <a:pPr marL="174625" lvl="0" indent="-174625">
              <a:spcBef>
                <a:spcPct val="20000"/>
              </a:spcBef>
              <a:buFontTx/>
              <a:buChar char="-"/>
              <a:tabLst>
                <a:tab pos="174625" algn="l"/>
              </a:tabLst>
            </a:pPr>
            <a:endParaRPr lang="en-US" altLang="ko-KR" sz="16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2000232" y="1857364"/>
            <a:ext cx="157163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</a:rPr>
              <a:t>mainframe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-107189" y="3679033"/>
            <a:ext cx="3571900" cy="78581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tab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071546"/>
            <a:ext cx="3271109" cy="35719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rot="5400000" flipH="1" flipV="1">
            <a:off x="2928926" y="3214686"/>
            <a:ext cx="4572032" cy="71438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572264" y="1571612"/>
            <a:ext cx="1785950" cy="1428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15074" y="1785926"/>
            <a:ext cx="1785950" cy="2143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85786" y="142852"/>
            <a:ext cx="7429552" cy="654032"/>
          </a:xfrm>
          <a:prstGeom prst="rect">
            <a:avLst/>
          </a:prstGeom>
        </p:spPr>
        <p:txBody>
          <a:bodyPr anchor="t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드림위버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mainframe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메뉴 만들기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Mainfra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928670"/>
            <a:ext cx="8715436" cy="35719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14282" y="4786322"/>
            <a:ext cx="8929718" cy="1571636"/>
          </a:xfrm>
          <a:prstGeom prst="rect">
            <a:avLst/>
          </a:prstGeom>
          <a:solidFill>
            <a:srgbClr val="F6F5F0"/>
          </a:solidFill>
        </p:spPr>
        <p:txBody>
          <a:bodyPr>
            <a:noAutofit/>
          </a:bodyPr>
          <a:lstStyle/>
          <a:p>
            <a:pPr marL="174625" lvl="0" indent="-174625">
              <a:spcBef>
                <a:spcPct val="20000"/>
              </a:spcBef>
              <a:buFontTx/>
              <a:buChar char="-"/>
              <a:tabLst>
                <a:tab pos="174625" algn="l"/>
              </a:tabLst>
            </a:pPr>
            <a:r>
              <a:rPr lang="en-US" altLang="ko-KR" sz="1600" b="1" dirty="0" smtClean="0"/>
              <a:t>Mainframe</a:t>
            </a:r>
            <a:r>
              <a:rPr lang="ko-KR" altLang="en-US" sz="1600" b="1" dirty="0" smtClean="0"/>
              <a:t>화면에  </a:t>
            </a:r>
            <a:r>
              <a:rPr lang="en-US" altLang="ko-KR" sz="1600" b="1" dirty="0" smtClean="0"/>
              <a:t>3</a:t>
            </a:r>
            <a:r>
              <a:rPr lang="ko-KR" altLang="en-US" sz="1600" b="1" dirty="0" smtClean="0"/>
              <a:t>열의  </a:t>
            </a:r>
            <a:r>
              <a:rPr lang="en-US" altLang="ko-KR" sz="1600" b="1" dirty="0" smtClean="0"/>
              <a:t>Table</a:t>
            </a:r>
            <a:r>
              <a:rPr lang="ko-KR" altLang="en-US" sz="1600" b="1" dirty="0" smtClean="0"/>
              <a:t>이 나타남</a:t>
            </a:r>
            <a:endParaRPr lang="en-US" altLang="ko-KR" sz="1600" b="1" dirty="0" smtClean="0"/>
          </a:p>
          <a:p>
            <a:pPr marL="174625" lvl="0" indent="-174625">
              <a:spcBef>
                <a:spcPct val="20000"/>
              </a:spcBef>
              <a:buFontTx/>
              <a:buChar char="-"/>
              <a:tabLst>
                <a:tab pos="174625" algn="l"/>
              </a:tabLst>
            </a:pPr>
            <a:r>
              <a:rPr lang="ko-KR" altLang="en-US" sz="1600" b="1" dirty="0" smtClean="0"/>
              <a:t>첫 열에 </a:t>
            </a:r>
            <a:r>
              <a:rPr lang="ko-KR" altLang="en-US" sz="1600" b="1" dirty="0" err="1" smtClean="0"/>
              <a:t>포토샵</a:t>
            </a:r>
            <a:r>
              <a:rPr lang="ko-KR" altLang="en-US" sz="1600" b="1" dirty="0" smtClean="0"/>
              <a:t> 시간에 배운 </a:t>
            </a:r>
            <a:r>
              <a:rPr lang="en-US" altLang="ko-KR" sz="1600" b="1" dirty="0" smtClean="0"/>
              <a:t>gif</a:t>
            </a:r>
            <a:r>
              <a:rPr lang="ko-KR" altLang="en-US" sz="1600" b="1" dirty="0" smtClean="0"/>
              <a:t>애니메이션으로 만든 파일  </a:t>
            </a:r>
            <a:r>
              <a:rPr lang="en-US" altLang="ko-KR" sz="1600" b="1" dirty="0" smtClean="0"/>
              <a:t>file</a:t>
            </a:r>
            <a:r>
              <a:rPr lang="ko-KR" altLang="en-US" sz="1600" b="1" dirty="0" smtClean="0"/>
              <a:t>에서 첫 열에 넣기만 하면 됨</a:t>
            </a:r>
            <a:r>
              <a:rPr lang="en-US" altLang="ko-KR" sz="1600" b="1" dirty="0" smtClean="0"/>
              <a:t>.</a:t>
            </a:r>
          </a:p>
          <a:p>
            <a:pPr marL="174625" lvl="0" indent="-174625">
              <a:spcBef>
                <a:spcPct val="20000"/>
              </a:spcBef>
              <a:buFontTx/>
              <a:buChar char="-"/>
              <a:tabLst>
                <a:tab pos="174625" algn="l"/>
              </a:tabLst>
            </a:pPr>
            <a:r>
              <a:rPr lang="ko-KR" altLang="en-US" sz="1600" b="1" dirty="0" smtClean="0"/>
              <a:t>혹은 </a:t>
            </a:r>
            <a:r>
              <a:rPr lang="en-US" altLang="ko-KR" sz="1600" b="1" dirty="0" smtClean="0"/>
              <a:t>flash </a:t>
            </a:r>
            <a:r>
              <a:rPr lang="ko-KR" altLang="en-US" sz="1600" b="1" dirty="0" smtClean="0"/>
              <a:t>시간에</a:t>
            </a:r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배운 </a:t>
            </a:r>
            <a:r>
              <a:rPr lang="ko-KR" altLang="en-US" sz="1600" b="1" dirty="0" smtClean="0"/>
              <a:t>장면전환 애니메이션 </a:t>
            </a:r>
            <a:r>
              <a:rPr lang="ko-KR" altLang="en-US" sz="1600" b="1" dirty="0" smtClean="0"/>
              <a:t>불러오기</a:t>
            </a:r>
            <a:endParaRPr lang="en-US" altLang="ko-KR" sz="1600" b="1" dirty="0" smtClean="0"/>
          </a:p>
          <a:p>
            <a:pPr marL="174625" indent="-174625">
              <a:spcBef>
                <a:spcPct val="20000"/>
              </a:spcBef>
              <a:buFontTx/>
              <a:buChar char="-"/>
              <a:tabLst>
                <a:tab pos="174625" algn="l"/>
              </a:tabLst>
            </a:pPr>
            <a:r>
              <a:rPr lang="en-US" altLang="ko-KR" sz="1600" b="1" dirty="0" smtClean="0"/>
              <a:t>Gif</a:t>
            </a:r>
            <a:r>
              <a:rPr lang="ko-KR" altLang="en-US" sz="1600" b="1" dirty="0" err="1" smtClean="0"/>
              <a:t>애니가</a:t>
            </a:r>
            <a:r>
              <a:rPr lang="ko-KR" altLang="en-US" sz="1600" b="1" dirty="0" smtClean="0"/>
              <a:t> </a:t>
            </a:r>
            <a:r>
              <a:rPr lang="ko-KR" altLang="en-US" sz="1600" b="1" dirty="0" err="1" smtClean="0"/>
              <a:t>테이블안에</a:t>
            </a:r>
            <a:r>
              <a:rPr lang="ko-KR" altLang="en-US" sz="1600" b="1" dirty="0" smtClean="0"/>
              <a:t> </a:t>
            </a:r>
            <a:r>
              <a:rPr lang="ko-KR" altLang="en-US" sz="1600" b="1" dirty="0" smtClean="0"/>
              <a:t>뜨면 </a:t>
            </a:r>
            <a:r>
              <a:rPr lang="en-US" altLang="ko-KR" sz="1600" b="1" dirty="0" smtClean="0"/>
              <a:t>Gif</a:t>
            </a:r>
            <a:r>
              <a:rPr lang="ko-KR" altLang="en-US" sz="1600" b="1" dirty="0" err="1" smtClean="0"/>
              <a:t>애니파일에</a:t>
            </a:r>
            <a:r>
              <a:rPr lang="ko-KR" altLang="en-US" sz="1600" b="1" dirty="0" smtClean="0"/>
              <a:t> </a:t>
            </a:r>
            <a:r>
              <a:rPr lang="ko-KR" altLang="en-US" sz="1600" b="1" dirty="0" smtClean="0"/>
              <a:t>대한 속성창도 아래 나타남</a:t>
            </a:r>
            <a:r>
              <a:rPr lang="en-US" altLang="ko-KR" sz="1600" b="1" dirty="0" smtClean="0"/>
              <a:t>.</a:t>
            </a:r>
            <a:r>
              <a:rPr lang="ko-KR" altLang="en-US" sz="1600" b="1" dirty="0" smtClean="0"/>
              <a:t>화면의 </a:t>
            </a:r>
            <a:r>
              <a:rPr lang="en-US" altLang="ko-KR" sz="1600" b="1" dirty="0" smtClean="0"/>
              <a:t>W</a:t>
            </a:r>
            <a:r>
              <a:rPr lang="ko-KR" altLang="en-US" sz="1600" b="1" dirty="0" smtClean="0"/>
              <a:t>값</a:t>
            </a:r>
            <a:r>
              <a:rPr lang="en-US" altLang="ko-KR" sz="1600" b="1" dirty="0" smtClean="0"/>
              <a:t>,H</a:t>
            </a:r>
            <a:r>
              <a:rPr lang="ko-KR" altLang="en-US" sz="1600" b="1" dirty="0" smtClean="0"/>
              <a:t>값 바꾸어 줄 수 있음</a:t>
            </a:r>
            <a:r>
              <a:rPr lang="en-US" altLang="ko-KR" sz="1600" b="1" dirty="0" smtClean="0"/>
              <a:t>, </a:t>
            </a:r>
            <a:r>
              <a:rPr lang="en-US" altLang="ko-KR" sz="1600" b="1" dirty="0" err="1" smtClean="0"/>
              <a:t>Horz</a:t>
            </a:r>
            <a:r>
              <a:rPr lang="ko-KR" altLang="en-US" sz="1600" b="1" dirty="0" smtClean="0"/>
              <a:t>은 </a:t>
            </a:r>
            <a:r>
              <a:rPr lang="en-US" altLang="ko-KR" sz="1600" b="1" dirty="0" smtClean="0"/>
              <a:t>Center</a:t>
            </a:r>
            <a:r>
              <a:rPr lang="ko-KR" altLang="en-US" sz="1600" b="1" dirty="0" smtClean="0"/>
              <a:t>로 바꿈</a:t>
            </a:r>
            <a:endParaRPr lang="en-US" altLang="ko-KR" sz="1600" b="1" dirty="0" smtClean="0"/>
          </a:p>
          <a:p>
            <a:pPr marL="174625" lvl="0" indent="-174625">
              <a:spcBef>
                <a:spcPct val="20000"/>
              </a:spcBef>
              <a:buFontTx/>
              <a:buChar char="-"/>
              <a:tabLst>
                <a:tab pos="174625" algn="l"/>
              </a:tabLst>
            </a:pPr>
            <a:endParaRPr lang="en-US" altLang="ko-KR" sz="16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142844" y="1571612"/>
            <a:ext cx="7286676" cy="171451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-1178759" y="3464719"/>
            <a:ext cx="3357586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Dreamweaver CS4 Interfa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592933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43042" y="274638"/>
            <a:ext cx="5929354" cy="6540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ko-KR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드림위버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altLang="ko-KR" sz="4400" b="1" dirty="0" smtClean="0"/>
              <a:t>CS4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altLang="ko-KR" sz="4400" b="1" dirty="0" smtClean="0">
                <a:latin typeface="+mj-lt"/>
                <a:ea typeface="+mj-ea"/>
                <a:cs typeface="+mj-cs"/>
              </a:rPr>
              <a:t>Interface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3240" y="4214818"/>
            <a:ext cx="1714512" cy="928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err="1" smtClean="0">
                <a:solidFill>
                  <a:schemeClr val="tx1"/>
                </a:solidFill>
              </a:rPr>
              <a:t>디자인창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작업이 이뤄지는 공간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1071538" y="6357958"/>
            <a:ext cx="3286148" cy="50004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13838"/>
              <a:gd name="adj6" fmla="val -275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PROPERTY </a:t>
            </a:r>
            <a:r>
              <a:rPr lang="ko-KR" altLang="en-US" dirty="0" err="1" smtClean="0">
                <a:solidFill>
                  <a:schemeClr val="tx1"/>
                </a:solidFill>
              </a:rPr>
              <a:t>속성창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각 오브젝트의 속성 설정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Line Callout 2 13"/>
          <p:cNvSpPr/>
          <p:nvPr/>
        </p:nvSpPr>
        <p:spPr>
          <a:xfrm>
            <a:off x="4143372" y="2285992"/>
            <a:ext cx="2286016" cy="57150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87558"/>
              <a:gd name="adj6" fmla="val -416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err="1" smtClean="0">
                <a:solidFill>
                  <a:schemeClr val="tx1"/>
                </a:solidFill>
              </a:rPr>
              <a:t>메뉴창</a:t>
            </a:r>
            <a:r>
              <a:rPr lang="en-US" altLang="ko-KR" dirty="0" smtClean="0">
                <a:solidFill>
                  <a:schemeClr val="tx1"/>
                </a:solidFill>
              </a:rPr>
              <a:t>:  </a:t>
            </a:r>
            <a:r>
              <a:rPr lang="ko-KR" altLang="en-US" dirty="0" err="1" smtClean="0">
                <a:solidFill>
                  <a:schemeClr val="tx1"/>
                </a:solidFill>
              </a:rPr>
              <a:t>드림위버의</a:t>
            </a:r>
            <a:r>
              <a:rPr lang="ko-KR" altLang="en-US" dirty="0" smtClean="0">
                <a:solidFill>
                  <a:schemeClr val="tx1"/>
                </a:solidFill>
              </a:rPr>
              <a:t> 다양한 기능 수행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Line Callout 2 14"/>
          <p:cNvSpPr/>
          <p:nvPr/>
        </p:nvSpPr>
        <p:spPr>
          <a:xfrm>
            <a:off x="5643570" y="4357694"/>
            <a:ext cx="1857388" cy="10001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14018"/>
              <a:gd name="adj6" fmla="val 1078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패널그룹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</a:p>
          <a:p>
            <a:r>
              <a:rPr lang="ko-KR" altLang="en-US" dirty="0" err="1" smtClean="0">
                <a:solidFill>
                  <a:schemeClr val="tx1"/>
                </a:solidFill>
              </a:rPr>
              <a:t>드림위버의</a:t>
            </a:r>
            <a:r>
              <a:rPr lang="ko-KR" altLang="en-US" dirty="0" smtClean="0">
                <a:solidFill>
                  <a:schemeClr val="tx1"/>
                </a:solidFill>
              </a:rPr>
              <a:t> 기능 </a:t>
            </a:r>
            <a:r>
              <a:rPr lang="ko-KR" altLang="en-US" dirty="0" err="1" smtClean="0">
                <a:solidFill>
                  <a:schemeClr val="tx1"/>
                </a:solidFill>
              </a:rPr>
              <a:t>집합소</a:t>
            </a:r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928670"/>
            <a:ext cx="4643438" cy="2857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71604" y="2786058"/>
            <a:ext cx="2000264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코드 편집 창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소스 보여지는 창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Line Callout 2 20"/>
          <p:cNvSpPr/>
          <p:nvPr/>
        </p:nvSpPr>
        <p:spPr>
          <a:xfrm>
            <a:off x="642910" y="4000504"/>
            <a:ext cx="2143140" cy="114300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4359"/>
              <a:gd name="adj6" fmla="val -2042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err="1" smtClean="0">
                <a:solidFill>
                  <a:schemeClr val="tx1"/>
                </a:solidFill>
              </a:rPr>
              <a:t>바디창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err="1" smtClean="0">
                <a:solidFill>
                  <a:schemeClr val="tx1"/>
                </a:solidFill>
              </a:rPr>
              <a:t>태그창</a:t>
            </a:r>
            <a:r>
              <a:rPr lang="ko-KR" altLang="en-US" dirty="0" smtClean="0">
                <a:solidFill>
                  <a:schemeClr val="tx1"/>
                </a:solidFill>
              </a:rPr>
              <a:t> 마우스 포인터가 있는 곳에 해당하는 태그출력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85786" y="142852"/>
            <a:ext cx="7429552" cy="654032"/>
          </a:xfrm>
          <a:prstGeom prst="rect">
            <a:avLst/>
          </a:prstGeom>
        </p:spPr>
        <p:txBody>
          <a:bodyPr anchor="t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드림위버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mainframe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메뉴 만들기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SWF  속성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4357694"/>
            <a:ext cx="8644030" cy="1100792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42844" y="1928802"/>
            <a:ext cx="8786874" cy="2143140"/>
          </a:xfrm>
          <a:prstGeom prst="rect">
            <a:avLst/>
          </a:prstGeom>
          <a:solidFill>
            <a:srgbClr val="F6F5F0"/>
          </a:solidFill>
        </p:spPr>
        <p:txBody>
          <a:bodyPr>
            <a:noAutofit/>
          </a:bodyPr>
          <a:lstStyle/>
          <a:p>
            <a:pPr marL="174625" lvl="0" indent="-174625">
              <a:spcBef>
                <a:spcPct val="20000"/>
              </a:spcBef>
              <a:buFontTx/>
              <a:buChar char="-"/>
              <a:tabLst>
                <a:tab pos="174625" algn="l"/>
              </a:tabLst>
            </a:pPr>
            <a:r>
              <a:rPr lang="ko-KR" altLang="en-US" sz="1600" b="1" dirty="0" smtClean="0"/>
              <a:t>두 번째 열에는 빈 공간으로 </a:t>
            </a:r>
            <a:r>
              <a:rPr lang="en-US" altLang="ko-KR" sz="1600" b="1" dirty="0" err="1" smtClean="0"/>
              <a:t>bg</a:t>
            </a:r>
            <a:r>
              <a:rPr lang="en-US" altLang="ko-KR" sz="1600" b="1" dirty="0" smtClean="0"/>
              <a:t> color</a:t>
            </a:r>
            <a:r>
              <a:rPr lang="ko-KR" altLang="en-US" sz="1600" b="1" dirty="0" smtClean="0"/>
              <a:t>만 바꾸기</a:t>
            </a:r>
            <a:endParaRPr lang="en-US" altLang="ko-KR" sz="1600" b="1" dirty="0" smtClean="0"/>
          </a:p>
          <a:p>
            <a:pPr marL="174625" lvl="0" indent="-174625">
              <a:spcBef>
                <a:spcPct val="20000"/>
              </a:spcBef>
              <a:buFontTx/>
              <a:buChar char="-"/>
              <a:tabLst>
                <a:tab pos="174625" algn="l"/>
              </a:tabLst>
            </a:pPr>
            <a:r>
              <a:rPr lang="ko-KR" altLang="en-US" sz="1600" b="1" dirty="0" smtClean="0"/>
              <a:t>세 번째 열 선택</a:t>
            </a:r>
            <a:r>
              <a:rPr lang="en-US" altLang="ko-KR" sz="1600" b="1" dirty="0" smtClean="0"/>
              <a:t>&gt;</a:t>
            </a:r>
            <a:r>
              <a:rPr lang="en-US" altLang="ko-KR" sz="1600" b="1" dirty="0" smtClean="0"/>
              <a:t> flash </a:t>
            </a:r>
            <a:r>
              <a:rPr lang="ko-KR" altLang="en-US" sz="1600" b="1" dirty="0" smtClean="0"/>
              <a:t>시간에</a:t>
            </a:r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배운  장면전환 애니메이션 불러오기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불러오는 방법은</a:t>
            </a:r>
            <a:endParaRPr lang="en-US" altLang="ko-KR" sz="1600" b="1" dirty="0" smtClean="0"/>
          </a:p>
          <a:p>
            <a:pPr marL="174625" indent="-174625">
              <a:spcBef>
                <a:spcPct val="20000"/>
              </a:spcBef>
              <a:buFontTx/>
              <a:buChar char="-"/>
              <a:tabLst>
                <a:tab pos="174625" algn="l"/>
              </a:tabLst>
            </a:pPr>
            <a:r>
              <a:rPr lang="en-US" altLang="ko-KR" sz="1600" b="1" dirty="0" smtClean="0"/>
              <a:t>Common&gt;</a:t>
            </a:r>
            <a:r>
              <a:rPr lang="en-US" altLang="ko-KR" sz="1600" b="1" u="sng" dirty="0" smtClean="0"/>
              <a:t>Media</a:t>
            </a:r>
            <a:r>
              <a:rPr lang="ko-KR" altLang="en-US" sz="1600" b="1" u="sng" dirty="0" smtClean="0"/>
              <a:t>클릭</a:t>
            </a:r>
            <a:r>
              <a:rPr lang="en-US" altLang="ko-KR" sz="1600" b="1" dirty="0" smtClean="0"/>
              <a:t>&gt;SWF</a:t>
            </a:r>
            <a:r>
              <a:rPr lang="ko-KR" altLang="en-US" sz="1600" b="1" dirty="0" smtClean="0"/>
              <a:t>선택</a:t>
            </a:r>
            <a:r>
              <a:rPr lang="en-US" altLang="ko-KR" sz="1600" b="1" dirty="0" smtClean="0"/>
              <a:t>&gt;</a:t>
            </a:r>
            <a:r>
              <a:rPr lang="ko-KR" altLang="en-US" sz="1600" b="1" dirty="0" err="1" smtClean="0"/>
              <a:t>확장자</a:t>
            </a:r>
            <a:r>
              <a:rPr lang="en-US" altLang="ko-KR" sz="1600" b="1" dirty="0" smtClean="0"/>
              <a:t> SWF</a:t>
            </a:r>
            <a:r>
              <a:rPr lang="ko-KR" altLang="en-US" sz="1600" b="1" dirty="0" smtClean="0"/>
              <a:t>찾아 </a:t>
            </a:r>
            <a:r>
              <a:rPr lang="ko-KR" altLang="en-US" sz="1600" b="1" dirty="0" smtClean="0"/>
              <a:t>넣기</a:t>
            </a:r>
            <a:endParaRPr lang="en-US" altLang="ko-KR" sz="1600" b="1" dirty="0" smtClean="0"/>
          </a:p>
          <a:p>
            <a:pPr marL="174625" lvl="0" indent="-174625">
              <a:spcBef>
                <a:spcPct val="20000"/>
              </a:spcBef>
              <a:buFontTx/>
              <a:buChar char="-"/>
              <a:tabLst>
                <a:tab pos="174625" algn="l"/>
              </a:tabLst>
            </a:pPr>
            <a:r>
              <a:rPr lang="en-US" altLang="ko-KR" sz="1600" b="1" dirty="0" smtClean="0"/>
              <a:t>SWF</a:t>
            </a:r>
            <a:r>
              <a:rPr lang="ko-KR" altLang="en-US" sz="1600" b="1" dirty="0" smtClean="0"/>
              <a:t>이 테이블안에 뜨면 </a:t>
            </a:r>
            <a:r>
              <a:rPr lang="en-US" altLang="ko-KR" sz="1600" b="1" dirty="0" smtClean="0"/>
              <a:t>SWF</a:t>
            </a:r>
            <a:r>
              <a:rPr lang="ko-KR" altLang="en-US" sz="1600" b="1" dirty="0" smtClean="0"/>
              <a:t>파일에 대한 속성창도 아래 나타남</a:t>
            </a:r>
            <a:r>
              <a:rPr lang="en-US" altLang="ko-KR" sz="1600" b="1" dirty="0" smtClean="0"/>
              <a:t>.</a:t>
            </a:r>
            <a:r>
              <a:rPr lang="ko-KR" altLang="en-US" sz="1600" b="1" dirty="0" smtClean="0"/>
              <a:t>화면의 </a:t>
            </a:r>
            <a:r>
              <a:rPr lang="en-US" altLang="ko-KR" sz="1600" b="1" dirty="0" smtClean="0"/>
              <a:t>W</a:t>
            </a:r>
            <a:r>
              <a:rPr lang="ko-KR" altLang="en-US" sz="1600" b="1" dirty="0" smtClean="0"/>
              <a:t>값</a:t>
            </a:r>
            <a:r>
              <a:rPr lang="en-US" altLang="ko-KR" sz="1600" b="1" dirty="0" smtClean="0"/>
              <a:t>,H</a:t>
            </a:r>
            <a:r>
              <a:rPr lang="ko-KR" altLang="en-US" sz="1600" b="1" dirty="0" smtClean="0"/>
              <a:t>값 바꾸어 줄 수 있음</a:t>
            </a:r>
            <a:r>
              <a:rPr lang="en-US" altLang="ko-KR" sz="1600" b="1" dirty="0" smtClean="0"/>
              <a:t>, Align</a:t>
            </a:r>
            <a:r>
              <a:rPr lang="ko-KR" altLang="en-US" sz="1600" b="1" dirty="0" smtClean="0"/>
              <a:t>은 </a:t>
            </a:r>
            <a:r>
              <a:rPr lang="en-US" altLang="ko-KR" sz="1600" b="1" dirty="0" smtClean="0"/>
              <a:t>center</a:t>
            </a:r>
            <a:r>
              <a:rPr lang="ko-KR" altLang="en-US" sz="1600" b="1" dirty="0" smtClean="0"/>
              <a:t>로 </a:t>
            </a:r>
            <a:r>
              <a:rPr lang="ko-KR" altLang="en-US" sz="1600" b="1" dirty="0" smtClean="0"/>
              <a:t>바꿈</a:t>
            </a:r>
            <a:endParaRPr lang="en-US" altLang="ko-KR" sz="1600" b="1" dirty="0" smtClean="0"/>
          </a:p>
          <a:p>
            <a:pPr marL="174625" lvl="0" indent="-174625">
              <a:spcBef>
                <a:spcPct val="20000"/>
              </a:spcBef>
              <a:buFontTx/>
              <a:buChar char="-"/>
              <a:tabLst>
                <a:tab pos="174625" algn="l"/>
              </a:tabLst>
            </a:pPr>
            <a:r>
              <a:rPr lang="en-US" altLang="ko-KR" sz="1600" b="1" u="sng" dirty="0" smtClean="0"/>
              <a:t>File&gt;Save All</a:t>
            </a:r>
          </a:p>
          <a:p>
            <a:pPr marL="174625" lvl="0" indent="-174625">
              <a:spcBef>
                <a:spcPct val="20000"/>
              </a:spcBef>
              <a:buFontTx/>
              <a:buChar char="-"/>
              <a:tabLst>
                <a:tab pos="174625" algn="l"/>
              </a:tabLst>
            </a:pPr>
            <a:r>
              <a:rPr lang="en-US" altLang="ko-KR" sz="1600" b="1" u="sng" dirty="0" smtClean="0"/>
              <a:t>Internet </a:t>
            </a:r>
            <a:r>
              <a:rPr lang="en-US" altLang="ko-KR" sz="1600" b="1" u="sng" dirty="0" smtClean="0"/>
              <a:t>preview</a:t>
            </a:r>
            <a:r>
              <a:rPr lang="ko-KR" altLang="en-US" sz="1600" b="1" u="sng" dirty="0" smtClean="0"/>
              <a:t>로 </a:t>
            </a:r>
            <a:r>
              <a:rPr lang="ko-KR" altLang="en-US" sz="1600" b="1" u="sng" dirty="0" smtClean="0"/>
              <a:t>확인</a:t>
            </a:r>
            <a:endParaRPr lang="en-US" altLang="ko-KR" sz="1600" b="1" u="sng" dirty="0" smtClean="0"/>
          </a:p>
          <a:p>
            <a:pPr marL="174625" lvl="0" indent="-174625">
              <a:spcBef>
                <a:spcPct val="20000"/>
              </a:spcBef>
              <a:buFontTx/>
              <a:buChar char="-"/>
              <a:tabLst>
                <a:tab pos="174625" algn="l"/>
              </a:tabLst>
            </a:pPr>
            <a:endParaRPr lang="en-US" altLang="ko-KR" sz="1600" b="1" dirty="0" smtClean="0"/>
          </a:p>
          <a:p>
            <a:pPr marL="174625" lvl="0" indent="-174625">
              <a:spcBef>
                <a:spcPct val="20000"/>
              </a:spcBef>
              <a:buFontTx/>
              <a:buChar char="-"/>
              <a:tabLst>
                <a:tab pos="174625" algn="l"/>
              </a:tabLst>
            </a:pPr>
            <a:endParaRPr lang="en-US" altLang="ko-KR" sz="1600" b="1" dirty="0" smtClean="0"/>
          </a:p>
          <a:p>
            <a:pPr marL="174625" lvl="0" indent="-174625">
              <a:spcBef>
                <a:spcPct val="20000"/>
              </a:spcBef>
              <a:buFontTx/>
              <a:buChar char="-"/>
              <a:tabLst>
                <a:tab pos="174625" algn="l"/>
              </a:tabLst>
            </a:pPr>
            <a:endParaRPr lang="en-US" altLang="ko-KR" sz="1600" b="1" dirty="0" smtClean="0"/>
          </a:p>
          <a:p>
            <a:pPr marL="174625" lvl="0" indent="-174625">
              <a:spcBef>
                <a:spcPct val="20000"/>
              </a:spcBef>
              <a:buFontTx/>
              <a:buChar char="-"/>
              <a:tabLst>
                <a:tab pos="174625" algn="l"/>
              </a:tabLst>
            </a:pPr>
            <a:endParaRPr lang="en-US" altLang="ko-KR" sz="1600" b="1" dirty="0" smtClean="0"/>
          </a:p>
          <a:p>
            <a:pPr marL="174625" indent="-174625">
              <a:spcBef>
                <a:spcPct val="20000"/>
              </a:spcBef>
              <a:buFontTx/>
              <a:buChar char="-"/>
              <a:tabLst>
                <a:tab pos="174625" algn="l"/>
              </a:tabLst>
            </a:pPr>
            <a:endParaRPr lang="en-US" altLang="ko-KR" sz="1600" b="1" dirty="0" smtClean="0"/>
          </a:p>
          <a:p>
            <a:pPr marL="174625" lvl="0" indent="-174625">
              <a:spcBef>
                <a:spcPct val="20000"/>
              </a:spcBef>
              <a:buFontTx/>
              <a:buChar char="-"/>
              <a:tabLst>
                <a:tab pos="174625" algn="l"/>
              </a:tabLst>
            </a:pPr>
            <a:endParaRPr lang="en-US" altLang="ko-KR" sz="16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3500430" y="5143512"/>
            <a:ext cx="785818" cy="142876"/>
          </a:xfrm>
          <a:prstGeom prst="rect">
            <a:avLst/>
          </a:prstGeom>
          <a:solidFill>
            <a:srgbClr val="F6F5F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center</a:t>
            </a:r>
            <a:endParaRPr lang="en-US" sz="14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Content Placeholder 56" descr="COMM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714356"/>
            <a:ext cx="8501122" cy="7858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57356" y="1000108"/>
            <a:ext cx="285752" cy="2143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1358084" y="1785132"/>
            <a:ext cx="1143008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2071670" y="3571876"/>
            <a:ext cx="2000264" cy="100013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572132" y="1285860"/>
            <a:ext cx="285752" cy="2143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0" name="Straight Arrow Connector 19"/>
          <p:cNvCxnSpPr>
            <a:endCxn id="19" idx="2"/>
          </p:cNvCxnSpPr>
          <p:nvPr/>
        </p:nvCxnSpPr>
        <p:spPr>
          <a:xfrm flipV="1">
            <a:off x="1928794" y="1500174"/>
            <a:ext cx="3786214" cy="221457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Content Placeholder 56" descr="COMM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500174"/>
            <a:ext cx="8858312" cy="15716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2845" y="2214555"/>
            <a:ext cx="285751" cy="28575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2214555"/>
            <a:ext cx="285752" cy="28575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286124"/>
            <a:ext cx="714348" cy="5536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하이퍼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링크</a:t>
            </a:r>
            <a:endParaRPr lang="en-US" sz="14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8" name="Straight Arrow Connector 7"/>
          <p:cNvCxnSpPr>
            <a:endCxn id="5" idx="2"/>
          </p:cNvCxnSpPr>
          <p:nvPr/>
        </p:nvCxnSpPr>
        <p:spPr>
          <a:xfrm rot="16200000" flipV="1">
            <a:off x="-30" y="2786059"/>
            <a:ext cx="785817" cy="21431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29874" y="2214555"/>
            <a:ext cx="198788" cy="28575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2977" y="2214555"/>
            <a:ext cx="214313" cy="28575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57290" y="2214555"/>
            <a:ext cx="214314" cy="28575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71604" y="2214554"/>
            <a:ext cx="285752" cy="28575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97724" y="2214554"/>
            <a:ext cx="291963" cy="28575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89687" y="2214555"/>
            <a:ext cx="291963" cy="28575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43174" y="2214554"/>
            <a:ext cx="285752" cy="28575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57620" y="2143116"/>
            <a:ext cx="357191" cy="36268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6200000" flipV="1">
            <a:off x="45422" y="3117264"/>
            <a:ext cx="1494702" cy="27177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42844" y="4000504"/>
            <a:ext cx="1021837" cy="6869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전자메일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링크</a:t>
            </a:r>
            <a:endParaRPr lang="en-US" sz="14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1" name="Straight Arrow Connector 30"/>
          <p:cNvCxnSpPr>
            <a:endCxn id="11" idx="2"/>
          </p:cNvCxnSpPr>
          <p:nvPr/>
        </p:nvCxnSpPr>
        <p:spPr>
          <a:xfrm rot="16200000" flipV="1">
            <a:off x="-156886" y="3486462"/>
            <a:ext cx="2643207" cy="67089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85786" y="5143512"/>
            <a:ext cx="959747" cy="428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표시점</a:t>
            </a:r>
            <a:endParaRPr lang="en-US" sz="16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5400000" flipH="1" flipV="1">
            <a:off x="874635" y="2989833"/>
            <a:ext cx="850387" cy="2794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214414" y="3429000"/>
            <a:ext cx="546662" cy="6058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표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삽입</a:t>
            </a:r>
            <a:endParaRPr lang="en-US" sz="14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16200000" flipV="1">
            <a:off x="984122" y="3127269"/>
            <a:ext cx="1707641" cy="61033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857356" y="4357694"/>
            <a:ext cx="714380" cy="6745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Div Tag </a:t>
            </a:r>
            <a:r>
              <a:rPr lang="ko-KR" altLang="en-US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삽입</a:t>
            </a:r>
            <a:endParaRPr lang="en-US" sz="16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rot="16200000" flipV="1">
            <a:off x="1500166" y="2786058"/>
            <a:ext cx="1000132" cy="42862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214546" y="3429000"/>
            <a:ext cx="745450" cy="5508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이미지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삽입</a:t>
            </a:r>
            <a:endParaRPr lang="en-US" sz="14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rot="16200000" flipV="1">
            <a:off x="2061993" y="2633505"/>
            <a:ext cx="1709014" cy="145361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3428992" y="4214818"/>
            <a:ext cx="1143008" cy="7143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Media  </a:t>
            </a:r>
            <a:r>
              <a:rPr lang="ko-KR" altLang="en-US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삽입</a:t>
            </a:r>
            <a:endParaRPr lang="en-US" sz="16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61" name="Straight Arrow Connector 60"/>
          <p:cNvCxnSpPr>
            <a:endCxn id="17" idx="2"/>
          </p:cNvCxnSpPr>
          <p:nvPr/>
        </p:nvCxnSpPr>
        <p:spPr>
          <a:xfrm rot="10800000">
            <a:off x="2335670" y="2500308"/>
            <a:ext cx="1307637" cy="107156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10800000">
            <a:off x="3786182" y="2428868"/>
            <a:ext cx="1857388" cy="107157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3500430" y="3571876"/>
            <a:ext cx="576178" cy="2912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달력</a:t>
            </a:r>
            <a:endParaRPr lang="en-US" sz="14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643570" y="3571876"/>
            <a:ext cx="754781" cy="475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script</a:t>
            </a:r>
            <a:endParaRPr lang="en-US" sz="16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 rot="10800000">
            <a:off x="2928930" y="2500308"/>
            <a:ext cx="1643071" cy="114300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4572000" y="3643314"/>
            <a:ext cx="672427" cy="5096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주석</a:t>
            </a:r>
            <a:endParaRPr lang="en-US" altLang="ko-KR" sz="1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넣기</a:t>
            </a:r>
            <a:endParaRPr lang="en-US" sz="14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rot="10800000">
            <a:off x="4214810" y="2428868"/>
            <a:ext cx="2714644" cy="100013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6929454" y="3429000"/>
            <a:ext cx="1167851" cy="3640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태그 선택기</a:t>
            </a:r>
            <a:endParaRPr lang="en-US" sz="14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 rot="16200000" flipV="1">
            <a:off x="1312042" y="3455190"/>
            <a:ext cx="2628092" cy="174868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500430" y="5643578"/>
            <a:ext cx="1167851" cy="50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Design</a:t>
            </a:r>
            <a:endParaRPr lang="en-US" sz="16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1643042" y="274638"/>
            <a:ext cx="5929354" cy="6540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ko-KR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드림위버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altLang="ko-KR" sz="4400" b="1" dirty="0" smtClean="0"/>
              <a:t>CS4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altLang="ko-KR" sz="4400" b="1" dirty="0" smtClean="0">
                <a:latin typeface="+mj-lt"/>
                <a:ea typeface="+mj-ea"/>
                <a:cs typeface="+mj-cs"/>
              </a:rPr>
              <a:t>Interface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500430" y="2143116"/>
            <a:ext cx="285752" cy="35719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드림위버 LAYO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984"/>
            <a:ext cx="9168743" cy="928694"/>
          </a:xfrm>
          <a:prstGeom prst="rect">
            <a:avLst/>
          </a:prstGeom>
        </p:spPr>
      </p:pic>
      <p:pic>
        <p:nvPicPr>
          <p:cNvPr id="9" name="Picture 8" descr="드림위버 FOR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00702"/>
            <a:ext cx="9144000" cy="571504"/>
          </a:xfrm>
          <a:prstGeom prst="rect">
            <a:avLst/>
          </a:prstGeom>
        </p:spPr>
      </p:pic>
      <p:pic>
        <p:nvPicPr>
          <p:cNvPr id="10" name="Picture 9" descr="드림위버 TAB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2071678"/>
            <a:ext cx="2717490" cy="28073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드림위버 frame drop down.jpg"/>
          <p:cNvPicPr>
            <a:picLocks noChangeAspect="1"/>
          </p:cNvPicPr>
          <p:nvPr/>
        </p:nvPicPr>
        <p:blipFill>
          <a:blip r:embed="rId5" cstate="print">
            <a:lum bright="19000"/>
          </a:blip>
          <a:stretch>
            <a:fillRect/>
          </a:stretch>
        </p:blipFill>
        <p:spPr>
          <a:xfrm>
            <a:off x="6858016" y="2214554"/>
            <a:ext cx="2285984" cy="321471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3571868" y="1928802"/>
            <a:ext cx="2214578" cy="28575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501090" y="1785926"/>
            <a:ext cx="428628" cy="35719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286380" y="2071678"/>
            <a:ext cx="1071570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Table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72430" y="1142984"/>
            <a:ext cx="1071570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Frame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143644"/>
            <a:ext cx="642910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Form: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폼</a:t>
            </a:r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태그 삽입</a:t>
            </a:r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35687" y="6036487"/>
            <a:ext cx="214314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14348" y="6143644"/>
            <a:ext cx="785818" cy="7143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Text Field:</a:t>
            </a:r>
          </a:p>
          <a:p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텍스트 입력상자</a:t>
            </a:r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679423" y="6035693"/>
            <a:ext cx="214314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1214414" y="5929330"/>
            <a:ext cx="714380" cy="21431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500166" y="6143644"/>
            <a:ext cx="928694" cy="7143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Hidden Text:</a:t>
            </a:r>
          </a:p>
          <a:p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보이지 않는 </a:t>
            </a:r>
            <a:r>
              <a:rPr lang="ko-KR" altLang="en-US" sz="11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설정값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삽입</a:t>
            </a:r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16200000" flipH="1">
            <a:off x="1071538" y="5286388"/>
            <a:ext cx="428628" cy="42862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42844" y="4786322"/>
            <a:ext cx="1143008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Textarea</a:t>
            </a:r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</a:t>
            </a:r>
          </a:p>
          <a:p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여러 줄 텍스트 입력상자</a:t>
            </a:r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41" name="Straight Arrow Connector 40"/>
          <p:cNvCxnSpPr>
            <a:stCxn id="45" idx="2"/>
          </p:cNvCxnSpPr>
          <p:nvPr/>
        </p:nvCxnSpPr>
        <p:spPr>
          <a:xfrm rot="5400000">
            <a:off x="1857356" y="5500702"/>
            <a:ext cx="428628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643042" y="5000636"/>
            <a:ext cx="857256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Checkbox</a:t>
            </a:r>
          </a:p>
        </p:txBody>
      </p:sp>
      <p:cxnSp>
        <p:nvCxnSpPr>
          <p:cNvPr id="46" name="Straight Arrow Connector 45"/>
          <p:cNvCxnSpPr>
            <a:stCxn id="49" idx="2"/>
          </p:cNvCxnSpPr>
          <p:nvPr/>
        </p:nvCxnSpPr>
        <p:spPr>
          <a:xfrm rot="5400000">
            <a:off x="2536017" y="5179231"/>
            <a:ext cx="428628" cy="78581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2500298" y="5072074"/>
            <a:ext cx="1285884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Checkbox Group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rot="16200000" flipV="1">
            <a:off x="2643174" y="6000768"/>
            <a:ext cx="214314" cy="7143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2500298" y="6143644"/>
            <a:ext cx="1071570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Radio button:</a:t>
            </a:r>
          </a:p>
          <a:p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반드시 하나만 선택</a:t>
            </a:r>
            <a:endParaRPr lang="en-US" altLang="ko-KR" sz="11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rot="10800000">
            <a:off x="3286116" y="5929330"/>
            <a:ext cx="428628" cy="21431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3643306" y="6143644"/>
            <a:ext cx="1214446" cy="7143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Radio Group:</a:t>
            </a:r>
          </a:p>
          <a:p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라디오버튼을 동시에 여러 개  선택</a:t>
            </a:r>
            <a:endParaRPr lang="en-US" altLang="ko-KR" sz="11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rot="5400000">
            <a:off x="3286116" y="5072074"/>
            <a:ext cx="1071570" cy="35719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3786182" y="4071942"/>
            <a:ext cx="1285884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List/Menu: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선택할 수 있는 목록을 삽입</a:t>
            </a:r>
            <a:endParaRPr lang="en-US" altLang="ko-KR" sz="11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rot="5400000">
            <a:off x="3857624" y="5500706"/>
            <a:ext cx="357189" cy="21430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4000496" y="4786322"/>
            <a:ext cx="1071570" cy="7143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Jump Menu:</a:t>
            </a:r>
          </a:p>
          <a:p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여러 개 항목 중에서 선택한 항목으로 이동</a:t>
            </a:r>
            <a:endParaRPr lang="en-US" altLang="ko-KR" sz="11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rot="10800000">
            <a:off x="4500562" y="5857892"/>
            <a:ext cx="642942" cy="35719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4929190" y="6215082"/>
            <a:ext cx="1000132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Image Field:</a:t>
            </a:r>
          </a:p>
          <a:p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이미지 버튼</a:t>
            </a:r>
            <a:endParaRPr lang="en-US" altLang="ko-KR" sz="11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rot="10800000">
            <a:off x="4929190" y="5929330"/>
            <a:ext cx="1143008" cy="21431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6072198" y="6072206"/>
            <a:ext cx="1071570" cy="7857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File Field:</a:t>
            </a:r>
          </a:p>
          <a:p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파일을 선택하여 올릴 수 있는  버튼</a:t>
            </a:r>
            <a:endParaRPr lang="en-US" altLang="ko-KR" sz="11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 rot="5400000">
            <a:off x="4964909" y="5393545"/>
            <a:ext cx="785818" cy="14287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5214942" y="4357694"/>
            <a:ext cx="1071570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Button: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입력한 내용을 서버로 전송하는 버튼</a:t>
            </a:r>
            <a:endParaRPr lang="en-US" altLang="ko-KR" sz="11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 rot="5400000">
            <a:off x="5679289" y="5322107"/>
            <a:ext cx="428628" cy="35719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6072198" y="5072074"/>
            <a:ext cx="571504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Label: 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라벨</a:t>
            </a:r>
            <a:endParaRPr lang="en-US" altLang="ko-KR" sz="11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rot="10800000">
            <a:off x="6215074" y="5929330"/>
            <a:ext cx="1357322" cy="21431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7500958" y="6072206"/>
            <a:ext cx="1143008" cy="7857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Fieldset</a:t>
            </a:r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관련 있는 요소들을 하나로 묶을 수 있는 테두리</a:t>
            </a:r>
            <a:endParaRPr lang="en-US" altLang="ko-KR" sz="11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1643042" y="274638"/>
            <a:ext cx="5929354" cy="6540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ko-KR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드림위버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altLang="ko-KR" sz="4400" b="1" dirty="0" smtClean="0"/>
              <a:t>CS4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altLang="ko-KR" sz="4400" b="1" dirty="0" smtClean="0">
                <a:latin typeface="+mj-lt"/>
                <a:ea typeface="+mj-ea"/>
                <a:cs typeface="+mj-cs"/>
              </a:rPr>
              <a:t>Interface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ontent Placeholder 7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Batang" pitchFamily="18" charset="-127"/>
                <a:ea typeface="Batang" pitchFamily="18" charset="-127"/>
              </a:rPr>
              <a:t>Explore </a:t>
            </a:r>
            <a:endParaRPr lang="ko-KR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4214794"/>
            <a:ext cx="785818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코드창</a:t>
            </a:r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</a:t>
            </a:r>
          </a:p>
          <a:p>
            <a:pPr algn="ctr"/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html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소스 보는 창</a:t>
            </a:r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8596" y="5072074"/>
            <a:ext cx="1071570" cy="10001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위부분</a:t>
            </a:r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</a:t>
            </a:r>
          </a:p>
          <a:p>
            <a:pPr algn="ctr"/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html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소스 아래부분</a:t>
            </a:r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</a:t>
            </a:r>
          </a:p>
          <a:p>
            <a:pPr algn="ctr"/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디자인창</a:t>
            </a:r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85852" y="2500306"/>
            <a:ext cx="785818" cy="28575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43108" y="2500306"/>
            <a:ext cx="357190" cy="28575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14414" y="3571876"/>
            <a:ext cx="785818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디자인창</a:t>
            </a:r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71604" y="4286256"/>
            <a:ext cx="1500198" cy="107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데이터 </a:t>
            </a:r>
            <a:r>
              <a:rPr lang="ko-KR" altLang="en-US" sz="11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공개창</a:t>
            </a:r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</a:t>
            </a:r>
          </a:p>
          <a:p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외부 서버와 연결</a:t>
            </a:r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1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편집창에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보여지는 게 아니라 웹 브라우저에 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보여지는 걸 </a:t>
            </a:r>
            <a:r>
              <a:rPr lang="ko-KR" altLang="en-US" sz="11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미리보기하기</a:t>
            </a:r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500298" y="3214686"/>
            <a:ext cx="1285884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제목표시줄에 들어가는 창</a:t>
            </a:r>
            <a:endParaRPr lang="en-US" altLang="ko-KR" sz="11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제목 넣는  창</a:t>
            </a:r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857620" y="3786190"/>
            <a:ext cx="135732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외부서버와 연결되어 </a:t>
            </a:r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html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전송</a:t>
            </a:r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내려받는 기능 </a:t>
            </a:r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786578" y="4643446"/>
            <a:ext cx="785818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디자인</a:t>
            </a:r>
            <a:endParaRPr lang="en-US" altLang="ko-KR" sz="11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view 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새로고침</a:t>
            </a:r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59" name="Straight Arrow Connector 58"/>
          <p:cNvCxnSpPr>
            <a:stCxn id="61" idx="0"/>
            <a:endCxn id="82" idx="2"/>
          </p:cNvCxnSpPr>
          <p:nvPr/>
        </p:nvCxnSpPr>
        <p:spPr>
          <a:xfrm rot="16200000" flipV="1">
            <a:off x="7340223" y="2589603"/>
            <a:ext cx="714380" cy="110728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7643834" y="3500438"/>
            <a:ext cx="1214446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View option:</a:t>
            </a:r>
          </a:p>
          <a:p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서로 다른 보기 보여주는 기능</a:t>
            </a:r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071638" y="5929330"/>
            <a:ext cx="6929518" cy="7144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Document: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도구 바 숨기고 싶을 때 도큐멘트 체크 풀면 됨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Document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필요하면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View&gt; Tool bar&gt;Document</a:t>
            </a:r>
          </a:p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1" name="Picture 40" descr="드림위버 CS4 comm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151066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0" y="2500306"/>
            <a:ext cx="714348" cy="28575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5400000" flipH="1" flipV="1">
            <a:off x="-339335" y="3446865"/>
            <a:ext cx="1500174" cy="3568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-284990" y="3857628"/>
            <a:ext cx="2356660" cy="7223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 flipH="1" flipV="1">
            <a:off x="1071538" y="2928934"/>
            <a:ext cx="928694" cy="35719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 flipH="1" flipV="1">
            <a:off x="1428729" y="3357563"/>
            <a:ext cx="1571634" cy="28575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3786182" y="2643184"/>
            <a:ext cx="1000131" cy="57150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14348" y="2500306"/>
            <a:ext cx="571504" cy="28575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143372" y="2500306"/>
            <a:ext cx="2000264" cy="28575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429388" y="2500306"/>
            <a:ext cx="285752" cy="28575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143636" y="2500306"/>
            <a:ext cx="285752" cy="28575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67" name="Straight Arrow Connector 66"/>
          <p:cNvCxnSpPr>
            <a:stCxn id="39" idx="0"/>
          </p:cNvCxnSpPr>
          <p:nvPr/>
        </p:nvCxnSpPr>
        <p:spPr>
          <a:xfrm rot="5400000" flipH="1" flipV="1">
            <a:off x="4839891" y="2339572"/>
            <a:ext cx="1143008" cy="175022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70" idx="0"/>
          </p:cNvCxnSpPr>
          <p:nvPr/>
        </p:nvCxnSpPr>
        <p:spPr>
          <a:xfrm rot="5400000" flipH="1" flipV="1">
            <a:off x="5822180" y="2893232"/>
            <a:ext cx="857225" cy="50006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5286380" y="3571876"/>
            <a:ext cx="1428760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Preview </a:t>
            </a:r>
          </a:p>
          <a:p>
            <a:r>
              <a:rPr lang="ko-KR" altLang="en-US" sz="11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익스플로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실행해서 </a:t>
            </a:r>
            <a:r>
              <a:rPr lang="ko-KR" altLang="en-US" sz="11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미리보기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1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하는창</a:t>
            </a:r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</a:p>
          <a:p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F12</a:t>
            </a:r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715140" y="2500306"/>
            <a:ext cx="285752" cy="28575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rot="16200000" flipV="1">
            <a:off x="6090057" y="3554016"/>
            <a:ext cx="1857388" cy="32147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7000892" y="2500306"/>
            <a:ext cx="285752" cy="28575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1643042" y="274638"/>
            <a:ext cx="5929354" cy="6540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ko-KR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드림위버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altLang="ko-KR" sz="4400" b="1" dirty="0" smtClean="0"/>
              <a:t>CS4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altLang="ko-KR" sz="4400" b="1" dirty="0" smtClean="0">
                <a:latin typeface="+mj-lt"/>
                <a:ea typeface="+mj-ea"/>
                <a:cs typeface="+mj-cs"/>
              </a:rPr>
              <a:t>Interface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4500594" cy="796908"/>
          </a:xfrm>
        </p:spPr>
        <p:txBody>
          <a:bodyPr anchor="t">
            <a:normAutofit/>
          </a:bodyPr>
          <a:lstStyle/>
          <a:p>
            <a:r>
              <a:rPr lang="ko-KR" altLang="en-US" sz="4000" b="1" dirty="0" smtClean="0"/>
              <a:t>로컬 사이트란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85860"/>
            <a:ext cx="8786874" cy="491174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ko-KR" altLang="en-US" sz="4100" b="1" dirty="0" smtClean="0"/>
              <a:t>로컬 사이트란</a:t>
            </a:r>
            <a:r>
              <a:rPr lang="en-US" altLang="ko-KR" sz="4100" b="1" dirty="0" smtClean="0"/>
              <a:t>? 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-  </a:t>
            </a:r>
            <a:r>
              <a:rPr lang="ko-KR" altLang="en-US" b="1" dirty="0" smtClean="0">
                <a:latin typeface="+mj-ea"/>
                <a:ea typeface="+mj-ea"/>
              </a:rPr>
              <a:t>웹사이트와 </a:t>
            </a:r>
            <a:r>
              <a:rPr lang="ko-KR" altLang="en-US" b="1" dirty="0" smtClean="0">
                <a:latin typeface="+mj-ea"/>
                <a:ea typeface="+mj-ea"/>
              </a:rPr>
              <a:t>똑같은 구조를 가지는 폴더를 내 컴퓨터에 </a:t>
            </a:r>
            <a:r>
              <a:rPr lang="ko-KR" altLang="en-US" b="1" dirty="0" smtClean="0">
                <a:latin typeface="+mj-ea"/>
                <a:ea typeface="+mj-ea"/>
              </a:rPr>
              <a:t>만들어</a:t>
            </a:r>
            <a:endParaRPr lang="en-US" altLang="ko-KR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ko-KR" altLang="en-US" b="1" dirty="0" smtClean="0">
                <a:latin typeface="+mj-ea"/>
                <a:ea typeface="+mj-ea"/>
              </a:rPr>
              <a:t>    주는 </a:t>
            </a:r>
            <a:r>
              <a:rPr lang="ko-KR" altLang="en-US" b="1" dirty="0" smtClean="0">
                <a:latin typeface="+mj-ea"/>
                <a:ea typeface="+mj-ea"/>
              </a:rPr>
              <a:t>것을 의미</a:t>
            </a:r>
            <a:r>
              <a:rPr lang="en-US" altLang="ko-KR" b="1" dirty="0" smtClean="0">
                <a:latin typeface="+mj-ea"/>
                <a:ea typeface="+mj-ea"/>
              </a:rPr>
              <a:t>.</a:t>
            </a:r>
          </a:p>
          <a:p>
            <a:pPr>
              <a:buNone/>
            </a:pPr>
            <a:endParaRPr lang="en-US" altLang="ko-KR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ko-KR" b="1" dirty="0" smtClean="0">
                <a:latin typeface="+mj-ea"/>
                <a:ea typeface="+mj-ea"/>
              </a:rPr>
              <a:t> -  </a:t>
            </a:r>
            <a:r>
              <a:rPr lang="ko-KR" altLang="en-US" b="1" dirty="0" smtClean="0">
                <a:latin typeface="+mj-ea"/>
                <a:ea typeface="+mj-ea"/>
              </a:rPr>
              <a:t>내가 만든 사이트를 서버에 올릴 때 사이트 구조를 그대로 </a:t>
            </a:r>
            <a:endParaRPr lang="en-US" altLang="ko-KR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ko-KR" b="1" dirty="0" smtClean="0">
                <a:latin typeface="+mj-ea"/>
                <a:ea typeface="+mj-ea"/>
              </a:rPr>
              <a:t>   </a:t>
            </a:r>
            <a:r>
              <a:rPr lang="ko-KR" altLang="en-US" b="1" dirty="0" smtClean="0">
                <a:latin typeface="+mj-ea"/>
                <a:ea typeface="+mj-ea"/>
              </a:rPr>
              <a:t> 유지하며 이미지 경로나 하이퍼링크를 거는 작업이 쉬워짐</a:t>
            </a:r>
            <a:r>
              <a:rPr lang="en-US" altLang="ko-KR" b="1" dirty="0" smtClean="0">
                <a:latin typeface="+mj-ea"/>
                <a:ea typeface="+mj-ea"/>
              </a:rPr>
              <a:t>.</a:t>
            </a:r>
          </a:p>
          <a:p>
            <a:pPr>
              <a:buNone/>
            </a:pPr>
            <a:endParaRPr lang="en-US" altLang="ko-KR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ko-KR" b="1" dirty="0" smtClean="0">
                <a:latin typeface="+mj-ea"/>
                <a:ea typeface="+mj-ea"/>
              </a:rPr>
              <a:t> -  </a:t>
            </a:r>
            <a:r>
              <a:rPr lang="ko-KR" altLang="en-US" b="1" dirty="0" smtClean="0">
                <a:latin typeface="+mj-ea"/>
                <a:ea typeface="+mj-ea"/>
              </a:rPr>
              <a:t>작업한 내용의 저장 폴더를 미리 지정하여 문서의 관리를 쉽게</a:t>
            </a:r>
            <a:endParaRPr lang="en-US" altLang="ko-KR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ko-KR" altLang="en-US" b="1" dirty="0" smtClean="0">
                <a:latin typeface="+mj-ea"/>
                <a:ea typeface="+mj-ea"/>
              </a:rPr>
              <a:t> </a:t>
            </a:r>
            <a:r>
              <a:rPr lang="ko-KR" altLang="en-US" b="1" dirty="0" smtClean="0">
                <a:latin typeface="+mj-ea"/>
                <a:ea typeface="+mj-ea"/>
              </a:rPr>
              <a:t>   </a:t>
            </a:r>
            <a:r>
              <a:rPr lang="ko-KR" altLang="en-US" b="1" dirty="0" smtClean="0">
                <a:latin typeface="+mj-ea"/>
                <a:ea typeface="+mj-ea"/>
              </a:rPr>
              <a:t>할 수 있도록 만들어 줌</a:t>
            </a:r>
            <a:r>
              <a:rPr lang="en-US" altLang="ko-KR" b="1" dirty="0" smtClean="0">
                <a:latin typeface="+mj-ea"/>
                <a:ea typeface="+mj-ea"/>
              </a:rPr>
              <a:t>.</a:t>
            </a:r>
          </a:p>
          <a:p>
            <a:pPr>
              <a:buNone/>
            </a:pPr>
            <a:r>
              <a:rPr lang="ko-KR" altLang="en-US" b="1" dirty="0" smtClean="0">
                <a:latin typeface="+mj-ea"/>
                <a:ea typeface="+mj-ea"/>
              </a:rPr>
              <a:t> </a:t>
            </a:r>
            <a:r>
              <a:rPr lang="ko-KR" altLang="en-US" b="1" dirty="0" smtClean="0">
                <a:latin typeface="+mj-ea"/>
                <a:ea typeface="+mj-ea"/>
              </a:rPr>
              <a:t>   </a:t>
            </a:r>
            <a:r>
              <a:rPr lang="ko-KR" altLang="en-US" b="1" dirty="0" smtClean="0">
                <a:latin typeface="+mj-ea"/>
                <a:ea typeface="+mj-ea"/>
              </a:rPr>
              <a:t>쉽게 말하자면 폴더 위치를 미리 설정해주는 것</a:t>
            </a:r>
            <a:r>
              <a:rPr lang="en-US" altLang="ko-KR" b="1" dirty="0" smtClean="0">
                <a:latin typeface="+mj-ea"/>
                <a:ea typeface="+mj-ea"/>
              </a:rPr>
              <a:t>.</a:t>
            </a:r>
            <a:r>
              <a:rPr lang="ko-KR" altLang="en-US" b="1" dirty="0" smtClean="0">
                <a:latin typeface="+mj-ea"/>
                <a:ea typeface="+mj-ea"/>
              </a:rPr>
              <a:t> </a:t>
            </a:r>
            <a:endParaRPr lang="en-US" altLang="ko-KR" b="1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ko-KR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b="1" dirty="0" smtClean="0">
                <a:latin typeface="+mj-ea"/>
                <a:ea typeface="+mj-ea"/>
              </a:rPr>
              <a:t> -  </a:t>
            </a:r>
            <a:r>
              <a:rPr lang="en-US" b="1" dirty="0" smtClean="0">
                <a:latin typeface="+mj-ea"/>
                <a:ea typeface="+mj-ea"/>
              </a:rPr>
              <a:t> </a:t>
            </a:r>
            <a:r>
              <a:rPr lang="en-US" b="1" dirty="0" smtClean="0">
                <a:latin typeface="+mj-ea"/>
                <a:ea typeface="+mj-ea"/>
              </a:rPr>
              <a:t>New</a:t>
            </a:r>
            <a:r>
              <a:rPr lang="ko-KR" altLang="en-US" b="1" dirty="0" smtClean="0">
                <a:latin typeface="+mj-ea"/>
                <a:ea typeface="+mj-ea"/>
              </a:rPr>
              <a:t> 창을 만들기 전에 먼저 로컬사이트를 만들자</a:t>
            </a:r>
            <a:endParaRPr lang="ko-KR" altLang="en-US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 anchor="t">
            <a:normAutofit fontScale="90000"/>
          </a:bodyPr>
          <a:lstStyle/>
          <a:p>
            <a:r>
              <a:rPr lang="ko-KR" altLang="en-US" b="1" dirty="0" err="1" smtClean="0"/>
              <a:t>드림위버</a:t>
            </a:r>
            <a:r>
              <a:rPr lang="en-US" altLang="ko-KR" b="1" dirty="0" smtClean="0"/>
              <a:t> CS4</a:t>
            </a:r>
            <a:r>
              <a:rPr lang="ko-KR" altLang="en-US" b="1" dirty="0" smtClean="0"/>
              <a:t> 로컬 사이트 만들기</a:t>
            </a:r>
            <a:endParaRPr lang="en-US" b="1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143340" y="1928802"/>
            <a:ext cx="5000660" cy="642942"/>
          </a:xfrm>
          <a:solidFill>
            <a:srgbClr val="F6F5F0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ko-KR" sz="2000" b="1" dirty="0" smtClean="0"/>
              <a:t>B. Site definition: </a:t>
            </a:r>
            <a:r>
              <a:rPr lang="ko-KR" altLang="en-US" sz="2000" b="1" dirty="0" err="1" smtClean="0"/>
              <a:t>사이트명</a:t>
            </a:r>
            <a:r>
              <a:rPr lang="en-US" altLang="ko-KR" sz="2000" b="1" dirty="0" smtClean="0"/>
              <a:t> </a:t>
            </a:r>
            <a:r>
              <a:rPr lang="ko-KR" altLang="en-US" sz="2000" b="1" dirty="0" err="1" smtClean="0"/>
              <a:t>반드시영문으로</a:t>
            </a:r>
            <a:r>
              <a:rPr lang="ko-KR" altLang="en-US" sz="2000" b="1" dirty="0" smtClean="0"/>
              <a:t> </a:t>
            </a:r>
            <a:endParaRPr lang="en-US" altLang="ko-KR" sz="2000" b="1" dirty="0" smtClean="0"/>
          </a:p>
          <a:p>
            <a:pPr>
              <a:buNone/>
            </a:pPr>
            <a:r>
              <a:rPr lang="ko-KR" altLang="en-US" sz="2000" b="1" dirty="0" smtClean="0"/>
              <a:t>   예 </a:t>
            </a:r>
            <a:r>
              <a:rPr lang="en-US" altLang="ko-KR" sz="2000" b="1" dirty="0" smtClean="0"/>
              <a:t>Cosmetic&gt;Next</a:t>
            </a:r>
          </a:p>
          <a:p>
            <a:endParaRPr lang="ko-KR" alt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428596" y="2643182"/>
            <a:ext cx="3500462" cy="3518983"/>
            <a:chOff x="428596" y="2500306"/>
            <a:chExt cx="3500462" cy="3518983"/>
          </a:xfrm>
        </p:grpSpPr>
        <p:pic>
          <p:nvPicPr>
            <p:cNvPr id="6" name="Picture 5" descr="Sit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8596" y="2500306"/>
              <a:ext cx="3500462" cy="351898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714348" y="2714620"/>
              <a:ext cx="642942" cy="21431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2844" y="1142984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/>
              <a:t>1.   </a:t>
            </a:r>
            <a:r>
              <a:rPr lang="ko-KR" altLang="en-US" sz="2400" b="1" dirty="0" smtClean="0"/>
              <a:t>로컬 사이트 만드는  순서</a:t>
            </a:r>
            <a:endParaRPr lang="ko-KR" alt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28596" y="1928802"/>
            <a:ext cx="3500462" cy="400110"/>
          </a:xfrm>
          <a:prstGeom prst="rect">
            <a:avLst/>
          </a:prstGeom>
          <a:solidFill>
            <a:srgbClr val="F6F5F0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2000" b="1" dirty="0" smtClean="0"/>
              <a:t>A. Site&gt;New site</a:t>
            </a:r>
            <a:endParaRPr lang="ko-KR" altLang="en-US" sz="2000" b="1" dirty="0"/>
          </a:p>
        </p:txBody>
      </p:sp>
      <p:pic>
        <p:nvPicPr>
          <p:cNvPr id="20" name="Picture 19" descr="Site defini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2643182"/>
            <a:ext cx="4786346" cy="40005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6357950" y="4714884"/>
            <a:ext cx="1214446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도메인명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없으니 공란으로</a:t>
            </a:r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29124" y="4143380"/>
            <a:ext cx="1285884" cy="1428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29124" y="4786322"/>
            <a:ext cx="1928826" cy="2143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 anchor="t">
            <a:normAutofit fontScale="90000"/>
          </a:bodyPr>
          <a:lstStyle/>
          <a:p>
            <a:r>
              <a:rPr lang="ko-KR" altLang="en-US" b="1" dirty="0" err="1" smtClean="0"/>
              <a:t>드림위버</a:t>
            </a:r>
            <a:r>
              <a:rPr lang="en-US" altLang="ko-KR" b="1" dirty="0" smtClean="0"/>
              <a:t> CS4</a:t>
            </a:r>
            <a:r>
              <a:rPr lang="ko-KR" altLang="en-US" b="1" dirty="0" smtClean="0"/>
              <a:t> 로컬 사이트 만들기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1214422"/>
            <a:ext cx="4000496" cy="646331"/>
          </a:xfrm>
          <a:prstGeom prst="rect">
            <a:avLst/>
          </a:prstGeom>
          <a:solidFill>
            <a:srgbClr val="F6F5F0"/>
          </a:solidFill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C. </a:t>
            </a:r>
            <a:r>
              <a:rPr lang="en-US" altLang="ko-KR" sz="1600" b="1" dirty="0" smtClean="0"/>
              <a:t>Editing files2: </a:t>
            </a:r>
            <a:r>
              <a:rPr lang="en-US" altLang="ko-KR" sz="1600" b="1" dirty="0" smtClean="0"/>
              <a:t> I </a:t>
            </a:r>
            <a:r>
              <a:rPr lang="en-US" altLang="ko-KR" sz="1600" b="1" dirty="0" smtClean="0"/>
              <a:t>don’t want to</a:t>
            </a:r>
          </a:p>
          <a:p>
            <a:r>
              <a:rPr lang="en-US" altLang="ko-KR" sz="1600" b="1" dirty="0" smtClean="0"/>
              <a:t>  </a:t>
            </a:r>
            <a:r>
              <a:rPr lang="en-US" altLang="ko-KR" sz="1600" b="1" dirty="0" smtClean="0"/>
              <a:t>           </a:t>
            </a:r>
            <a:r>
              <a:rPr lang="en-US" altLang="ko-KR" sz="1600" b="1" dirty="0" smtClean="0"/>
              <a:t>use a  server technology </a:t>
            </a:r>
            <a:endParaRPr lang="ko-KR" altLang="en-US" sz="1600" b="1" dirty="0"/>
          </a:p>
        </p:txBody>
      </p:sp>
      <p:pic>
        <p:nvPicPr>
          <p:cNvPr id="9" name="Picture 8" descr="Editing fi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214554"/>
            <a:ext cx="4000528" cy="42214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00034" y="4214818"/>
            <a:ext cx="1785950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ASP,PHP,JSP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서버 기술 이용할 것인가</a:t>
            </a:r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우선 오프라인으로 하겠다</a:t>
            </a:r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1" name="Picture 10" descr="Editing file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214554"/>
            <a:ext cx="4268643" cy="41681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429092" y="1214422"/>
            <a:ext cx="4714908" cy="861774"/>
          </a:xfrm>
          <a:prstGeom prst="rect">
            <a:avLst/>
          </a:prstGeom>
          <a:solidFill>
            <a:srgbClr val="F6F5F0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D. Editing files3: Edit local on my machines&gt;</a:t>
            </a:r>
            <a:r>
              <a:rPr lang="ko-KR" altLang="en-US" sz="1400" b="1" dirty="0" err="1" smtClean="0"/>
              <a:t>내컴퓨터에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홈피</a:t>
            </a:r>
            <a:r>
              <a:rPr lang="ko-KR" altLang="en-US" sz="1400" b="1" dirty="0" smtClean="0"/>
              <a:t> 만들려고 만든  폴더 열기 예</a:t>
            </a:r>
            <a:r>
              <a:rPr lang="en-US" altLang="ko-KR" sz="1400" b="1" dirty="0" smtClean="0"/>
              <a:t>&gt;Desktop&gt;Cosmetic</a:t>
            </a:r>
            <a:r>
              <a:rPr lang="ko-KR" altLang="en-US" sz="1400" b="1" dirty="0" smtClean="0"/>
              <a:t>클릭</a:t>
            </a:r>
            <a:r>
              <a:rPr lang="en-US" altLang="ko-KR" sz="1400" b="1" dirty="0" smtClean="0"/>
              <a:t>&gt;Cosmetic&gt;</a:t>
            </a:r>
            <a:r>
              <a:rPr lang="ko-KR" altLang="en-US" sz="1400" b="1" dirty="0" smtClean="0"/>
              <a:t>저장</a:t>
            </a:r>
            <a:r>
              <a:rPr lang="en-US" altLang="ko-KR" sz="1400" b="1" dirty="0" smtClean="0"/>
              <a:t>save</a:t>
            </a:r>
            <a:endParaRPr lang="en-US" sz="1400" b="1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643438" y="3786190"/>
            <a:ext cx="3786214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홈피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만드는 동안 파일 어떻게 작업할 것인지</a:t>
            </a:r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? </a:t>
            </a:r>
            <a:r>
              <a:rPr lang="ko-KR" altLang="en-US" sz="11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내컴퓨터에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카피 편집 하고 나서 준비되면 </a:t>
            </a:r>
            <a:r>
              <a:rPr lang="ko-KR" altLang="en-US" sz="11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업로드하겠다</a:t>
            </a:r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14876" y="4572008"/>
            <a:ext cx="2857520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내컴퓨터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어디에 </a:t>
            </a:r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파일 저장할 것이지</a:t>
            </a:r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?</a:t>
            </a:r>
          </a:p>
          <a:p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예 </a:t>
            </a:r>
            <a:r>
              <a:rPr 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Desktop&gt;Cosmetic&gt;Cosmetic</a:t>
            </a:r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ring fi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857364"/>
            <a:ext cx="4214842" cy="47149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14282" y="1000108"/>
            <a:ext cx="4357718" cy="707886"/>
          </a:xfrm>
          <a:prstGeom prst="rect">
            <a:avLst/>
          </a:prstGeom>
          <a:solidFill>
            <a:srgbClr val="F6F5F0"/>
          </a:solidFill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E. Sharing files:  </a:t>
            </a:r>
            <a:r>
              <a:rPr lang="ko-KR" altLang="en-US" sz="2000" b="1" dirty="0" smtClean="0"/>
              <a:t>원격서버 아직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</a:t>
            </a:r>
            <a:r>
              <a:rPr lang="en-US" altLang="ko-KR" sz="2000" b="1" dirty="0" smtClean="0"/>
              <a:t>     </a:t>
            </a:r>
            <a:r>
              <a:rPr lang="ko-KR" altLang="en-US" sz="2000" b="1" dirty="0" smtClean="0"/>
              <a:t>   </a:t>
            </a:r>
            <a:r>
              <a:rPr lang="ko-KR" altLang="en-US" sz="2000" b="1" dirty="0" smtClean="0"/>
              <a:t>불필요해서</a:t>
            </a:r>
            <a:r>
              <a:rPr lang="en-US" altLang="ko-KR" sz="2000" b="1" dirty="0" smtClean="0"/>
              <a:t>:None</a:t>
            </a:r>
            <a:r>
              <a:rPr lang="ko-KR" altLang="en-US" sz="2000" b="1" dirty="0" smtClean="0"/>
              <a:t>선택</a:t>
            </a:r>
            <a:r>
              <a:rPr lang="en-US" altLang="ko-KR" sz="2000" b="1" dirty="0" smtClean="0"/>
              <a:t>&gt;Next</a:t>
            </a:r>
            <a:r>
              <a:rPr lang="en-US" altLang="ko-KR" sz="2000" dirty="0" smtClean="0"/>
              <a:t> </a:t>
            </a:r>
            <a:endParaRPr lang="ko-KR" alt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643438" y="1000108"/>
            <a:ext cx="4286280" cy="400110"/>
          </a:xfrm>
          <a:prstGeom prst="rect">
            <a:avLst/>
          </a:prstGeom>
          <a:solidFill>
            <a:srgbClr val="F6F5F0"/>
          </a:solidFill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F. Editing files3:Summary&gt;Done</a:t>
            </a:r>
          </a:p>
        </p:txBody>
      </p:sp>
      <p:pic>
        <p:nvPicPr>
          <p:cNvPr id="15" name="Picture 14" descr="SUMMA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857364"/>
            <a:ext cx="4357718" cy="47149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 anchor="t">
            <a:normAutofit fontScale="90000"/>
          </a:bodyPr>
          <a:lstStyle/>
          <a:p>
            <a:r>
              <a:rPr lang="ko-KR" altLang="en-US" b="1" dirty="0" err="1" smtClean="0"/>
              <a:t>드림위버</a:t>
            </a:r>
            <a:r>
              <a:rPr lang="en-US" altLang="ko-KR" b="1" dirty="0" smtClean="0"/>
              <a:t> CS4</a:t>
            </a:r>
            <a:r>
              <a:rPr lang="ko-KR" altLang="en-US" b="1" dirty="0" smtClean="0"/>
              <a:t> 로컬 사이트 만들기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1416</TotalTime>
  <Words>1339</Words>
  <Application>Microsoft Office PowerPoint</Application>
  <PresentationFormat>On-screen Show (4:3)</PresentationFormat>
  <Paragraphs>257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로컬 사이트란</vt:lpstr>
      <vt:lpstr>드림위버 CS4 로컬 사이트 만들기</vt:lpstr>
      <vt:lpstr>드림위버 CS4 로컬 사이트 만들기</vt:lpstr>
      <vt:lpstr>드림위버 CS4 로컬 사이트 만들기</vt:lpstr>
      <vt:lpstr>드림위버 CS4 로컬 사이트 만들기</vt:lpstr>
      <vt:lpstr>드림위버 CS4 New 창을 만들기</vt:lpstr>
      <vt:lpstr>드림위버 CS4 New 창을 만들기</vt:lpstr>
      <vt:lpstr>드림위버  프레임 나누기</vt:lpstr>
      <vt:lpstr>드림위버  프레임 나누기</vt:lpstr>
      <vt:lpstr>드림위버  프레임 나누기</vt:lpstr>
      <vt:lpstr>드림위버 top frame 메뉴 만들기 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HEG</dc:creator>
  <cp:lastModifiedBy>HP</cp:lastModifiedBy>
  <cp:revision>216</cp:revision>
  <dcterms:created xsi:type="dcterms:W3CDTF">2015-05-15T17:59:22Z</dcterms:created>
  <dcterms:modified xsi:type="dcterms:W3CDTF">2015-10-08T20:17:54Z</dcterms:modified>
</cp:coreProperties>
</file>