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F9D95-DB6C-440D-8342-5A14F42AB5F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572A-A0F4-434E-92B1-E65429E5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3962400" cy="715962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간단한 표 작성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표 작성 태그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lang="ko-KR" altLang="en-US" b="1" dirty="0" smtClean="0"/>
              <a:t>표의 한줄 진행되는 테이블 시작과 테이블 닫는 태그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None/>
            </a:pPr>
            <a:r>
              <a:rPr kumimoji="0" lang="en-US" altLang="ko-KR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: 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지정된 행의 셀 제목을 지정하는 태그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자동으로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체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자동 중앙 정렬이 기본값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None/>
            </a:pP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:  </a:t>
            </a:r>
            <a:r>
              <a:rPr lang="en-US" altLang="ko-KR" b="1" dirty="0" smtClean="0"/>
              <a:t>html</a:t>
            </a:r>
            <a:r>
              <a:rPr lang="ko-KR" altLang="en-US" b="1" dirty="0" smtClean="0"/>
              <a:t> 표의 기본 셀을 정의하는 태그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209800"/>
            <a:ext cx="9144000" cy="2667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15-9. </a:t>
            </a:r>
            <a:r>
              <a:rPr lang="en-US" altLang="ko-KR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&lt;head&gt;&lt;title&gt;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테이블 작성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&lt;table&gt;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회사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상품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판매단가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 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&lt;td&gt;</a:t>
            </a:r>
            <a:r>
              <a:rPr lang="ko-KR" altLang="en-US" sz="1400" dirty="0" smtClean="0"/>
              <a:t>현대</a:t>
            </a:r>
            <a:r>
              <a:rPr lang="en-US" altLang="ko-KR" sz="1400" dirty="0" smtClean="0"/>
              <a:t>&lt;/td&gt;&lt;td&gt;</a:t>
            </a:r>
            <a:r>
              <a:rPr lang="ko-KR" altLang="en-US" sz="1400" dirty="0" smtClean="0"/>
              <a:t>제네시스</a:t>
            </a:r>
            <a:r>
              <a:rPr lang="en-US" altLang="ko-KR" sz="1400" dirty="0" smtClean="0"/>
              <a:t>&lt;/td&gt; &lt;td&gt;6000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&lt;/td&gt; 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&lt;td&gt;</a:t>
            </a:r>
            <a:r>
              <a:rPr lang="ko-KR" altLang="en-US" sz="1400" dirty="0" smtClean="0"/>
              <a:t>도요타</a:t>
            </a:r>
            <a:r>
              <a:rPr lang="en-US" altLang="ko-KR" sz="1400" dirty="0" smtClean="0"/>
              <a:t>&lt;/td&gt; &lt;td&gt;</a:t>
            </a:r>
            <a:r>
              <a:rPr lang="ko-KR" altLang="en-US" sz="1400" dirty="0" smtClean="0"/>
              <a:t>어코드</a:t>
            </a:r>
            <a:r>
              <a:rPr lang="en-US" altLang="ko-KR" sz="1400" dirty="0" smtClean="0"/>
              <a:t>&lt;/td&gt; &lt;td&gt;2500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&lt;/td&gt; 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&lt;td&gt;</a:t>
            </a:r>
            <a:r>
              <a:rPr lang="ko-KR" altLang="en-US" sz="1400" dirty="0" smtClean="0"/>
              <a:t>혼다</a:t>
            </a:r>
            <a:r>
              <a:rPr lang="en-US" altLang="ko-KR" sz="1400" dirty="0" smtClean="0"/>
              <a:t>&lt;/td&gt; &lt;td&gt;</a:t>
            </a:r>
            <a:r>
              <a:rPr lang="ko-KR" altLang="en-US" sz="1400" dirty="0" smtClean="0"/>
              <a:t>시빅</a:t>
            </a:r>
            <a:r>
              <a:rPr lang="en-US" altLang="ko-KR" sz="1400" dirty="0" smtClean="0"/>
              <a:t>&lt;/td&gt; &lt;td&gt;2000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&lt;/td&gt;&lt;/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&lt;/html&gt;</a:t>
            </a:r>
          </a:p>
        </p:txBody>
      </p:sp>
      <p:pic>
        <p:nvPicPr>
          <p:cNvPr id="6" name="Picture 5" descr="15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19600"/>
            <a:ext cx="73152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533400"/>
            <a:ext cx="91440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16-2. </a:t>
            </a:r>
            <a:r>
              <a:rPr lang="en-US" altLang="ko-KR" sz="1200" dirty="0" smtClean="0"/>
              <a:t>&lt;&lt;html&gt;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표안의  셀 색깔 변경 하는 방법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&lt;table border="0" 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="black"  </a:t>
            </a:r>
            <a:r>
              <a:rPr lang="en-US" altLang="ko-KR" sz="1200" dirty="0" err="1" smtClean="0"/>
              <a:t>cellspacing</a:t>
            </a:r>
            <a:r>
              <a:rPr lang="en-US" altLang="ko-KR" sz="1200" dirty="0" smtClean="0"/>
              <a:t>="1"&gt;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</a:t>
            </a:r>
            <a:r>
              <a:rPr lang="en-US" altLang="ko-KR" sz="1200" dirty="0" smtClean="0">
                <a:solidFill>
                  <a:srgbClr val="FF0000"/>
                </a:solidFill>
              </a:rPr>
              <a:t>&lt;td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200" dirty="0" smtClean="0">
                <a:solidFill>
                  <a:srgbClr val="FF0000"/>
                </a:solidFill>
              </a:rPr>
              <a:t>="pink"&gt;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&lt;/td&gt;&lt;td&gt; </a:t>
            </a:r>
            <a:r>
              <a:rPr lang="ko-KR" altLang="en-US" sz="1200" dirty="0" smtClean="0"/>
              <a:t>제네시스 </a:t>
            </a:r>
            <a:r>
              <a:rPr lang="en-US" altLang="ko-KR" sz="1200" dirty="0" smtClean="0"/>
              <a:t>&lt;/td&gt; &lt;td&gt;6000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&lt;td&gt;</a:t>
            </a:r>
            <a:r>
              <a:rPr lang="ko-KR" altLang="en-US" sz="1200" dirty="0" smtClean="0"/>
              <a:t>어코드</a:t>
            </a:r>
            <a:r>
              <a:rPr lang="en-US" altLang="ko-KR" sz="1200" dirty="0" smtClean="0"/>
              <a:t>&lt;/td&gt; &lt;td&gt;2500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</a:t>
            </a:r>
            <a:r>
              <a:rPr lang="en-US" altLang="ko-KR" sz="1200" dirty="0" smtClean="0">
                <a:solidFill>
                  <a:srgbClr val="FF0000"/>
                </a:solidFill>
              </a:rPr>
              <a:t>&lt;td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200" dirty="0" smtClean="0">
                <a:solidFill>
                  <a:srgbClr val="FF0000"/>
                </a:solidFill>
              </a:rPr>
              <a:t>="pink"&gt;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 </a:t>
            </a:r>
            <a:r>
              <a:rPr lang="ko-KR" altLang="en-US" sz="1200" dirty="0" smtClean="0"/>
              <a:t>시빅</a:t>
            </a:r>
            <a:r>
              <a:rPr lang="en-US" altLang="ko-KR" sz="1200" dirty="0" smtClean="0"/>
              <a:t>&lt;/td&gt; &lt;td&gt;2000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67000" y="0"/>
            <a:ext cx="3657600" cy="457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표안의  셀 색깔 변경 태그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16-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9144000" cy="1189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533400"/>
            <a:ext cx="91440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16-3.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표  셀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width height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값 변경 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&lt;table border="0" 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="black"  </a:t>
            </a:r>
            <a:r>
              <a:rPr lang="en-US" altLang="ko-KR" sz="1200" dirty="0" err="1" smtClean="0"/>
              <a:t>cellspacing</a:t>
            </a:r>
            <a:r>
              <a:rPr lang="en-US" altLang="ko-KR" sz="1200" dirty="0" smtClean="0"/>
              <a:t>="1“  width=“70%”  height=“270”&gt;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</a:t>
            </a:r>
            <a:r>
              <a:rPr lang="en-US" altLang="ko-KR" sz="1200" dirty="0" smtClean="0">
                <a:solidFill>
                  <a:srgbClr val="FF0000"/>
                </a:solidFill>
              </a:rPr>
              <a:t>&lt;td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200" dirty="0" smtClean="0">
                <a:solidFill>
                  <a:srgbClr val="FF0000"/>
                </a:solidFill>
              </a:rPr>
              <a:t>="pink"&gt;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&lt;/td&gt;&lt;td&gt; </a:t>
            </a:r>
            <a:r>
              <a:rPr lang="ko-KR" altLang="en-US" sz="1200" dirty="0" smtClean="0"/>
              <a:t>제네시스 </a:t>
            </a:r>
            <a:r>
              <a:rPr lang="en-US" altLang="ko-KR" sz="1200" dirty="0" smtClean="0"/>
              <a:t>&lt;/td&gt; &lt;td&gt;6000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&lt;td&gt;</a:t>
            </a:r>
            <a:r>
              <a:rPr lang="ko-KR" altLang="en-US" sz="1200" dirty="0" smtClean="0"/>
              <a:t>어코드</a:t>
            </a:r>
            <a:r>
              <a:rPr lang="en-US" altLang="ko-KR" sz="1200" dirty="0" smtClean="0"/>
              <a:t>&lt;/td&gt; &lt;td&gt;2500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</a:t>
            </a:r>
            <a:r>
              <a:rPr lang="en-US" altLang="ko-KR" sz="1200" dirty="0" smtClean="0">
                <a:solidFill>
                  <a:srgbClr val="FF0000"/>
                </a:solidFill>
              </a:rPr>
              <a:t>&lt;td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200" dirty="0" smtClean="0">
                <a:solidFill>
                  <a:srgbClr val="FF0000"/>
                </a:solidFill>
              </a:rPr>
              <a:t>="pink"&gt;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 </a:t>
            </a:r>
            <a:r>
              <a:rPr lang="ko-KR" altLang="en-US" sz="1200" dirty="0" smtClean="0"/>
              <a:t>시빅</a:t>
            </a:r>
            <a:r>
              <a:rPr lang="en-US" altLang="ko-KR" sz="1200" dirty="0" smtClean="0"/>
              <a:t>&lt;/td&gt; &lt;td&gt;2000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0"/>
            <a:ext cx="4343400" cy="457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표  셀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width height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값 변경 태그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16-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9144000" cy="2279276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0" y="3657600"/>
            <a:ext cx="6400800" cy="1588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38400" y="3352800"/>
            <a:ext cx="2362200" cy="228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전체 가로길이의 </a:t>
            </a:r>
            <a:r>
              <a:rPr lang="en-US" altLang="ko-KR" dirty="0" smtClean="0">
                <a:solidFill>
                  <a:schemeClr val="tx1"/>
                </a:solidFill>
              </a:rPr>
              <a:t>70%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496594" y="4723606"/>
            <a:ext cx="457200" cy="1588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76800" y="4572000"/>
            <a:ext cx="1371600" cy="228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270</a:t>
            </a:r>
            <a:r>
              <a:rPr lang="ko-KR" altLang="en-US" dirty="0" smtClean="0">
                <a:solidFill>
                  <a:schemeClr val="tx1"/>
                </a:solidFill>
              </a:rPr>
              <a:t>픽셀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0" y="0"/>
            <a:ext cx="4343400" cy="457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표  셀 안에 이미지 넣는 방법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33400"/>
            <a:ext cx="91440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16-4. </a:t>
            </a:r>
            <a:r>
              <a:rPr lang="en-US" altLang="ko-KR" sz="1200" dirty="0" smtClean="0"/>
              <a:t>&lt;html&gt;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표  셀 안에 이미지 넣는 방법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&lt;table border="0" 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="black"  </a:t>
            </a:r>
            <a:r>
              <a:rPr lang="en-US" altLang="ko-KR" sz="1200" dirty="0" err="1" smtClean="0"/>
              <a:t>cellspacing</a:t>
            </a:r>
            <a:r>
              <a:rPr lang="en-US" altLang="ko-KR" sz="1200" dirty="0" smtClean="0"/>
              <a:t>="1“  width=“70%” height=“270”&gt;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&lt;td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="pink"&gt;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&lt;/td&gt;&lt;td&gt; </a:t>
            </a:r>
            <a:r>
              <a:rPr lang="ko-KR" altLang="en-US" sz="1200" dirty="0" smtClean="0"/>
              <a:t>제네시스 </a:t>
            </a:r>
            <a:r>
              <a:rPr lang="en-US" altLang="ko-KR" sz="1200" dirty="0" smtClean="0"/>
              <a:t>&lt;/td&gt; &lt;td&gt;6000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&lt;td&gt; </a:t>
            </a:r>
            <a:r>
              <a:rPr lang="en-US" altLang="ko-KR" sz="1200" dirty="0" smtClean="0">
                <a:solidFill>
                  <a:srgbClr val="FF0000"/>
                </a:solidFill>
              </a:rPr>
              <a:t>&lt;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img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src</a:t>
            </a:r>
            <a:r>
              <a:rPr lang="en-US" altLang="ko-KR" sz="1200" dirty="0" smtClean="0">
                <a:solidFill>
                  <a:srgbClr val="FF0000"/>
                </a:solidFill>
              </a:rPr>
              <a:t>=“accord .jpg”&gt; </a:t>
            </a:r>
            <a:r>
              <a:rPr lang="en-US" altLang="ko-KR" sz="1200" dirty="0" smtClean="0"/>
              <a:t>&lt;/td&gt; &lt;td&gt;2500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&lt;td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="pink"&gt;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 </a:t>
            </a:r>
            <a:r>
              <a:rPr lang="ko-KR" altLang="en-US" sz="1200" dirty="0" smtClean="0"/>
              <a:t>시빅</a:t>
            </a:r>
            <a:r>
              <a:rPr lang="en-US" altLang="ko-KR" sz="1200" dirty="0" smtClean="0"/>
              <a:t>&lt;/td&gt; &lt;td&gt;2000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</p:txBody>
      </p:sp>
      <p:pic>
        <p:nvPicPr>
          <p:cNvPr id="4" name="Picture 3" descr="16-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9144000" cy="3119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0" y="0"/>
            <a:ext cx="4343400" cy="457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셀 내부 텍스트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좌우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정렬 방법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09600"/>
            <a:ext cx="8915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한 줄 모두 한꺼번에 정렬하려면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align=“right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혹은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center”&gt;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기본값은 좌측정렬</a:t>
            </a:r>
            <a:endParaRPr lang="en-US" altLang="ko-KR" sz="16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ko-KR" altLang="en-US" b="1" dirty="0" smtClean="0"/>
              <a:t>한 셀 내에 텍스트만 정렬하려면   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&lt;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align=“right </a:t>
            </a:r>
            <a:r>
              <a:rPr lang="ko-KR" altLang="en-US" b="1" dirty="0" smtClean="0">
                <a:solidFill>
                  <a:srgbClr val="FF0000"/>
                </a:solidFill>
              </a:rPr>
              <a:t>혹은 </a:t>
            </a:r>
            <a:r>
              <a:rPr lang="en-US" altLang="ko-KR" b="1" dirty="0" smtClean="0">
                <a:solidFill>
                  <a:srgbClr val="FF0000"/>
                </a:solidFill>
              </a:rPr>
              <a:t>center”&gt;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1440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16-5.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셀 내부 텍스트 정렬 방법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&lt;table border="0" 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="black”&gt;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</a:t>
            </a:r>
            <a:r>
              <a:rPr lang="en-US" altLang="ko-KR" sz="1200" dirty="0" smtClean="0">
                <a:solidFill>
                  <a:srgbClr val="FF0000"/>
                </a:solidFill>
              </a:rPr>
              <a:t>&lt;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tr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200" dirty="0" smtClean="0">
                <a:solidFill>
                  <a:srgbClr val="FF0000"/>
                </a:solidFill>
              </a:rPr>
              <a:t>="white“  align=“center”&gt; </a:t>
            </a:r>
            <a:r>
              <a:rPr lang="en-US" altLang="ko-KR" sz="1200" dirty="0" smtClean="0"/>
              <a:t>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>
                <a:solidFill>
                  <a:srgbClr val="FF0000"/>
                </a:solidFill>
              </a:rPr>
              <a:t>                &lt;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tr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200" dirty="0" smtClean="0">
                <a:solidFill>
                  <a:srgbClr val="FF0000"/>
                </a:solidFill>
              </a:rPr>
              <a:t>="white“ align=“center”&gt;  </a:t>
            </a:r>
            <a:r>
              <a:rPr lang="en-US" altLang="ko-KR" sz="1200" dirty="0" smtClean="0"/>
              <a:t>&lt;td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="pink"&gt;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&lt;/td&gt;&lt;td&gt; </a:t>
            </a:r>
            <a:r>
              <a:rPr lang="ko-KR" altLang="en-US" sz="1200" dirty="0" smtClean="0"/>
              <a:t>제네시스 </a:t>
            </a:r>
            <a:r>
              <a:rPr lang="en-US" altLang="ko-KR" sz="1200" dirty="0" smtClean="0"/>
              <a:t>&lt;/td&gt; &lt;td&gt;6000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</a:t>
            </a:r>
            <a:r>
              <a:rPr lang="en-US" altLang="ko-KR" sz="1200" dirty="0" smtClean="0">
                <a:solidFill>
                  <a:srgbClr val="FF0000"/>
                </a:solidFill>
              </a:rPr>
              <a:t>&lt;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tr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200" dirty="0" smtClean="0">
                <a:solidFill>
                  <a:srgbClr val="FF0000"/>
                </a:solidFill>
              </a:rPr>
              <a:t>="white“ align=“center”&gt;  </a:t>
            </a:r>
            <a:r>
              <a:rPr lang="en-US" altLang="ko-KR" sz="1200" dirty="0" smtClean="0"/>
              <a:t>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&lt;td&gt; </a:t>
            </a:r>
            <a:r>
              <a:rPr lang="ko-KR" altLang="en-US" sz="1200" dirty="0" smtClean="0"/>
              <a:t>어코드 </a:t>
            </a:r>
            <a:r>
              <a:rPr lang="en-US" altLang="ko-KR" sz="1200" dirty="0" smtClean="0"/>
              <a:t>&lt;/td&gt; &lt;td&gt;2500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>
                <a:solidFill>
                  <a:srgbClr val="FF0000"/>
                </a:solidFill>
              </a:rPr>
              <a:t>                &lt;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tr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200" dirty="0" smtClean="0">
                <a:solidFill>
                  <a:srgbClr val="FF0000"/>
                </a:solidFill>
              </a:rPr>
              <a:t>="white“ align=“center”&gt;  </a:t>
            </a:r>
            <a:r>
              <a:rPr lang="en-US" altLang="ko-KR" sz="1200" dirty="0" smtClean="0"/>
              <a:t>&lt;td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="pink"&gt;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 </a:t>
            </a:r>
            <a:r>
              <a:rPr lang="ko-KR" altLang="en-US" sz="1200" dirty="0" smtClean="0"/>
              <a:t>시빅</a:t>
            </a:r>
            <a:r>
              <a:rPr lang="en-US" altLang="ko-KR" sz="1200" dirty="0" smtClean="0"/>
              <a:t>&lt;/td&gt; &lt;td&gt;2000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</p:txBody>
      </p:sp>
      <p:pic>
        <p:nvPicPr>
          <p:cNvPr id="6" name="Picture 5" descr="16-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9144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609600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한 줄 모두 한꺼번에 정렬하려면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align=“right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혹은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center”&gt;</a:t>
            </a:r>
            <a:endParaRPr lang="en-US" altLang="ko-KR" sz="16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ko-KR" altLang="en-US" b="1" dirty="0" smtClean="0"/>
              <a:t>한 셀 내에 텍스트만 정렬하려면   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&lt;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align=“right </a:t>
            </a:r>
            <a:r>
              <a:rPr lang="ko-KR" altLang="en-US" b="1" dirty="0" smtClean="0">
                <a:solidFill>
                  <a:srgbClr val="FF0000"/>
                </a:solidFill>
              </a:rPr>
              <a:t>혹은 </a:t>
            </a:r>
            <a:r>
              <a:rPr lang="en-US" altLang="ko-KR" b="1" dirty="0" smtClean="0">
                <a:solidFill>
                  <a:srgbClr val="FF0000"/>
                </a:solidFill>
              </a:rPr>
              <a:t>center”&gt;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71600"/>
            <a:ext cx="91440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16-6.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셀 내부 텍스트  좌우 정렬 방법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&lt;table border="0" 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="black”  width=“80%”  height=“300”&gt;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 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="white“&gt;  &lt;td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="pink"&gt;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&lt;/td&gt;&lt;td  </a:t>
            </a:r>
            <a:r>
              <a:rPr lang="en-US" altLang="ko-KR" sz="1200" dirty="0" smtClean="0">
                <a:solidFill>
                  <a:srgbClr val="FF0000"/>
                </a:solidFill>
              </a:rPr>
              <a:t>align=“right”&gt; </a:t>
            </a:r>
            <a:r>
              <a:rPr lang="ko-KR" altLang="en-US" sz="1200" dirty="0" smtClean="0"/>
              <a:t>제네시스 </a:t>
            </a:r>
            <a:r>
              <a:rPr lang="en-US" altLang="ko-KR" sz="1200" dirty="0" smtClean="0"/>
              <a:t>&lt;/td&gt; &lt;td&gt;6000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="white“&gt;  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&lt;td&gt; </a:t>
            </a:r>
            <a:r>
              <a:rPr lang="ko-KR" altLang="en-US" sz="1200" dirty="0" smtClean="0"/>
              <a:t>어코드 </a:t>
            </a:r>
            <a:r>
              <a:rPr lang="en-US" altLang="ko-KR" sz="1200" dirty="0" smtClean="0"/>
              <a:t>&lt;/td&gt; &lt;td&gt;2500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="white“&gt;  &lt;td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="pink"&gt;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 </a:t>
            </a:r>
            <a:r>
              <a:rPr lang="ko-KR" altLang="en-US" sz="1200" dirty="0" smtClean="0"/>
              <a:t>시빅</a:t>
            </a:r>
            <a:r>
              <a:rPr lang="en-US" altLang="ko-KR" sz="1200" dirty="0" smtClean="0"/>
              <a:t>&lt;/td&gt; &lt;td  </a:t>
            </a:r>
            <a:r>
              <a:rPr lang="en-US" altLang="ko-KR" sz="1200" dirty="0" smtClean="0">
                <a:solidFill>
                  <a:srgbClr val="FF0000"/>
                </a:solidFill>
              </a:rPr>
              <a:t>align=“right”&gt;</a:t>
            </a:r>
            <a:r>
              <a:rPr lang="en-US" altLang="ko-KR" sz="1200" dirty="0" smtClean="0"/>
              <a:t>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</p:txBody>
      </p:sp>
      <p:pic>
        <p:nvPicPr>
          <p:cNvPr id="5" name="Picture 4" descr="16-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9144000" cy="25437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6200" y="4800600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5791200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0" y="0"/>
            <a:ext cx="4343400" cy="457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셀 내부 텍스트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좌우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정렬 방법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0"/>
            <a:ext cx="4191000" cy="457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셀 내부 텍스트 상하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정렬 방법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09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한 줄 모두 한꺼번에 </a:t>
            </a:r>
            <a:r>
              <a:rPr lang="ko-KR" altLang="en-US" b="1" dirty="0" smtClean="0">
                <a:solidFill>
                  <a:srgbClr val="FF0000"/>
                </a:solidFill>
              </a:rPr>
              <a:t>상하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정렬하려면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</a:t>
            </a:r>
            <a:r>
              <a:rPr lang="en-US" sz="2000" b="1" dirty="0" smtClean="0">
                <a:solidFill>
                  <a:srgbClr val="FF0000"/>
                </a:solidFill>
              </a:rPr>
              <a:t>align=“top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혹은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bottom”&gt;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    </a:t>
            </a:r>
            <a:r>
              <a:rPr lang="ko-KR" altLang="en-US" b="1" dirty="0" smtClean="0">
                <a:solidFill>
                  <a:srgbClr val="FF0000"/>
                </a:solidFill>
              </a:rPr>
              <a:t>기본값은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middle</a:t>
            </a:r>
            <a:endParaRPr lang="en-US" altLang="ko-KR" sz="16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ko-KR" altLang="en-US" b="1" dirty="0" smtClean="0"/>
              <a:t>한 셀 내에 텍스트만 </a:t>
            </a:r>
            <a:r>
              <a:rPr lang="ko-KR" altLang="en-US" b="1" dirty="0" smtClean="0">
                <a:solidFill>
                  <a:srgbClr val="FF0000"/>
                </a:solidFill>
              </a:rPr>
              <a:t>상하 </a:t>
            </a:r>
            <a:r>
              <a:rPr lang="ko-KR" altLang="en-US" b="1" dirty="0" smtClean="0"/>
              <a:t>정렬하려면   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&lt;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lang="en-US" b="1" dirty="0" smtClean="0">
                <a:solidFill>
                  <a:srgbClr val="FF0000"/>
                </a:solidFill>
              </a:rPr>
              <a:t>align =“top </a:t>
            </a:r>
            <a:r>
              <a:rPr lang="ko-KR" altLang="en-US" b="1" dirty="0" smtClean="0">
                <a:solidFill>
                  <a:srgbClr val="FF0000"/>
                </a:solidFill>
              </a:rPr>
              <a:t>혹은 </a:t>
            </a:r>
            <a:r>
              <a:rPr lang="en-US" altLang="ko-KR" b="1" dirty="0" smtClean="0">
                <a:solidFill>
                  <a:srgbClr val="FF0000"/>
                </a:solidFill>
              </a:rPr>
              <a:t>bottom”&gt;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91440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16-7.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셀 내부 텍스트 상하 정렬 방법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&lt;table border="0" 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="black”  width=“80%”  height=“300”&gt;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 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="white“&gt;  &lt;td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="pink"&gt;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&lt;/td&gt;&lt;td 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valign</a:t>
            </a:r>
            <a:r>
              <a:rPr lang="en-US" altLang="ko-KR" sz="1200" dirty="0" smtClean="0">
                <a:solidFill>
                  <a:srgbClr val="FF0000"/>
                </a:solidFill>
              </a:rPr>
              <a:t>=“top”&gt; </a:t>
            </a:r>
            <a:r>
              <a:rPr lang="ko-KR" altLang="en-US" sz="1200" dirty="0" smtClean="0"/>
              <a:t>제네시스 </a:t>
            </a:r>
            <a:r>
              <a:rPr lang="en-US" altLang="ko-KR" sz="1200" dirty="0" smtClean="0"/>
              <a:t>&lt;/td&gt; &lt;td&gt;6000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="white“&gt;  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&lt;td&gt; </a:t>
            </a:r>
            <a:r>
              <a:rPr lang="ko-KR" altLang="en-US" sz="1200" dirty="0" smtClean="0"/>
              <a:t>어코드 </a:t>
            </a:r>
            <a:r>
              <a:rPr lang="en-US" altLang="ko-KR" sz="1200" dirty="0" smtClean="0"/>
              <a:t>&lt;/td&gt; &lt;td&gt;2500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="white“&gt;  &lt;td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="pink"&gt;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 </a:t>
            </a:r>
            <a:r>
              <a:rPr lang="ko-KR" altLang="en-US" sz="1200" dirty="0" smtClean="0"/>
              <a:t>시빅</a:t>
            </a:r>
            <a:r>
              <a:rPr lang="en-US" altLang="ko-KR" sz="1200" dirty="0" smtClean="0"/>
              <a:t>&lt;/td&gt; &lt;td 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valign</a:t>
            </a:r>
            <a:r>
              <a:rPr lang="en-US" altLang="ko-KR" sz="1200" dirty="0" smtClean="0">
                <a:solidFill>
                  <a:srgbClr val="FF0000"/>
                </a:solidFill>
              </a:rPr>
              <a:t>=“bottom”&gt;</a:t>
            </a:r>
            <a:r>
              <a:rPr lang="en-US" altLang="ko-KR" sz="1200" dirty="0" smtClean="0"/>
              <a:t>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</p:txBody>
      </p:sp>
      <p:pic>
        <p:nvPicPr>
          <p:cNvPr id="6" name="Picture 5" descr="16-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0"/>
            <a:ext cx="9144000" cy="2599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400" y="4724400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6019800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0" y="0"/>
            <a:ext cx="1905000" cy="457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셀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병합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방법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4572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b="1" dirty="0" smtClean="0">
                <a:solidFill>
                  <a:srgbClr val="FF0000"/>
                </a:solidFill>
              </a:rPr>
              <a:t>연속된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행을 병합하려면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rowspan</a:t>
            </a:r>
            <a:r>
              <a:rPr lang="en-US" sz="1600" b="1" dirty="0" smtClean="0">
                <a:solidFill>
                  <a:srgbClr val="FF0000"/>
                </a:solidFill>
              </a:rPr>
              <a:t>=</a:t>
            </a:r>
            <a:r>
              <a:rPr lang="en-US" b="1" dirty="0" smtClean="0">
                <a:solidFill>
                  <a:srgbClr val="FF0000"/>
                </a:solidFill>
              </a:rPr>
              <a:t>“2</a:t>
            </a:r>
            <a:r>
              <a:rPr lang="en-US" altLang="ko-KR" b="1" dirty="0" smtClean="0">
                <a:solidFill>
                  <a:srgbClr val="FF0000"/>
                </a:solidFill>
              </a:rPr>
              <a:t>”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&gt;</a:t>
            </a:r>
            <a:endParaRPr lang="en-US" altLang="ko-KR" sz="16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ko-KR" altLang="en-US" b="1" dirty="0" smtClean="0">
                <a:solidFill>
                  <a:srgbClr val="FF0000"/>
                </a:solidFill>
              </a:rPr>
              <a:t>연속된 열을 병합하려면   </a:t>
            </a:r>
            <a:r>
              <a:rPr lang="en-US" sz="2000" b="1" dirty="0" smtClean="0">
                <a:solidFill>
                  <a:srgbClr val="FF0000"/>
                </a:solidFill>
              </a:rPr>
              <a:t>&lt;</a:t>
            </a:r>
            <a:r>
              <a:rPr lang="en-US" sz="2000" b="1" dirty="0" err="1" smtClean="0">
                <a:solidFill>
                  <a:srgbClr val="FF0000"/>
                </a:solidFill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colspan</a:t>
            </a:r>
            <a:r>
              <a:rPr lang="en-US" sz="2000" b="1" dirty="0" smtClean="0">
                <a:solidFill>
                  <a:srgbClr val="FF0000"/>
                </a:solidFill>
              </a:rPr>
              <a:t>=</a:t>
            </a:r>
            <a:r>
              <a:rPr lang="en-US" b="1" dirty="0" smtClean="0">
                <a:solidFill>
                  <a:srgbClr val="FF0000"/>
                </a:solidFill>
              </a:rPr>
              <a:t>“2</a:t>
            </a:r>
            <a:r>
              <a:rPr lang="en-US" altLang="ko-KR" b="1" dirty="0" smtClean="0">
                <a:solidFill>
                  <a:srgbClr val="FF0000"/>
                </a:solidFill>
              </a:rPr>
              <a:t>”&gt;</a:t>
            </a:r>
            <a:endParaRPr lang="en-US" altLang="ko-KR" sz="14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71600"/>
            <a:ext cx="91440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16-8. </a:t>
            </a:r>
            <a:r>
              <a:rPr lang="en-US" altLang="ko-KR" sz="1200" dirty="0" smtClean="0"/>
              <a:t>&lt;html&gt;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연속된 행 병합 방법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&lt;table border="0" 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="black”  width=“80%”  height=“300”&gt;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 &gt; </a:t>
            </a:r>
            <a:r>
              <a:rPr lang="en-US" altLang="ko-KR" dirty="0" smtClean="0"/>
              <a:t>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rgbClr val="FF0000"/>
                </a:solidFill>
              </a:rPr>
              <a:t>rowspan</a:t>
            </a:r>
            <a:r>
              <a:rPr lang="en-US" altLang="ko-KR" dirty="0" smtClean="0">
                <a:solidFill>
                  <a:srgbClr val="FF0000"/>
                </a:solidFill>
              </a:rPr>
              <a:t>=“2”&gt;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연속된 행 병합 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 First  </a:t>
            </a:r>
            <a:r>
              <a:rPr lang="ko-KR" altLang="en-US" sz="1200" dirty="0" smtClean="0"/>
              <a:t>열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 Second  </a:t>
            </a:r>
            <a:r>
              <a:rPr lang="ko-KR" altLang="en-US" sz="1200" dirty="0" smtClean="0"/>
              <a:t>열 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="white“&gt;  &lt;td &gt;AAA&lt;/td&gt;&lt;td &gt; BBB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="white“&gt;  &lt;td&gt;CCC&lt;/td&gt; &lt;td&gt; DDD&lt;/td&gt; &lt;td&gt;EEE&lt;/td&gt;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</p:txBody>
      </p:sp>
      <p:pic>
        <p:nvPicPr>
          <p:cNvPr id="5" name="Picture 4" descr="16-8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0"/>
            <a:ext cx="9144000" cy="25568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67200"/>
            <a:ext cx="35052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52800" y="0"/>
            <a:ext cx="2057400" cy="457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셀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병합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방법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4572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b="1" dirty="0" smtClean="0">
                <a:solidFill>
                  <a:srgbClr val="FF0000"/>
                </a:solidFill>
              </a:rPr>
              <a:t>연속된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행을 병합하려면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rowspan</a:t>
            </a:r>
            <a:r>
              <a:rPr lang="en-US" sz="1600" b="1" dirty="0" smtClean="0">
                <a:solidFill>
                  <a:srgbClr val="FF0000"/>
                </a:solidFill>
              </a:rPr>
              <a:t>=</a:t>
            </a:r>
            <a:r>
              <a:rPr lang="en-US" b="1" dirty="0" smtClean="0">
                <a:solidFill>
                  <a:srgbClr val="FF0000"/>
                </a:solidFill>
              </a:rPr>
              <a:t>“2</a:t>
            </a:r>
            <a:r>
              <a:rPr lang="en-US" altLang="ko-KR" b="1" dirty="0" smtClean="0">
                <a:solidFill>
                  <a:srgbClr val="FF0000"/>
                </a:solidFill>
              </a:rPr>
              <a:t>”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&gt;</a:t>
            </a:r>
            <a:endParaRPr lang="en-US" altLang="ko-KR" sz="16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ko-KR" altLang="en-US" b="1" dirty="0" smtClean="0">
                <a:solidFill>
                  <a:srgbClr val="FF0000"/>
                </a:solidFill>
              </a:rPr>
              <a:t>연속된 열을 병합하려면   </a:t>
            </a:r>
            <a:r>
              <a:rPr lang="en-US" sz="2000" b="1" dirty="0" smtClean="0">
                <a:solidFill>
                  <a:srgbClr val="FF0000"/>
                </a:solidFill>
              </a:rPr>
              <a:t>&lt;</a:t>
            </a:r>
            <a:r>
              <a:rPr lang="en-US" sz="2000" b="1" dirty="0" err="1" smtClean="0">
                <a:solidFill>
                  <a:srgbClr val="FF0000"/>
                </a:solidFill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colspan</a:t>
            </a:r>
            <a:r>
              <a:rPr lang="en-US" sz="2000" b="1" dirty="0" smtClean="0">
                <a:solidFill>
                  <a:srgbClr val="FF0000"/>
                </a:solidFill>
              </a:rPr>
              <a:t>=</a:t>
            </a:r>
            <a:r>
              <a:rPr lang="en-US" b="1" dirty="0" smtClean="0">
                <a:solidFill>
                  <a:srgbClr val="FF0000"/>
                </a:solidFill>
              </a:rPr>
              <a:t>“2</a:t>
            </a:r>
            <a:r>
              <a:rPr lang="en-US" altLang="ko-KR" b="1" dirty="0" smtClean="0">
                <a:solidFill>
                  <a:srgbClr val="FF0000"/>
                </a:solidFill>
              </a:rPr>
              <a:t>”&gt;</a:t>
            </a:r>
            <a:endParaRPr lang="en-US" altLang="ko-KR" sz="14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71600"/>
            <a:ext cx="91440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16-9. </a:t>
            </a:r>
            <a:r>
              <a:rPr lang="en-US" altLang="ko-KR" sz="1200" dirty="0" smtClean="0"/>
              <a:t>&lt;html&gt;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연속된 열 병합 방법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&lt;table border="0" 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="black”  width=“80%”  height=“300”&gt;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 &gt; </a:t>
            </a:r>
            <a:r>
              <a:rPr lang="en-US" altLang="ko-KR" dirty="0" smtClean="0"/>
              <a:t>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rgbClr val="FF0000"/>
                </a:solidFill>
              </a:rPr>
              <a:t>colspan</a:t>
            </a:r>
            <a:r>
              <a:rPr lang="en-US" altLang="ko-KR" dirty="0" smtClean="0">
                <a:solidFill>
                  <a:srgbClr val="FF0000"/>
                </a:solidFill>
              </a:rPr>
              <a:t>=“2”&gt;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연속된 열 병합 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="white“&gt;  &lt;td &gt;First </a:t>
            </a:r>
            <a:r>
              <a:rPr lang="ko-KR" altLang="en-US" sz="1200" dirty="0" smtClean="0"/>
              <a:t>행</a:t>
            </a:r>
            <a:r>
              <a:rPr lang="en-US" altLang="ko-KR" sz="1200" dirty="0" smtClean="0"/>
              <a:t>&lt;/td&gt;&lt;td &gt; AAA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="white“&gt;  &lt;td&gt; Second </a:t>
            </a:r>
            <a:r>
              <a:rPr lang="ko-KR" altLang="en-US" sz="1200" dirty="0" smtClean="0"/>
              <a:t>행 </a:t>
            </a:r>
            <a:r>
              <a:rPr lang="en-US" altLang="ko-KR" sz="1200" dirty="0" smtClean="0"/>
              <a:t>&lt;/td&gt; &lt;td&gt; BBB&lt;/td&gt;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altLang="ko-KR" sz="1200" dirty="0" smtClean="0"/>
          </a:p>
        </p:txBody>
      </p:sp>
      <p:pic>
        <p:nvPicPr>
          <p:cNvPr id="8" name="Picture 7" descr="16-9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0"/>
            <a:ext cx="9144000" cy="25972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343400"/>
            <a:ext cx="7543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705600" cy="715962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Border</a:t>
            </a:r>
            <a:r>
              <a:rPr lang="ko-KR" altLang="en-US" b="1" dirty="0" smtClean="0">
                <a:solidFill>
                  <a:srgbClr val="FF0000"/>
                </a:solidFill>
              </a:rPr>
              <a:t>가 있는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간단한 표 작성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762000"/>
            <a:ext cx="9144000" cy="2819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15-10. </a:t>
            </a:r>
            <a:r>
              <a:rPr lang="en-US" altLang="ko-KR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&lt;head&gt;&lt;title&gt;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테이블에 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border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값 주기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&lt;table 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border=“1”</a:t>
            </a:r>
            <a:r>
              <a:rPr lang="en-US" altLang="ko-KR" sz="1400" dirty="0" smtClean="0"/>
              <a:t> 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회사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상품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판매단가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 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&lt;td&gt;</a:t>
            </a:r>
            <a:r>
              <a:rPr lang="ko-KR" altLang="en-US" sz="1400" dirty="0" smtClean="0"/>
              <a:t>현대</a:t>
            </a:r>
            <a:r>
              <a:rPr lang="en-US" altLang="ko-KR" sz="1400" dirty="0" smtClean="0"/>
              <a:t>&lt;/td&gt;&lt;td&gt;</a:t>
            </a:r>
            <a:r>
              <a:rPr lang="ko-KR" altLang="en-US" sz="1400" dirty="0" smtClean="0"/>
              <a:t>제네시스</a:t>
            </a:r>
            <a:r>
              <a:rPr lang="en-US" altLang="ko-KR" sz="1400" dirty="0" smtClean="0"/>
              <a:t>&lt;/td&gt; &lt;td&gt;6000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&lt;/td&gt; 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&lt;td&gt;</a:t>
            </a:r>
            <a:r>
              <a:rPr lang="ko-KR" altLang="en-US" sz="1400" dirty="0" smtClean="0"/>
              <a:t>도요타</a:t>
            </a:r>
            <a:r>
              <a:rPr lang="en-US" altLang="ko-KR" sz="1400" dirty="0" smtClean="0"/>
              <a:t>&lt;/td&gt; &lt;td&gt;</a:t>
            </a:r>
            <a:r>
              <a:rPr lang="ko-KR" altLang="en-US" sz="1400" dirty="0" smtClean="0"/>
              <a:t>어코드</a:t>
            </a:r>
            <a:r>
              <a:rPr lang="en-US" altLang="ko-KR" sz="1400" dirty="0" smtClean="0"/>
              <a:t>&lt;/td&gt; &lt;td&gt;2500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&lt;/td&gt; 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&lt;td&gt;</a:t>
            </a:r>
            <a:r>
              <a:rPr lang="ko-KR" altLang="en-US" sz="1400" dirty="0" smtClean="0"/>
              <a:t>혼다</a:t>
            </a:r>
            <a:r>
              <a:rPr lang="en-US" altLang="ko-KR" sz="1400" dirty="0" smtClean="0"/>
              <a:t>&lt;/td&gt; &lt;td&gt;</a:t>
            </a:r>
            <a:r>
              <a:rPr lang="ko-KR" altLang="en-US" sz="1400" dirty="0" smtClean="0"/>
              <a:t>시빅</a:t>
            </a:r>
            <a:r>
              <a:rPr lang="en-US" altLang="ko-KR" sz="1400" dirty="0" smtClean="0"/>
              <a:t>&lt;/td&gt; &lt;td&gt;2000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&lt;/td&gt;&lt;/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&lt;/html&gt;</a:t>
            </a:r>
          </a:p>
        </p:txBody>
      </p:sp>
      <p:pic>
        <p:nvPicPr>
          <p:cNvPr id="7" name="Picture 6" descr="15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9144000" cy="215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705600" cy="715962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공백있는 간단한 표 작성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762000"/>
            <a:ext cx="9144000" cy="2590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15-11. </a:t>
            </a:r>
            <a:r>
              <a:rPr lang="en-US" altLang="ko-KR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&lt;head&gt;&lt;title&gt; </a:t>
            </a:r>
            <a:r>
              <a:rPr lang="ko-KR" altLang="en-US" sz="800" b="1" dirty="0" smtClean="0">
                <a:solidFill>
                  <a:srgbClr val="FF0000"/>
                </a:solidFill>
              </a:rPr>
              <a:t>공백있는 간단한 표 작성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&lt;table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border=“1”</a:t>
            </a:r>
            <a:r>
              <a:rPr lang="en-US" altLang="ko-KR" sz="1400" dirty="0" smtClean="0"/>
              <a:t> 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회사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상품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판매단가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 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&lt;td&gt;</a:t>
            </a:r>
            <a:r>
              <a:rPr lang="ko-KR" altLang="en-US" sz="1400" dirty="0" smtClean="0"/>
              <a:t>현대</a:t>
            </a:r>
            <a:r>
              <a:rPr lang="en-US" altLang="ko-KR" sz="1400" dirty="0" smtClean="0"/>
              <a:t>&lt;/td&gt;&lt;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&gt;&amp;</a:t>
            </a:r>
            <a:r>
              <a:rPr lang="en-US" altLang="ko-KR" sz="1400" dirty="0" err="1" smtClean="0"/>
              <a:t>nbsp</a:t>
            </a:r>
            <a:r>
              <a:rPr lang="en-US" altLang="ko-KR" sz="1400" dirty="0" smtClean="0"/>
              <a:t>;&lt;/td&gt; &lt;td&gt;6000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&lt;/td&gt; 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&lt;td&gt;</a:t>
            </a:r>
            <a:r>
              <a:rPr lang="ko-KR" altLang="en-US" sz="1400" dirty="0" smtClean="0"/>
              <a:t>도요타</a:t>
            </a:r>
            <a:r>
              <a:rPr lang="en-US" altLang="ko-KR" sz="1400" dirty="0" smtClean="0"/>
              <a:t>&lt;/td&gt; &lt;td&gt;</a:t>
            </a:r>
            <a:r>
              <a:rPr lang="ko-KR" altLang="en-US" sz="1400" dirty="0" smtClean="0"/>
              <a:t>어코드</a:t>
            </a:r>
            <a:r>
              <a:rPr lang="en-US" altLang="ko-KR" sz="1400" dirty="0" smtClean="0"/>
              <a:t>&lt;/td&gt; &lt;td&gt;2500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&lt;/td&gt; 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&lt;td&gt;</a:t>
            </a:r>
            <a:r>
              <a:rPr lang="ko-KR" altLang="en-US" sz="1400" dirty="0" smtClean="0"/>
              <a:t>혼다</a:t>
            </a:r>
            <a:r>
              <a:rPr lang="en-US" altLang="ko-KR" sz="1400" dirty="0" smtClean="0"/>
              <a:t>&lt;/td&gt; &lt;td&gt; &amp;</a:t>
            </a:r>
            <a:r>
              <a:rPr lang="en-US" altLang="ko-KR" sz="1400" dirty="0" err="1" smtClean="0"/>
              <a:t>nbsp</a:t>
            </a:r>
            <a:r>
              <a:rPr lang="en-US" altLang="ko-KR" sz="1400" dirty="0" smtClean="0"/>
              <a:t>;&lt;/ /td&gt; &lt;td&gt;2000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&lt;/td&gt;&lt;/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&lt;/html&gt;</a:t>
            </a:r>
          </a:p>
        </p:txBody>
      </p:sp>
      <p:pic>
        <p:nvPicPr>
          <p:cNvPr id="6" name="Picture 5" descr="15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0"/>
            <a:ext cx="86360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15962"/>
          </a:xfrm>
        </p:spPr>
        <p:txBody>
          <a:bodyPr>
            <a:no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간단한 표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를 오른쪽  혹은 가운데 정렬하는 방법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762000"/>
            <a:ext cx="9144000" cy="2971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15-12.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</a:t>
            </a:r>
            <a:r>
              <a:rPr lang="en-US" altLang="ko-KR" sz="1400" dirty="0" smtClean="0"/>
              <a:t> &lt;head&gt;&lt;title</a:t>
            </a:r>
            <a:r>
              <a:rPr lang="en-US" altLang="ko-KR" sz="1600" dirty="0" smtClean="0"/>
              <a:t>&gt;</a:t>
            </a:r>
            <a:r>
              <a:rPr lang="en-US" altLang="ko-KR" sz="3200" dirty="0" smtClean="0"/>
              <a:t>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간단한 표를 오른쪽 정렬하기 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&lt;table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border=“1”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align=“right”</a:t>
            </a:r>
            <a:r>
              <a:rPr lang="en-US" altLang="ko-KR" sz="1400" dirty="0" smtClean="0"/>
              <a:t> 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회사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상품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판매단가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 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&lt;td&gt;</a:t>
            </a:r>
            <a:r>
              <a:rPr lang="ko-KR" altLang="en-US" sz="1400" dirty="0" smtClean="0"/>
              <a:t>현대</a:t>
            </a:r>
            <a:r>
              <a:rPr lang="en-US" altLang="ko-KR" sz="1400" dirty="0" smtClean="0"/>
              <a:t>&lt;/td&gt;&lt;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&gt;&amp;</a:t>
            </a:r>
            <a:r>
              <a:rPr lang="en-US" altLang="ko-KR" sz="1400" dirty="0" err="1" smtClean="0"/>
              <a:t>nbsp</a:t>
            </a:r>
            <a:r>
              <a:rPr lang="en-US" altLang="ko-KR" sz="1400" dirty="0" smtClean="0"/>
              <a:t>;&lt;/td&gt; &lt;td&gt;6000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&lt;/td&gt; 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&lt;td&gt;</a:t>
            </a:r>
            <a:r>
              <a:rPr lang="ko-KR" altLang="en-US" sz="1400" dirty="0" smtClean="0"/>
              <a:t>도요타</a:t>
            </a:r>
            <a:r>
              <a:rPr lang="en-US" altLang="ko-KR" sz="1400" dirty="0" smtClean="0"/>
              <a:t>&lt;/td&gt; &lt;td&gt;</a:t>
            </a:r>
            <a:r>
              <a:rPr lang="ko-KR" altLang="en-US" sz="1400" dirty="0" smtClean="0"/>
              <a:t>어코드</a:t>
            </a:r>
            <a:r>
              <a:rPr lang="en-US" altLang="ko-KR" sz="1400" dirty="0" smtClean="0"/>
              <a:t>&lt;/td&gt; &lt;td&gt;2500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&lt;/td&gt; 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 &lt;td&gt;</a:t>
            </a:r>
            <a:r>
              <a:rPr lang="ko-KR" altLang="en-US" sz="1400" dirty="0" smtClean="0"/>
              <a:t>혼다</a:t>
            </a:r>
            <a:r>
              <a:rPr lang="en-US" altLang="ko-KR" sz="1400" dirty="0" smtClean="0"/>
              <a:t>&lt;/td&gt; &lt;td&gt; &amp;</a:t>
            </a:r>
            <a:r>
              <a:rPr lang="en-US" altLang="ko-KR" sz="1400" dirty="0" err="1" smtClean="0"/>
              <a:t>nbsp</a:t>
            </a:r>
            <a:r>
              <a:rPr lang="en-US" altLang="ko-KR" sz="1400" dirty="0" smtClean="0"/>
              <a:t>;&lt;/ /td&gt; &lt;td&gt;2000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&lt;/td&gt;&lt;/</a:t>
            </a:r>
            <a:r>
              <a:rPr lang="en-US" altLang="ko-KR" sz="1400" dirty="0" err="1" smtClean="0"/>
              <a:t>tr</a:t>
            </a:r>
            <a:r>
              <a:rPr lang="en-US" altLang="ko-KR" sz="14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&lt;/html&gt;</a:t>
            </a:r>
          </a:p>
        </p:txBody>
      </p:sp>
      <p:pic>
        <p:nvPicPr>
          <p:cNvPr id="7" name="Picture 6" descr="15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886200"/>
            <a:ext cx="885825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15962"/>
          </a:xfrm>
        </p:spPr>
        <p:txBody>
          <a:bodyPr>
            <a:no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표 위에 혹은 표 아래에 제목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 넣는 방법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09600"/>
            <a:ext cx="9144000" cy="3962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15-13.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표 위에 혹은 표 아래에 제목 넣는 방법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="#FFFF00"&gt;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&lt;table border=“1" align="center"&gt;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&lt;caption align="top"&gt; </a:t>
            </a:r>
            <a:r>
              <a:rPr lang="ko-KR" altLang="en-US" sz="1200" dirty="0" smtClean="0"/>
              <a:t>회사별 자동차 가격</a:t>
            </a:r>
            <a:r>
              <a:rPr lang="en-US" altLang="ko-KR" sz="1200" dirty="0" smtClean="0"/>
              <a:t>&lt;/caption&gt;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&lt;/td&gt;&lt;td&gt;&amp;</a:t>
            </a:r>
            <a:r>
              <a:rPr lang="en-US" altLang="ko-KR" sz="1200" dirty="0" err="1" smtClean="0"/>
              <a:t>nbsp</a:t>
            </a:r>
            <a:r>
              <a:rPr lang="en-US" altLang="ko-KR" sz="1200" dirty="0" smtClean="0"/>
              <a:t>;&lt;/td&gt; &lt;td&gt;6000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어코드</a:t>
            </a:r>
            <a:r>
              <a:rPr lang="en-US" altLang="ko-KR" sz="1200" dirty="0" smtClean="0"/>
              <a:t>&lt;/td&gt; &lt;td&gt;2500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 &amp;</a:t>
            </a:r>
            <a:r>
              <a:rPr lang="en-US" altLang="ko-KR" sz="1200" dirty="0" err="1" smtClean="0"/>
              <a:t>nbsp</a:t>
            </a:r>
            <a:r>
              <a:rPr lang="en-US" altLang="ko-KR" sz="1200" dirty="0" smtClean="0"/>
              <a:t>;&lt;/ /td&gt; &lt;td&gt;2000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&lt;table border=“1" align="center"&gt;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&lt;caption align="bottom"&gt; </a:t>
            </a:r>
            <a:r>
              <a:rPr lang="ko-KR" altLang="en-US" sz="1200" dirty="0" smtClean="0"/>
              <a:t>회사별 자동차 가격</a:t>
            </a:r>
            <a:r>
              <a:rPr lang="en-US" altLang="ko-KR" sz="1200" dirty="0" smtClean="0"/>
              <a:t>&lt;/caption&gt;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&gt;&amp;</a:t>
            </a:r>
            <a:r>
              <a:rPr lang="en-US" altLang="ko-KR" sz="1200" dirty="0" err="1" smtClean="0"/>
              <a:t>nbsp</a:t>
            </a:r>
            <a:r>
              <a:rPr lang="en-US" altLang="ko-KR" sz="1200" dirty="0" smtClean="0"/>
              <a:t>;&lt;/td&gt; &lt;td&gt;6000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&lt;td&gt;</a:t>
            </a:r>
            <a:r>
              <a:rPr lang="ko-KR" altLang="en-US" sz="1200" dirty="0" smtClean="0"/>
              <a:t>어코드</a:t>
            </a:r>
            <a:r>
              <a:rPr lang="en-US" altLang="ko-KR" sz="1200" dirty="0" smtClean="0"/>
              <a:t>&lt;/td&gt; &lt;td&gt;2500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 &amp;</a:t>
            </a:r>
            <a:r>
              <a:rPr lang="en-US" altLang="ko-KR" sz="1200" dirty="0" err="1" smtClean="0"/>
              <a:t>nbsp</a:t>
            </a:r>
            <a:r>
              <a:rPr lang="en-US" altLang="ko-KR" sz="1200" dirty="0" smtClean="0"/>
              <a:t>;&lt;/ /td&gt; &lt;td&gt;2000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  <a:endParaRPr lang="en-US" altLang="ko-KR" sz="1400" dirty="0" smtClean="0"/>
          </a:p>
        </p:txBody>
      </p:sp>
      <p:pic>
        <p:nvPicPr>
          <p:cNvPr id="8" name="Picture 7" descr="15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9144000" cy="277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15962"/>
          </a:xfrm>
        </p:spPr>
        <p:txBody>
          <a:bodyPr>
            <a:no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표안에 여백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넣는 방법 </a:t>
            </a:r>
            <a:r>
              <a:rPr lang="en-US" altLang="ko-KR" sz="3200" b="1" dirty="0" err="1" smtClean="0">
                <a:solidFill>
                  <a:srgbClr val="FF0000"/>
                </a:solidFill>
              </a:rPr>
              <a:t>cellspacing,cellpadding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09600"/>
            <a:ext cx="9144000" cy="3581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15-14.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간단한 표를 오른쪽 정렬하기 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="#FFFF00"&gt;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&lt;table border=“1” </a:t>
            </a:r>
            <a:r>
              <a:rPr lang="en-US" altLang="ko-KR" sz="1200" dirty="0" err="1" smtClean="0"/>
              <a:t>cellspacing</a:t>
            </a:r>
            <a:r>
              <a:rPr lang="en-US" altLang="ko-KR" sz="1200" dirty="0" smtClean="0"/>
              <a:t>=“10”&gt;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&lt;/td&gt;&lt;td&gt;</a:t>
            </a:r>
            <a:r>
              <a:rPr lang="ko-KR" altLang="en-US" sz="1200" dirty="0" smtClean="0"/>
              <a:t> 제네시스 </a:t>
            </a:r>
            <a:r>
              <a:rPr lang="en-US" altLang="ko-KR" sz="1200" dirty="0" smtClean="0"/>
              <a:t>&lt;/td&gt; &lt;td&gt;6000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&lt;td&gt;</a:t>
            </a:r>
            <a:r>
              <a:rPr lang="ko-KR" altLang="en-US" sz="1200" dirty="0" smtClean="0"/>
              <a:t>어코드</a:t>
            </a:r>
            <a:r>
              <a:rPr lang="en-US" altLang="ko-KR" sz="1200" dirty="0" smtClean="0"/>
              <a:t>&lt;/td&gt; &lt;td&gt;2500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 </a:t>
            </a:r>
            <a:r>
              <a:rPr lang="ko-KR" altLang="en-US" sz="1200" dirty="0" smtClean="0"/>
              <a:t>시빅</a:t>
            </a:r>
            <a:r>
              <a:rPr lang="en-US" altLang="ko-KR" sz="1200" dirty="0" smtClean="0"/>
              <a:t>&lt; /td&gt; &lt;td&gt;2000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&lt;table border=“1" </a:t>
            </a:r>
            <a:r>
              <a:rPr lang="en-US" altLang="ko-KR" sz="1200" dirty="0" err="1" smtClean="0"/>
              <a:t>cellspacing</a:t>
            </a:r>
            <a:r>
              <a:rPr lang="en-US" altLang="ko-KR" sz="1200" dirty="0" smtClean="0"/>
              <a:t>=“0”&gt;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&lt;/td&gt;&lt;td&gt;</a:t>
            </a:r>
            <a:r>
              <a:rPr lang="ko-KR" altLang="en-US" sz="1200" dirty="0" smtClean="0"/>
              <a:t> 제네시스 </a:t>
            </a:r>
            <a:r>
              <a:rPr lang="en-US" altLang="ko-KR" sz="1200" dirty="0" smtClean="0"/>
              <a:t>&lt;/td&gt; &lt;td&gt;6000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&lt;td&gt;</a:t>
            </a:r>
            <a:r>
              <a:rPr lang="ko-KR" altLang="en-US" sz="1200" dirty="0" smtClean="0"/>
              <a:t>어코드</a:t>
            </a:r>
            <a:r>
              <a:rPr lang="en-US" altLang="ko-KR" sz="1200" dirty="0" smtClean="0"/>
              <a:t>&lt;/td&gt; &lt;td&gt;2500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 </a:t>
            </a:r>
            <a:r>
              <a:rPr lang="ko-KR" altLang="en-US" sz="1200" dirty="0" smtClean="0"/>
              <a:t>시빅</a:t>
            </a:r>
            <a:r>
              <a:rPr lang="en-US" altLang="ko-KR" sz="1200" dirty="0" smtClean="0"/>
              <a:t>&lt;/ /td&gt; &lt;td&gt;2000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  <a:endParaRPr lang="en-US" altLang="ko-KR" sz="1400" dirty="0" smtClean="0"/>
          </a:p>
        </p:txBody>
      </p:sp>
      <p:pic>
        <p:nvPicPr>
          <p:cNvPr id="10" name="Picture 9" descr="15-14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199"/>
            <a:ext cx="9144000" cy="25638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29200" y="9144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 smtClean="0">
                <a:solidFill>
                  <a:srgbClr val="FF0000"/>
                </a:solidFill>
              </a:rPr>
              <a:t>Cellspacing</a:t>
            </a:r>
            <a:r>
              <a:rPr lang="en-US" altLang="ko-KR" b="1" dirty="0" smtClean="0">
                <a:solidFill>
                  <a:srgbClr val="FF0000"/>
                </a:solidFill>
              </a:rPr>
              <a:t>:</a:t>
            </a:r>
            <a:r>
              <a:rPr lang="ko-KR" altLang="en-US" b="1" dirty="0" smtClean="0">
                <a:solidFill>
                  <a:srgbClr val="FF0000"/>
                </a:solidFill>
              </a:rPr>
              <a:t> 셀간의 간격 즉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       </a:t>
            </a:r>
            <a:r>
              <a:rPr lang="ko-KR" altLang="en-US" b="1" dirty="0" smtClean="0">
                <a:solidFill>
                  <a:srgbClr val="FF0000"/>
                </a:solidFill>
              </a:rPr>
              <a:t>셀과 테이블 사이의 여백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19200" y="4876800"/>
            <a:ext cx="152400" cy="1588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05000" y="4876800"/>
            <a:ext cx="152400" cy="1588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15962"/>
          </a:xfrm>
        </p:spPr>
        <p:txBody>
          <a:bodyPr>
            <a:no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표안에 여백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넣는 방법 </a:t>
            </a:r>
            <a:r>
              <a:rPr lang="en-US" altLang="ko-KR" sz="3200" b="1" dirty="0" err="1" smtClean="0">
                <a:solidFill>
                  <a:srgbClr val="FF0000"/>
                </a:solidFill>
              </a:rPr>
              <a:t>cellspacing,cellpadding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533400"/>
            <a:ext cx="9144000" cy="3581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15-15.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/>
              <a:t>간단한 표에 </a:t>
            </a:r>
            <a:r>
              <a:rPr lang="en-US" altLang="ko-KR" sz="1200" dirty="0" err="1" smtClean="0"/>
              <a:t>cellpadding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넣기 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="#FFFF00"&gt;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&lt;table border=“1” </a:t>
            </a:r>
            <a:r>
              <a:rPr lang="en-US" altLang="ko-KR" sz="1200" dirty="0" err="1" smtClean="0"/>
              <a:t>cellpadding</a:t>
            </a:r>
            <a:r>
              <a:rPr lang="en-US" altLang="ko-KR" sz="1200" dirty="0" smtClean="0"/>
              <a:t>=“30”&gt;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&lt;/td&gt;&lt;td&gt;</a:t>
            </a:r>
            <a:r>
              <a:rPr lang="ko-KR" altLang="en-US" sz="1200" dirty="0" smtClean="0"/>
              <a:t> 제네시스 </a:t>
            </a:r>
            <a:r>
              <a:rPr lang="en-US" altLang="ko-KR" sz="1200" dirty="0" smtClean="0"/>
              <a:t>&lt;/td&gt; &lt;td&gt;6000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&lt;td&gt;</a:t>
            </a:r>
            <a:r>
              <a:rPr lang="ko-KR" altLang="en-US" sz="1200" dirty="0" smtClean="0"/>
              <a:t>어코드</a:t>
            </a:r>
            <a:r>
              <a:rPr lang="en-US" altLang="ko-KR" sz="1200" dirty="0" smtClean="0"/>
              <a:t>&lt;/td&gt;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</a:t>
            </a:r>
            <a:r>
              <a:rPr lang="ko-KR" altLang="en-US" sz="1200" dirty="0" smtClean="0"/>
              <a:t> 시빅 </a:t>
            </a:r>
            <a:r>
              <a:rPr lang="en-US" altLang="ko-KR" sz="1200" dirty="0" smtClean="0"/>
              <a:t>&lt;/ /td&gt;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&lt;table border=“1"  </a:t>
            </a:r>
            <a:r>
              <a:rPr lang="en-US" altLang="ko-KR" sz="1200" dirty="0" err="1" smtClean="0"/>
              <a:t>cellpadding</a:t>
            </a:r>
            <a:r>
              <a:rPr lang="en-US" altLang="ko-KR" sz="1200" dirty="0" smtClean="0"/>
              <a:t> =“0”&gt;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&lt;/td&gt;&lt;td&gt;</a:t>
            </a:r>
            <a:r>
              <a:rPr lang="ko-KR" altLang="en-US" sz="1200" dirty="0" smtClean="0"/>
              <a:t> 제네시스 </a:t>
            </a:r>
            <a:r>
              <a:rPr lang="en-US" altLang="ko-KR" sz="1200" dirty="0" smtClean="0"/>
              <a:t>&lt;/td&gt; &lt;td&gt;6000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&lt;td&gt;</a:t>
            </a:r>
            <a:r>
              <a:rPr lang="ko-KR" altLang="en-US" sz="1200" dirty="0" smtClean="0"/>
              <a:t>어코드</a:t>
            </a:r>
            <a:r>
              <a:rPr lang="en-US" altLang="ko-KR" sz="1200" dirty="0" smtClean="0"/>
              <a:t>&lt;/td&gt; &lt;td&gt;2500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&lt;td&gt;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 </a:t>
            </a:r>
            <a:r>
              <a:rPr lang="ko-KR" altLang="en-US" sz="1200" dirty="0" smtClean="0"/>
              <a:t>시빅 </a:t>
            </a:r>
            <a:r>
              <a:rPr lang="en-US" altLang="ko-KR" sz="1200" dirty="0" smtClean="0"/>
              <a:t>&lt;/ /td&gt; &lt;td&gt;2000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  <a:endParaRPr lang="en-US" altLang="ko-KR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029200" y="29718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 smtClean="0">
                <a:solidFill>
                  <a:srgbClr val="FF0000"/>
                </a:solidFill>
              </a:rPr>
              <a:t>Cellpadding</a:t>
            </a:r>
            <a:r>
              <a:rPr lang="en-US" altLang="ko-KR" b="1" dirty="0" smtClean="0">
                <a:solidFill>
                  <a:srgbClr val="FF0000"/>
                </a:solidFill>
              </a:rPr>
              <a:t>: </a:t>
            </a:r>
            <a:r>
              <a:rPr lang="ko-KR" altLang="en-US" b="1" dirty="0" smtClean="0">
                <a:solidFill>
                  <a:srgbClr val="FF0000"/>
                </a:solidFill>
              </a:rPr>
              <a:t>테이블 내부의 여백설정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                        </a:t>
            </a:r>
            <a:r>
              <a:rPr lang="ko-KR" altLang="en-US" b="1" dirty="0" smtClean="0">
                <a:solidFill>
                  <a:srgbClr val="FF0000"/>
                </a:solidFill>
              </a:rPr>
              <a:t>즉 셀과 글자사이의 간격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dirty="0" smtClean="0"/>
              <a:t>                        </a:t>
            </a:r>
            <a:r>
              <a:rPr lang="ko-KR" altLang="en-US" b="1" dirty="0" smtClean="0">
                <a:solidFill>
                  <a:srgbClr val="FF0000"/>
                </a:solidFill>
              </a:rPr>
              <a:t>셀과 내용 사이의 여백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15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9144000" cy="384516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905000" y="4800600"/>
            <a:ext cx="304800" cy="1588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943600" cy="457200"/>
          </a:xfrm>
        </p:spPr>
        <p:txBody>
          <a:bodyPr>
            <a:no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전체 테두리표를 굵게 하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는 방법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533400"/>
            <a:ext cx="91440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15-16.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전체 테두리표를 굵게 하는 방법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=“ yellow”&gt;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&lt;table border=“0” 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200" dirty="0" smtClean="0">
                <a:solidFill>
                  <a:srgbClr val="FF0000"/>
                </a:solidFill>
              </a:rPr>
              <a:t>=“black” 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cellspacing</a:t>
            </a:r>
            <a:r>
              <a:rPr lang="en-US" altLang="ko-KR" sz="1200" dirty="0" smtClean="0">
                <a:solidFill>
                  <a:srgbClr val="FF0000"/>
                </a:solidFill>
              </a:rPr>
              <a:t>=“3”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200" dirty="0" smtClean="0">
                <a:solidFill>
                  <a:srgbClr val="FF0000"/>
                </a:solidFill>
              </a:rPr>
              <a:t>=“white”&gt; </a:t>
            </a:r>
            <a:r>
              <a:rPr lang="en-US" altLang="ko-KR" sz="1200" dirty="0" smtClean="0"/>
              <a:t>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200" dirty="0" smtClean="0">
                <a:solidFill>
                  <a:srgbClr val="FF0000"/>
                </a:solidFill>
              </a:rPr>
              <a:t>=“white”&gt; </a:t>
            </a:r>
            <a:r>
              <a:rPr lang="en-US" altLang="ko-KR" sz="1200" dirty="0" smtClean="0"/>
              <a:t>&lt;td&gt;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&lt;/td&gt;&lt;td&gt;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&amp;</a:t>
            </a:r>
            <a:r>
              <a:rPr lang="en-US" altLang="ko-KR" sz="1200" dirty="0" err="1" smtClean="0"/>
              <a:t>nbsp</a:t>
            </a:r>
            <a:r>
              <a:rPr lang="en-US" altLang="ko-KR" sz="1200" dirty="0" smtClean="0"/>
              <a:t>;&lt;/td&gt; &lt;td&gt;6000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200" dirty="0" smtClean="0">
                <a:solidFill>
                  <a:srgbClr val="FF0000"/>
                </a:solidFill>
              </a:rPr>
              <a:t>=“white”&gt; </a:t>
            </a:r>
            <a:r>
              <a:rPr lang="en-US" altLang="ko-KR" sz="1200" dirty="0" smtClean="0"/>
              <a:t>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어코드</a:t>
            </a:r>
            <a:r>
              <a:rPr lang="en-US" altLang="ko-KR" sz="1200" dirty="0" smtClean="0"/>
              <a:t>&lt;/td&gt; &lt;td&gt;2500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bgcolor</a:t>
            </a:r>
            <a:r>
              <a:rPr lang="en-US" altLang="ko-KR" sz="1200" dirty="0" smtClean="0">
                <a:solidFill>
                  <a:srgbClr val="FF0000"/>
                </a:solidFill>
              </a:rPr>
              <a:t>=“white”&gt; </a:t>
            </a:r>
            <a:r>
              <a:rPr lang="en-US" altLang="ko-KR" sz="1200" dirty="0" smtClean="0"/>
              <a:t>&lt;td&gt;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 &amp;</a:t>
            </a:r>
            <a:r>
              <a:rPr lang="en-US" altLang="ko-KR" sz="1200" dirty="0" err="1" smtClean="0"/>
              <a:t>nbsp</a:t>
            </a:r>
            <a:r>
              <a:rPr lang="en-US" altLang="ko-KR" sz="1200" dirty="0" smtClean="0"/>
              <a:t>;&lt;/ /td&gt; &lt;td&gt;2000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  <a:endParaRPr lang="en-US" altLang="ko-KR" sz="1400" dirty="0" smtClean="0"/>
          </a:p>
        </p:txBody>
      </p:sp>
      <p:pic>
        <p:nvPicPr>
          <p:cNvPr id="8" name="Picture 7" descr="15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200"/>
            <a:ext cx="9144000" cy="159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05200" y="0"/>
            <a:ext cx="2362200" cy="457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표의  크기 조절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33400"/>
            <a:ext cx="91440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16-1. </a:t>
            </a:r>
            <a:r>
              <a:rPr lang="en-US" altLang="ko-KR" sz="12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&lt;head&gt;&lt;title&gt; </a:t>
            </a:r>
            <a:r>
              <a:rPr lang="ko-KR" altLang="en-US" sz="1200" dirty="0" smtClean="0">
                <a:solidFill>
                  <a:srgbClr val="FF0000"/>
                </a:solidFill>
              </a:rPr>
              <a:t>아주 가는 테두리 표 만드는 방법</a:t>
            </a:r>
            <a:r>
              <a:rPr lang="en-US" altLang="ko-KR" sz="12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&lt;body&gt;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&lt;table border="0" 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="black"  </a:t>
            </a:r>
            <a:r>
              <a:rPr lang="en-US" altLang="ko-KR" sz="1200" dirty="0" err="1" smtClean="0"/>
              <a:t>cellspacing</a:t>
            </a:r>
            <a:r>
              <a:rPr lang="en-US" altLang="ko-KR" sz="1200" dirty="0" smtClean="0"/>
              <a:t>="1"&gt;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회사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상품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판매단가</a:t>
            </a:r>
            <a:r>
              <a:rPr lang="en-US" altLang="ko-KR" sz="1200" dirty="0" smtClean="0"/>
              <a:t>&lt;/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&lt;td&gt;</a:t>
            </a:r>
            <a:r>
              <a:rPr lang="ko-KR" altLang="en-US" sz="1200" dirty="0" smtClean="0"/>
              <a:t>현대</a:t>
            </a:r>
            <a:r>
              <a:rPr lang="en-US" altLang="ko-KR" sz="1200" dirty="0" smtClean="0"/>
              <a:t>&lt;/td&gt;&lt;td&gt; </a:t>
            </a:r>
            <a:r>
              <a:rPr lang="ko-KR" altLang="en-US" sz="1200" dirty="0" smtClean="0"/>
              <a:t>제네시스 </a:t>
            </a:r>
            <a:r>
              <a:rPr lang="en-US" altLang="ko-KR" sz="1200" dirty="0" smtClean="0"/>
              <a:t>&lt;/td&gt; &lt;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&gt;6000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&lt;td&gt;</a:t>
            </a:r>
            <a:r>
              <a:rPr lang="ko-KR" altLang="en-US" sz="1200" dirty="0" smtClean="0"/>
              <a:t>도요타</a:t>
            </a:r>
            <a:r>
              <a:rPr lang="en-US" altLang="ko-KR" sz="1200" dirty="0" smtClean="0"/>
              <a:t>&lt;/td&gt; &lt;td&gt;</a:t>
            </a:r>
            <a:r>
              <a:rPr lang="ko-KR" altLang="en-US" sz="1200" dirty="0" smtClean="0"/>
              <a:t>어코드</a:t>
            </a:r>
            <a:r>
              <a:rPr lang="en-US" altLang="ko-KR" sz="1200" dirty="0" smtClean="0"/>
              <a:t>&lt;/td&gt; &lt;td&gt;2500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 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      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bgcolor</a:t>
            </a:r>
            <a:r>
              <a:rPr lang="en-US" altLang="ko-KR" sz="1200" dirty="0" smtClean="0"/>
              <a:t>="white"&gt; &lt;td&gt;</a:t>
            </a:r>
            <a:r>
              <a:rPr lang="ko-KR" altLang="en-US" sz="1200" dirty="0" smtClean="0"/>
              <a:t>혼다</a:t>
            </a:r>
            <a:r>
              <a:rPr lang="en-US" altLang="ko-KR" sz="1200" dirty="0" smtClean="0"/>
              <a:t>&lt;/td&gt; &lt;td&gt; </a:t>
            </a:r>
            <a:r>
              <a:rPr lang="ko-KR" altLang="en-US" sz="1200" dirty="0" smtClean="0"/>
              <a:t>시빅</a:t>
            </a:r>
            <a:r>
              <a:rPr lang="en-US" altLang="ko-KR" sz="1200" dirty="0" smtClean="0"/>
              <a:t>&lt;/td&gt; &lt;td&gt;2000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&lt;/td&gt;&lt;/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200" dirty="0" smtClean="0"/>
              <a:t>    &lt;/html&gt;</a:t>
            </a:r>
          </a:p>
        </p:txBody>
      </p:sp>
      <p:pic>
        <p:nvPicPr>
          <p:cNvPr id="6" name="Picture 5" descr="16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9144000" cy="190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3429</Words>
  <Application>Microsoft Office PowerPoint</Application>
  <PresentationFormat>On-screen Show (4:3)</PresentationFormat>
  <Paragraphs>226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간단한 표 작성</vt:lpstr>
      <vt:lpstr>Border가 있는 간단한 표 작성</vt:lpstr>
      <vt:lpstr>공백있는 간단한 표 작성</vt:lpstr>
      <vt:lpstr>간단한 표를 오른쪽  혹은 가운데 정렬하는 방법</vt:lpstr>
      <vt:lpstr>표 위에 혹은 표 아래에 제목 넣는 방법</vt:lpstr>
      <vt:lpstr>표안에 여백 넣는 방법 cellspacing,cellpadding</vt:lpstr>
      <vt:lpstr>표안에 여백 넣는 방법 cellspacing,cellpadding</vt:lpstr>
      <vt:lpstr>전체 테두리표를 굵게 하는 방법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120</cp:revision>
  <dcterms:created xsi:type="dcterms:W3CDTF">2015-12-28T05:10:29Z</dcterms:created>
  <dcterms:modified xsi:type="dcterms:W3CDTF">2016-01-07T05:15:22Z</dcterms:modified>
</cp:coreProperties>
</file>