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3" r:id="rId4"/>
    <p:sldId id="262" r:id="rId5"/>
    <p:sldId id="264" r:id="rId6"/>
    <p:sldId id="265" r:id="rId7"/>
    <p:sldId id="267" r:id="rId8"/>
    <p:sldId id="266" r:id="rId9"/>
    <p:sldId id="268" r:id="rId10"/>
    <p:sldId id="279" r:id="rId11"/>
    <p:sldId id="271" r:id="rId12"/>
    <p:sldId id="272" r:id="rId13"/>
    <p:sldId id="278" r:id="rId14"/>
    <p:sldId id="273" r:id="rId15"/>
    <p:sldId id="280" r:id="rId16"/>
    <p:sldId id="274" r:id="rId17"/>
    <p:sldId id="275" r:id="rId18"/>
    <p:sldId id="276" r:id="rId19"/>
    <p:sldId id="277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66" d="100"/>
          <a:sy n="166" d="100"/>
        </p:scale>
        <p:origin x="-9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5021-5144-4161-8F87-0C26341B551C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AE192-CF42-4A4D-BA16-8CAF621C3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3200400" cy="5334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HTML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기본 상식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b="1" dirty="0" smtClean="0"/>
              <a:t>웹브라우저 종류</a:t>
            </a:r>
            <a:endParaRPr lang="en-US" altLang="ko-KR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sz="1800" b="1" dirty="0" smtClean="0"/>
              <a:t>인터넷 익스플로우  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애플 사파리 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구글 크롬 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모질라 파이어폭스 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오페라</a:t>
            </a:r>
            <a:endParaRPr lang="en-US" altLang="ko-KR" sz="1800" b="1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800" b="1" dirty="0" smtClean="0"/>
              <a:t>웹표준이란</a:t>
            </a:r>
            <a:r>
              <a:rPr lang="en-US" altLang="ko-KR" sz="2800" b="1" dirty="0" smtClean="0"/>
              <a:t>?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sz="2000" b="1" dirty="0" smtClean="0"/>
              <a:t>사용자가 어떠한 브러우저를 이용하더라도 같은 결과를 볼 수 있도록 </a:t>
            </a:r>
            <a:r>
              <a:rPr lang="en-US" altLang="ko-KR" sz="2000" b="1" dirty="0" smtClean="0"/>
              <a:t>W3C</a:t>
            </a:r>
            <a:r>
              <a:rPr lang="ko-KR" altLang="en-US" sz="2000" b="1" dirty="0" smtClean="0"/>
              <a:t>에서 권고한 표준안을 이용하여 웹페이지를 만들어가는 것</a:t>
            </a:r>
            <a:endParaRPr lang="en-US" altLang="ko-KR" sz="2000" b="1" dirty="0" smtClean="0"/>
          </a:p>
          <a:p>
            <a:pPr>
              <a:buFont typeface="Wingdings" pitchFamily="2" charset="2"/>
              <a:buChar char="v"/>
            </a:pPr>
            <a:r>
              <a:rPr lang="en-US" altLang="ko-KR" sz="2800" b="1" dirty="0" smtClean="0"/>
              <a:t>XHTML</a:t>
            </a:r>
            <a:r>
              <a:rPr lang="ko-KR" altLang="en-US" sz="2800" b="1" dirty="0" smtClean="0"/>
              <a:t>과 </a:t>
            </a:r>
            <a:r>
              <a:rPr lang="en-US" altLang="ko-KR" sz="2800" b="1" dirty="0" smtClean="0"/>
              <a:t>HTML</a:t>
            </a:r>
            <a:r>
              <a:rPr lang="ko-KR" altLang="en-US" sz="2800" b="1" dirty="0" smtClean="0"/>
              <a:t>의 차이점</a:t>
            </a:r>
            <a:endParaRPr lang="en-US" altLang="ko-KR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sz="2000" b="1" dirty="0" smtClean="0"/>
              <a:t>좀 더 엄격해진 규칙과 한 두개의 속성이 추가된 </a:t>
            </a:r>
            <a:r>
              <a:rPr lang="en-US" altLang="ko-KR" sz="2000" b="1" dirty="0" smtClean="0"/>
              <a:t>HTML</a:t>
            </a:r>
            <a:r>
              <a:rPr lang="ko-KR" altLang="en-US" sz="2000" b="1" dirty="0" smtClean="0"/>
              <a:t>을 사용하여 사이트를 제작한다는 것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2000" b="1" dirty="0" smtClean="0"/>
              <a:t>XML</a:t>
            </a:r>
            <a:r>
              <a:rPr lang="ko-KR" altLang="en-US" sz="2000" b="1" dirty="0" smtClean="0"/>
              <a:t>의 엄격한 특성과 </a:t>
            </a:r>
            <a:r>
              <a:rPr lang="en-US" altLang="ko-KR" sz="2000" b="1" dirty="0" smtClean="0"/>
              <a:t>HTML</a:t>
            </a:r>
            <a:r>
              <a:rPr lang="ko-KR" altLang="en-US" sz="2000" b="1" dirty="0" smtClean="0"/>
              <a:t>이 가진 심플함을 같이 가지고 있는 것</a:t>
            </a:r>
            <a:endParaRPr lang="en-US" altLang="ko-KR" sz="2000" b="1" dirty="0" smtClean="0"/>
          </a:p>
          <a:p>
            <a:pPr>
              <a:buFont typeface="Wingdings" pitchFamily="2" charset="2"/>
              <a:buChar char="v"/>
            </a:pPr>
            <a:r>
              <a:rPr lang="ko-KR" altLang="en-US" sz="2800" b="1" dirty="0" smtClean="0"/>
              <a:t>블록레벨과 인라인레벨</a:t>
            </a:r>
            <a:endParaRPr lang="ko-KR" altLang="en-US" sz="2800" dirty="0" smtClean="0"/>
          </a:p>
          <a:p>
            <a:pPr>
              <a:buNone/>
            </a:pPr>
            <a:r>
              <a:rPr lang="en-US" altLang="ko-KR" sz="2400" b="1" dirty="0" smtClean="0"/>
              <a:t>    1.</a:t>
            </a: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블록레벨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sz="2000" b="1" dirty="0" smtClean="0"/>
              <a:t>블록레벨 요소는 </a:t>
            </a:r>
            <a:r>
              <a:rPr lang="en-US" altLang="ko-KR" sz="2000" b="1" dirty="0" smtClean="0"/>
              <a:t>body</a:t>
            </a:r>
            <a:r>
              <a:rPr lang="ko-KR" altLang="en-US" sz="2000" b="1" dirty="0" smtClean="0"/>
              <a:t>안에서 자신만의 공간을 가지는 요소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 후의 요소들과 줄바꿈이 일어남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sz="2000" b="1" dirty="0" smtClean="0"/>
              <a:t>블록레벨은 </a:t>
            </a:r>
            <a:r>
              <a:rPr lang="en-US" altLang="ko-KR" sz="2000" b="1" dirty="0" smtClean="0"/>
              <a:t>width</a:t>
            </a:r>
            <a:r>
              <a:rPr lang="ko-KR" altLang="en-US" sz="2000" b="1" dirty="0" smtClean="0"/>
              <a:t>와 </a:t>
            </a:r>
            <a:r>
              <a:rPr lang="en-US" altLang="ko-KR" sz="2000" b="1" dirty="0" smtClean="0"/>
              <a:t>height</a:t>
            </a:r>
            <a:r>
              <a:rPr lang="ko-KR" altLang="en-US" sz="2000" b="1" dirty="0" smtClean="0"/>
              <a:t>를 가질 수 있음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sz="2000" b="1" dirty="0" smtClean="0"/>
              <a:t>제목을 나타내는 </a:t>
            </a:r>
            <a:r>
              <a:rPr lang="en-US" altLang="ko-KR" sz="2000" b="1" dirty="0" smtClean="0"/>
              <a:t>h1~h6, </a:t>
            </a:r>
            <a:r>
              <a:rPr lang="ko-KR" altLang="en-US" sz="2000" b="1" dirty="0" smtClean="0"/>
              <a:t>문단을 나타내는 </a:t>
            </a:r>
            <a:r>
              <a:rPr lang="en-US" altLang="ko-KR" sz="2000" b="1" dirty="0" smtClean="0"/>
              <a:t>p, div </a:t>
            </a:r>
            <a:r>
              <a:rPr lang="ko-KR" altLang="en-US" sz="2000" b="1" dirty="0" smtClean="0"/>
              <a:t>등</a:t>
            </a:r>
          </a:p>
          <a:p>
            <a:pPr>
              <a:buNone/>
            </a:pPr>
            <a:r>
              <a:rPr lang="en-US" altLang="ko-KR" sz="2400" b="1" dirty="0" smtClean="0"/>
              <a:t>    2. </a:t>
            </a:r>
            <a:r>
              <a:rPr lang="ko-KR" altLang="en-US" sz="2400" b="1" dirty="0" smtClean="0"/>
              <a:t>인라인레벨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sz="1900" b="1" dirty="0" smtClean="0"/>
              <a:t>문장</a:t>
            </a:r>
            <a:r>
              <a:rPr lang="en-US" altLang="ko-KR" sz="1900" b="1" dirty="0" smtClean="0"/>
              <a:t>(</a:t>
            </a:r>
            <a:r>
              <a:rPr lang="ko-KR" altLang="en-US" sz="1900" b="1" dirty="0" smtClean="0"/>
              <a:t>행</a:t>
            </a:r>
            <a:r>
              <a:rPr lang="en-US" altLang="ko-KR" sz="1900" b="1" dirty="0" smtClean="0"/>
              <a:t>)</a:t>
            </a:r>
            <a:r>
              <a:rPr lang="ko-KR" altLang="en-US" sz="1900" b="1" dirty="0" smtClean="0"/>
              <a:t>안의 요소라는 뜻으로 텍스트 안에  요소 박스를 만들고</a:t>
            </a:r>
            <a:r>
              <a:rPr lang="en-US" altLang="ko-KR" sz="1900" b="1" dirty="0" smtClean="0"/>
              <a:t>,  </a:t>
            </a:r>
            <a:r>
              <a:rPr lang="ko-KR" altLang="en-US" sz="1900" b="1" dirty="0" smtClean="0"/>
              <a:t>한 줄 흐름이 끊어지지 않음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sz="1900" b="1" dirty="0" smtClean="0"/>
              <a:t>인라인레벨은 </a:t>
            </a:r>
            <a:r>
              <a:rPr lang="en-US" altLang="ko-KR" sz="1900" b="1" dirty="0" smtClean="0"/>
              <a:t>width</a:t>
            </a:r>
            <a:r>
              <a:rPr lang="ko-KR" altLang="en-US" sz="1900" b="1" dirty="0" smtClean="0"/>
              <a:t>와 </a:t>
            </a:r>
            <a:r>
              <a:rPr lang="en-US" altLang="ko-KR" sz="1900" b="1" dirty="0" smtClean="0"/>
              <a:t>height</a:t>
            </a:r>
            <a:r>
              <a:rPr lang="ko-KR" altLang="en-US" sz="1900" b="1" dirty="0" smtClean="0"/>
              <a:t>를 지정해도 반영되지 않음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sz="1900" b="1" dirty="0" smtClean="0"/>
              <a:t>인라인레벨의 크기는 글자들의 크기만큼만 자신의 영역을 가짐</a:t>
            </a:r>
          </a:p>
          <a:p>
            <a:pPr lvl="1">
              <a:buFont typeface="Wingdings" pitchFamily="2" charset="2"/>
              <a:buChar char="§"/>
            </a:pPr>
            <a:r>
              <a:rPr lang="ko-KR" altLang="en-US" sz="1900" b="1" dirty="0" smtClean="0"/>
              <a:t>하이퍼링크를 나타내는 </a:t>
            </a:r>
            <a:r>
              <a:rPr lang="en-US" altLang="ko-KR" sz="1900" b="1" dirty="0" smtClean="0"/>
              <a:t>a, span, </a:t>
            </a:r>
            <a:r>
              <a:rPr lang="ko-KR" altLang="en-US" sz="1900" b="1" dirty="0" smtClean="0"/>
              <a:t>폼의 입력필드를 나타내는 </a:t>
            </a:r>
            <a:r>
              <a:rPr lang="en-US" altLang="ko-KR" sz="1900" b="1" dirty="0" smtClean="0"/>
              <a:t>input, </a:t>
            </a:r>
            <a:r>
              <a:rPr lang="ko-KR" altLang="en-US" sz="1900" b="1" dirty="0" smtClean="0"/>
              <a:t>이미지를 나타내는 </a:t>
            </a:r>
            <a:r>
              <a:rPr lang="en-US" altLang="ko-KR" sz="1900" b="1" dirty="0" err="1" smtClean="0"/>
              <a:t>img</a:t>
            </a:r>
            <a:r>
              <a:rPr lang="ko-KR" altLang="en-US" sz="1900" b="1" dirty="0" smtClean="0"/>
              <a:t>등이 있음</a:t>
            </a:r>
          </a:p>
          <a:p>
            <a:pPr lvl="1">
              <a:buFont typeface="Wingdings" pitchFamily="2" charset="2"/>
              <a:buChar char="§"/>
            </a:pPr>
            <a:endParaRPr lang="ko-KR" altLang="en-US" b="1" dirty="0" smtClean="0"/>
          </a:p>
          <a:p>
            <a:pPr>
              <a:buFont typeface="Wingdings" pitchFamily="2" charset="2"/>
              <a:buChar char="v"/>
            </a:pPr>
            <a:endParaRPr lang="ko-KR" alt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+mj-lt"/>
              </a:rPr>
              <a:t>&lt;</a:t>
            </a:r>
            <a:r>
              <a:rPr lang="en-US" altLang="ko-KR" b="1" dirty="0" err="1" smtClean="0">
                <a:latin typeface="+mj-lt"/>
              </a:rPr>
              <a:t>img</a:t>
            </a:r>
            <a:r>
              <a:rPr lang="en-US" altLang="ko-KR" b="1" dirty="0" smtClean="0">
                <a:latin typeface="+mj-lt"/>
              </a:rPr>
              <a:t>&gt; </a:t>
            </a:r>
            <a:r>
              <a:rPr lang="ko-KR" altLang="en-US" b="1" dirty="0" smtClean="0">
                <a:latin typeface="+mj-lt"/>
              </a:rPr>
              <a:t>태그</a:t>
            </a:r>
            <a:r>
              <a:rPr lang="en-US" altLang="ko-KR" b="1" dirty="0" smtClean="0">
                <a:latin typeface="+mj-lt"/>
              </a:rPr>
              <a:t>: </a:t>
            </a:r>
          </a:p>
          <a:p>
            <a:r>
              <a:rPr lang="en-US" altLang="ko-KR" b="1" dirty="0" smtClean="0">
                <a:latin typeface="+mj-lt"/>
              </a:rPr>
              <a:t>    </a:t>
            </a:r>
            <a:r>
              <a:rPr lang="ko-KR" altLang="en-US" b="1" dirty="0" smtClean="0">
                <a:latin typeface="+mj-lt"/>
              </a:rPr>
              <a:t>이미지의 크기</a:t>
            </a:r>
            <a:r>
              <a:rPr lang="en-US" altLang="ko-KR" b="1" dirty="0" smtClean="0">
                <a:latin typeface="+mj-lt"/>
              </a:rPr>
              <a:t>,  </a:t>
            </a:r>
            <a:r>
              <a:rPr lang="ko-KR" altLang="en-US" b="1" dirty="0" smtClean="0">
                <a:latin typeface="+mj-lt"/>
              </a:rPr>
              <a:t>테두리등의  조절 뿐만 아니라 텍스트와의  정렬 상태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/>
            </a:r>
            <a:br>
              <a:rPr lang="ko-KR" altLang="en-US" b="1" dirty="0" smtClean="0">
                <a:latin typeface="+mj-lt"/>
              </a:rPr>
            </a:br>
            <a:r>
              <a:rPr lang="ko-KR" altLang="en-US" b="1" dirty="0" smtClean="0">
                <a:latin typeface="+mj-lt"/>
              </a:rPr>
              <a:t>    수평</a:t>
            </a:r>
            <a:r>
              <a:rPr lang="en-US" altLang="ko-KR" b="1" dirty="0" smtClean="0">
                <a:latin typeface="+mj-lt"/>
              </a:rPr>
              <a:t>/</a:t>
            </a:r>
            <a:r>
              <a:rPr lang="ko-KR" altLang="en-US" b="1" dirty="0" smtClean="0">
                <a:latin typeface="+mj-lt"/>
              </a:rPr>
              <a:t>수직 여백등을 조절할 수 있음</a:t>
            </a:r>
            <a:r>
              <a:rPr lang="en-US" altLang="ko-KR" b="1" dirty="0" smtClean="0">
                <a:latin typeface="+mj-lt"/>
              </a:rPr>
              <a:t>.</a:t>
            </a:r>
          </a:p>
          <a:p>
            <a:endParaRPr lang="en-US" altLang="ko-KR" b="1" dirty="0" smtClean="0">
              <a:latin typeface="+mj-lt"/>
            </a:endParaRPr>
          </a:p>
          <a:p>
            <a:endParaRPr lang="en-US" altLang="ko-KR" b="1" dirty="0" smtClean="0">
              <a:latin typeface="+mj-lt"/>
            </a:endParaRPr>
          </a:p>
          <a:p>
            <a:r>
              <a:rPr lang="en-US" altLang="ko-KR" b="1" dirty="0" smtClean="0">
                <a:latin typeface="+mj-lt"/>
              </a:rPr>
              <a:t>&lt;</a:t>
            </a:r>
            <a:r>
              <a:rPr lang="en-US" altLang="ko-KR" b="1" dirty="0" err="1" smtClean="0">
                <a:latin typeface="+mj-lt"/>
              </a:rPr>
              <a:t>img</a:t>
            </a:r>
            <a:r>
              <a:rPr lang="en-US" altLang="ko-KR" b="1" dirty="0" smtClean="0">
                <a:latin typeface="+mj-lt"/>
              </a:rPr>
              <a:t>&gt; </a:t>
            </a:r>
            <a:r>
              <a:rPr lang="ko-KR" altLang="en-US" b="1" dirty="0" smtClean="0">
                <a:latin typeface="+mj-lt"/>
              </a:rPr>
              <a:t>태그에 사용되는 속성</a:t>
            </a:r>
            <a:endParaRPr lang="en-US" altLang="ko-KR" b="1" dirty="0" smtClean="0">
              <a:latin typeface="+mj-lt"/>
            </a:endParaRPr>
          </a:p>
          <a:p>
            <a:r>
              <a:rPr lang="en-US" altLang="ko-KR" b="1" dirty="0" smtClean="0">
                <a:latin typeface="+mj-lt"/>
              </a:rPr>
              <a:t>     </a:t>
            </a:r>
            <a:r>
              <a:rPr lang="en-US" altLang="ko-KR" b="1" dirty="0" err="1" smtClean="0">
                <a:latin typeface="+mj-lt"/>
              </a:rPr>
              <a:t>src</a:t>
            </a:r>
            <a:r>
              <a:rPr lang="en-US" altLang="ko-KR" b="1" dirty="0" smtClean="0">
                <a:latin typeface="+mj-lt"/>
              </a:rPr>
              <a:t>-        :</a:t>
            </a:r>
            <a:r>
              <a:rPr lang="ko-KR" altLang="en-US" b="1" dirty="0" smtClean="0">
                <a:latin typeface="+mj-lt"/>
              </a:rPr>
              <a:t>삽입할 이미지의 파일명</a:t>
            </a:r>
            <a:r>
              <a:rPr lang="en-US" altLang="ko-KR" b="1" dirty="0" smtClean="0">
                <a:latin typeface="+mj-lt"/>
              </a:rPr>
              <a:t>, </a:t>
            </a:r>
            <a:r>
              <a:rPr lang="ko-KR" altLang="en-US" b="1" dirty="0" smtClean="0">
                <a:latin typeface="+mj-lt"/>
              </a:rPr>
              <a:t>또는 </a:t>
            </a:r>
            <a:r>
              <a:rPr lang="en-US" altLang="ko-KR" b="1" dirty="0" err="1" smtClean="0">
                <a:latin typeface="+mj-lt"/>
              </a:rPr>
              <a:t>url</a:t>
            </a:r>
            <a:r>
              <a:rPr lang="ko-KR" altLang="en-US" b="1" dirty="0" smtClean="0">
                <a:latin typeface="+mj-lt"/>
              </a:rPr>
              <a:t>을 지정함</a:t>
            </a:r>
            <a:r>
              <a:rPr lang="en-US" altLang="ko-KR" b="1" dirty="0" smtClean="0">
                <a:latin typeface="+mj-lt"/>
              </a:rPr>
              <a:t>.</a:t>
            </a:r>
            <a:br>
              <a:rPr lang="en-US" altLang="ko-KR" b="1" dirty="0" smtClean="0">
                <a:latin typeface="+mj-lt"/>
              </a:rPr>
            </a:br>
            <a:r>
              <a:rPr lang="en-US" altLang="ko-KR" b="1" dirty="0" smtClean="0">
                <a:latin typeface="+mj-lt"/>
              </a:rPr>
              <a:t>     border  :</a:t>
            </a:r>
            <a:r>
              <a:rPr lang="ko-KR" altLang="en-US" b="1" dirty="0" smtClean="0">
                <a:latin typeface="+mj-lt"/>
              </a:rPr>
              <a:t>이미지의 테두리 크기를 지정</a:t>
            </a:r>
          </a:p>
          <a:p>
            <a:r>
              <a:rPr lang="en-US" altLang="ko-KR" b="1" dirty="0" smtClean="0">
                <a:latin typeface="+mj-lt"/>
              </a:rPr>
              <a:t>     width    :</a:t>
            </a:r>
            <a:r>
              <a:rPr lang="ko-KR" altLang="en-US" b="1" dirty="0" smtClean="0">
                <a:latin typeface="+mj-lt"/>
              </a:rPr>
              <a:t>이미지의 넓이를 지정</a:t>
            </a:r>
            <a:r>
              <a:rPr lang="en-US" altLang="ko-KR" b="1" dirty="0" smtClean="0">
                <a:latin typeface="+mj-lt"/>
              </a:rPr>
              <a:t>. </a:t>
            </a:r>
          </a:p>
          <a:p>
            <a:r>
              <a:rPr lang="en-US" altLang="ko-KR" b="1" dirty="0" smtClean="0">
                <a:latin typeface="+mj-lt"/>
              </a:rPr>
              <a:t>     height   :</a:t>
            </a:r>
            <a:r>
              <a:rPr lang="ko-KR" altLang="en-US" b="1" dirty="0" smtClean="0">
                <a:latin typeface="+mj-lt"/>
              </a:rPr>
              <a:t>이미지의 높이를 지정</a:t>
            </a:r>
            <a:r>
              <a:rPr lang="en-US" altLang="ko-KR" b="1" dirty="0" smtClean="0">
                <a:latin typeface="+mj-lt"/>
              </a:rPr>
              <a:t>. </a:t>
            </a:r>
          </a:p>
          <a:p>
            <a:r>
              <a:rPr lang="en-US" altLang="ko-KR" b="1" dirty="0" smtClean="0">
                <a:latin typeface="+mj-lt"/>
              </a:rPr>
              <a:t>     align     :</a:t>
            </a:r>
            <a:r>
              <a:rPr lang="ko-KR" altLang="en-US" b="1" dirty="0" smtClean="0">
                <a:latin typeface="+mj-lt"/>
              </a:rPr>
              <a:t>이미지와 텍스트와의 정렬상태를 지정</a:t>
            </a:r>
            <a:r>
              <a:rPr lang="en-US" altLang="ko-KR" b="1" dirty="0" smtClean="0">
                <a:latin typeface="+mj-lt"/>
              </a:rPr>
              <a:t>.</a:t>
            </a:r>
            <a:br>
              <a:rPr lang="en-US" altLang="ko-KR" b="1" dirty="0" smtClean="0">
                <a:latin typeface="+mj-lt"/>
              </a:rPr>
            </a:br>
            <a:r>
              <a:rPr lang="en-US" altLang="ko-KR" b="1" dirty="0" smtClean="0">
                <a:latin typeface="+mj-lt"/>
              </a:rPr>
              <a:t>                    (</a:t>
            </a:r>
            <a:r>
              <a:rPr lang="ko-KR" altLang="en-US" b="1" dirty="0" smtClean="0">
                <a:latin typeface="+mj-lt"/>
              </a:rPr>
              <a:t>글씨정렬</a:t>
            </a:r>
            <a:r>
              <a:rPr lang="en-US" altLang="ko-KR" b="1" dirty="0" smtClean="0">
                <a:latin typeface="+mj-lt"/>
              </a:rPr>
              <a:t>: top, middle, bottom</a:t>
            </a:r>
            <a:r>
              <a:rPr lang="ko-KR" altLang="en-US" b="1" dirty="0" smtClean="0">
                <a:latin typeface="+mj-lt"/>
              </a:rPr>
              <a:t>등의 값을 사용</a:t>
            </a:r>
            <a:r>
              <a:rPr lang="en-US" altLang="ko-KR" b="1" dirty="0" smtClean="0">
                <a:latin typeface="+mj-lt"/>
              </a:rPr>
              <a:t>. Bottom</a:t>
            </a:r>
            <a:r>
              <a:rPr lang="ko-KR" altLang="en-US" b="1" dirty="0" smtClean="0">
                <a:latin typeface="+mj-lt"/>
              </a:rPr>
              <a:t>이 기본 값</a:t>
            </a:r>
            <a:endParaRPr lang="en-US" altLang="ko-KR" b="1" dirty="0" smtClean="0">
              <a:latin typeface="+mj-lt"/>
            </a:endParaRPr>
          </a:p>
          <a:p>
            <a:r>
              <a:rPr lang="en-US" altLang="ko-KR" b="1" dirty="0" smtClean="0">
                <a:latin typeface="+mj-lt"/>
              </a:rPr>
              <a:t>                     </a:t>
            </a:r>
            <a:r>
              <a:rPr lang="ko-KR" altLang="en-US" b="1" dirty="0" smtClean="0">
                <a:latin typeface="+mj-lt"/>
              </a:rPr>
              <a:t>그림 정렬</a:t>
            </a:r>
            <a:r>
              <a:rPr lang="en-US" altLang="ko-KR" b="1" dirty="0" smtClean="0">
                <a:latin typeface="+mj-lt"/>
              </a:rPr>
              <a:t>: left, right</a:t>
            </a:r>
            <a:r>
              <a:rPr lang="ko-KR" altLang="en-US" b="1" dirty="0" smtClean="0"/>
              <a:t> 등의 값을 사용</a:t>
            </a:r>
            <a:r>
              <a:rPr lang="en-US" altLang="ko-KR" b="1" dirty="0" smtClean="0"/>
              <a:t>. Left</a:t>
            </a:r>
            <a:r>
              <a:rPr lang="ko-KR" altLang="en-US" b="1" dirty="0" smtClean="0"/>
              <a:t>가 기본 값</a:t>
            </a:r>
            <a:r>
              <a:rPr lang="en-US" altLang="ko-KR" b="1" dirty="0" smtClean="0">
                <a:latin typeface="+mj-lt"/>
              </a:rPr>
              <a:t>) </a:t>
            </a:r>
          </a:p>
          <a:p>
            <a:r>
              <a:rPr lang="en-US" altLang="ko-KR" b="1" dirty="0" smtClean="0">
                <a:latin typeface="+mj-lt"/>
              </a:rPr>
              <a:t>     </a:t>
            </a:r>
            <a:r>
              <a:rPr lang="en-US" altLang="ko-KR" b="1" dirty="0" err="1" smtClean="0">
                <a:latin typeface="+mj-lt"/>
              </a:rPr>
              <a:t>hspace</a:t>
            </a:r>
            <a:r>
              <a:rPr lang="en-US" altLang="ko-KR" b="1" dirty="0" smtClean="0">
                <a:latin typeface="+mj-lt"/>
              </a:rPr>
              <a:t>  :</a:t>
            </a:r>
            <a:r>
              <a:rPr lang="ko-KR" altLang="en-US" b="1" dirty="0" smtClean="0">
                <a:latin typeface="+mj-lt"/>
              </a:rPr>
              <a:t>이미지의 수평 여백을 지정</a:t>
            </a:r>
            <a:r>
              <a:rPr lang="en-US" altLang="ko-KR" b="1" dirty="0" smtClean="0">
                <a:latin typeface="+mj-lt"/>
              </a:rPr>
              <a:t>.</a:t>
            </a:r>
            <a:br>
              <a:rPr lang="en-US" altLang="ko-KR" b="1" dirty="0" smtClean="0">
                <a:latin typeface="+mj-lt"/>
              </a:rPr>
            </a:br>
            <a:r>
              <a:rPr lang="en-US" altLang="ko-KR" b="1" dirty="0" smtClean="0">
                <a:latin typeface="+mj-lt"/>
              </a:rPr>
              <a:t>     alt         :</a:t>
            </a:r>
            <a:r>
              <a:rPr lang="ko-KR" altLang="en-US" b="1" dirty="0" smtClean="0">
                <a:latin typeface="+mj-lt"/>
              </a:rPr>
              <a:t>이미지위에 마우스를 대면 풍선 도움말이 뜨며 설명이 </a:t>
            </a:r>
            <a:r>
              <a:rPr lang="en-US" altLang="ko-KR" b="1" dirty="0" smtClean="0">
                <a:latin typeface="+mj-lt"/>
              </a:rPr>
              <a:t> </a:t>
            </a:r>
            <a:r>
              <a:rPr lang="ko-KR" altLang="en-US" b="1" dirty="0" smtClean="0">
                <a:latin typeface="+mj-lt"/>
              </a:rPr>
              <a:t>나옴</a:t>
            </a:r>
            <a:endParaRPr lang="en-US" b="1" dirty="0">
              <a:latin typeface="+mj-l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762000" y="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넣기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&lt;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- 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이미지  태그는 닫는 태그가 없어도 사용 가능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r>
              <a:rPr lang="en-US" altLang="ko-KR" sz="1600" b="1" dirty="0" smtClean="0">
                <a:solidFill>
                  <a:schemeClr val="tx1"/>
                </a:solidFill>
              </a:rPr>
              <a:t>- 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이미지명은 반드시 영문이나 숫자로 적어야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chemeClr val="tx1"/>
                </a:solidFill>
              </a:rPr>
              <a:t>  이미지 경로의 경우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html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파일과 이미지 파일이 같은 폴더에 있으면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“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파일명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.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확장자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”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로  기록하면  됨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tx1"/>
                </a:solidFill>
              </a:rPr>
              <a:t>     html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파일과 이미지 파일이 같은 폴더에 있어야  편리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-  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이미지 태그 기록방법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: &lt;</a:t>
            </a:r>
            <a:r>
              <a:rPr lang="en-US" altLang="ko-KR" sz="1400" b="1" dirty="0" err="1" smtClean="0">
                <a:solidFill>
                  <a:schemeClr val="tx1"/>
                </a:solidFill>
              </a:rPr>
              <a:t>img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</a:rPr>
              <a:t>src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=“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이미지 경로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”  alt=“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이미지 대체 글자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”  width=“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가로크기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”  height=“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세로크기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”&gt;</a:t>
            </a:r>
          </a:p>
          <a:p>
            <a:pPr>
              <a:buFontTx/>
              <a:buChar char="-"/>
            </a:pPr>
            <a:r>
              <a:rPr lang="en-US" altLang="ko-KR" sz="1400" b="1" dirty="0" smtClean="0">
                <a:solidFill>
                  <a:schemeClr val="tx1"/>
                </a:solidFill>
              </a:rPr>
              <a:t> 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width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와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height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를 동시 입력하면 원본 이미지가 훼손됨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가능한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width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와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height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둘 중 하나만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 변경해서 사용해야 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62000" y="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넣기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&lt;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43000"/>
            <a:ext cx="3733800" cy="2133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 넣기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       &lt;h2&gt;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그림 파일 삽입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&lt;</a:t>
            </a:r>
            <a:r>
              <a:rPr lang="en-US" sz="1400" dirty="0" err="1" smtClean="0">
                <a:solidFill>
                  <a:schemeClr val="tx1"/>
                </a:solidFill>
              </a:rPr>
              <a:t>img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src</a:t>
            </a:r>
            <a:r>
              <a:rPr lang="en-US" sz="1400" dirty="0" smtClean="0"/>
              <a:t>=“junjinhyun.jpg”&gt;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12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90600"/>
            <a:ext cx="4572000" cy="470730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733800" y="19050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62000" y="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넣기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&lt;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이미지 안에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border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를 넣고 싶으면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r>
              <a:rPr lang="en-US" altLang="ko-KR" b="1" dirty="0" smtClean="0">
                <a:solidFill>
                  <a:schemeClr val="tx1"/>
                </a:solidFill>
              </a:rPr>
              <a:t>      &lt;</a:t>
            </a:r>
            <a:r>
              <a:rPr lang="en-US" altLang="ko-KR" b="1" dirty="0" err="1" smtClean="0">
                <a:solidFill>
                  <a:schemeClr val="tx1"/>
                </a:solidFill>
              </a:rPr>
              <a:t>img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err="1" smtClean="0">
                <a:solidFill>
                  <a:schemeClr val="tx1"/>
                </a:solidFill>
              </a:rPr>
              <a:t>src</a:t>
            </a:r>
            <a:r>
              <a:rPr lang="en-US" altLang="ko-KR" b="1" dirty="0" smtClean="0">
                <a:solidFill>
                  <a:schemeClr val="tx1"/>
                </a:solidFill>
              </a:rPr>
              <a:t>=“</a:t>
            </a:r>
            <a:r>
              <a:rPr lang="ko-KR" altLang="en-US" b="1" dirty="0" smtClean="0">
                <a:solidFill>
                  <a:schemeClr val="tx1"/>
                </a:solidFill>
              </a:rPr>
              <a:t>이미지 경로</a:t>
            </a:r>
            <a:r>
              <a:rPr lang="en-US" altLang="ko-KR" b="1" dirty="0" smtClean="0">
                <a:solidFill>
                  <a:schemeClr val="tx1"/>
                </a:solidFill>
              </a:rPr>
              <a:t>” border=“10”&gt;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590800"/>
            <a:ext cx="37338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 smtClean="0"/>
              <a:t>이미지에 </a:t>
            </a:r>
            <a:r>
              <a:rPr lang="en-US" altLang="ko-KR" sz="1400" b="1" dirty="0" smtClean="0"/>
              <a:t>border</a:t>
            </a:r>
            <a:r>
              <a:rPr lang="ko-KR" altLang="en-US" sz="1400" b="1" dirty="0" smtClean="0"/>
              <a:t> 넣기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       &lt;h2&gt;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그림 파일에 </a:t>
            </a:r>
            <a:r>
              <a:rPr lang="en-US" altLang="ko-KR" sz="1400" b="1" dirty="0" smtClean="0"/>
              <a:t>border</a:t>
            </a:r>
            <a:r>
              <a:rPr lang="ko-KR" altLang="en-US" sz="1400" b="1" dirty="0" smtClean="0"/>
              <a:t> 삽입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&lt;</a:t>
            </a:r>
            <a:r>
              <a:rPr lang="en-US" sz="1400" dirty="0" err="1" smtClean="0">
                <a:solidFill>
                  <a:schemeClr val="tx1"/>
                </a:solidFill>
              </a:rPr>
              <a:t>img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src</a:t>
            </a:r>
            <a:r>
              <a:rPr lang="en-US" sz="1400" dirty="0" smtClean="0"/>
              <a:t>=“junjinhyun.jpg”  </a:t>
            </a:r>
            <a:r>
              <a:rPr lang="en-US" altLang="ko-KR" sz="1400" b="1" dirty="0" smtClean="0"/>
              <a:t>border=“10”&gt; 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13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871" y="1459374"/>
            <a:ext cx="4991100" cy="511064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57600" y="37338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 정렬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       &lt;h2&gt;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이미지와 텍스트의 기본 정렬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&lt;</a:t>
            </a:r>
            <a:r>
              <a:rPr lang="en-US" sz="1400" dirty="0" err="1" smtClean="0">
                <a:solidFill>
                  <a:schemeClr val="tx1"/>
                </a:solidFill>
              </a:rPr>
              <a:t>img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src</a:t>
            </a:r>
            <a:r>
              <a:rPr lang="en-US" sz="1400" dirty="0" smtClean="0"/>
              <a:t>=“junjinhyun.jpg” 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이미지와 텍스트의 기본 정렬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0" y="0"/>
            <a:ext cx="8991600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텍스트위치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:&lt;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 &gt;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4-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14550"/>
            <a:ext cx="6162675" cy="47434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1600200" y="22098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0"/>
            <a:ext cx="89916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텍스트위치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정렬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크기조절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 align=“middle” &gt;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372600" cy="1295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Tx/>
              <a:buChar char="-"/>
            </a:pP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이미지와 텍스트 를  정렬하려면</a:t>
            </a:r>
            <a:r>
              <a:rPr lang="en-US" altLang="ko-KR" b="1" dirty="0" smtClean="0">
                <a:solidFill>
                  <a:schemeClr val="tx1"/>
                </a:solidFill>
              </a:rPr>
              <a:t>: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예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  </a:t>
            </a:r>
            <a:r>
              <a:rPr lang="en-US" altLang="ko-KR" b="1" dirty="0" smtClean="0">
                <a:solidFill>
                  <a:schemeClr val="tx1"/>
                </a:solidFill>
              </a:rPr>
              <a:t>&lt;</a:t>
            </a:r>
            <a:r>
              <a:rPr lang="en-US" altLang="ko-KR" b="1" dirty="0" err="1" smtClean="0">
                <a:solidFill>
                  <a:schemeClr val="tx1"/>
                </a:solidFill>
              </a:rPr>
              <a:t>img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err="1" smtClean="0">
                <a:solidFill>
                  <a:schemeClr val="tx1"/>
                </a:solidFill>
              </a:rPr>
              <a:t>src</a:t>
            </a:r>
            <a:r>
              <a:rPr lang="en-US" altLang="ko-KR" b="1" dirty="0" smtClean="0">
                <a:solidFill>
                  <a:schemeClr val="tx1"/>
                </a:solidFill>
              </a:rPr>
              <a:t>=“</a:t>
            </a:r>
            <a:r>
              <a:rPr lang="ko-KR" altLang="en-US" b="1" dirty="0" smtClean="0">
                <a:solidFill>
                  <a:schemeClr val="tx1"/>
                </a:solidFill>
              </a:rPr>
              <a:t>이미지 경로</a:t>
            </a:r>
            <a:r>
              <a:rPr lang="en-US" altLang="ko-KR" b="1" dirty="0" smtClean="0">
                <a:solidFill>
                  <a:schemeClr val="tx1"/>
                </a:solidFill>
              </a:rPr>
              <a:t>”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align=“middle” &gt;</a:t>
            </a:r>
          </a:p>
          <a:p>
            <a:r>
              <a:rPr lang="en-US" altLang="ko-KR" b="1" dirty="0" smtClean="0">
                <a:solidFill>
                  <a:schemeClr val="tx1"/>
                </a:solidFill>
              </a:rPr>
              <a:t>-</a:t>
            </a:r>
            <a:r>
              <a:rPr lang="ko-KR" altLang="en-US" dirty="0" smtClean="0"/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align </a:t>
            </a:r>
            <a:r>
              <a:rPr lang="ko-KR" altLang="en-US" b="1" dirty="0" smtClean="0">
                <a:solidFill>
                  <a:schemeClr val="tx1"/>
                </a:solidFill>
              </a:rPr>
              <a:t>속성은 이미지를 수평기준으로  텍스트 위치를 지정하기 위해 사용</a:t>
            </a:r>
            <a:r>
              <a:rPr lang="en-US" altLang="ko-KR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이미지의 텍스트 정렬 속성</a:t>
            </a:r>
            <a:r>
              <a:rPr lang="en-US" altLang="ko-KR" b="1" dirty="0" smtClean="0">
                <a:solidFill>
                  <a:schemeClr val="tx1"/>
                </a:solidFill>
              </a:rPr>
              <a:t>: -  </a:t>
            </a:r>
            <a:r>
              <a:rPr lang="ko-KR" altLang="en-US" b="1" dirty="0" smtClean="0">
                <a:solidFill>
                  <a:schemeClr val="tx1"/>
                </a:solidFill>
              </a:rPr>
              <a:t>글씨정렬</a:t>
            </a:r>
            <a:r>
              <a:rPr lang="en-US" altLang="ko-KR" b="1" dirty="0" smtClean="0">
                <a:solidFill>
                  <a:schemeClr val="tx1"/>
                </a:solidFill>
              </a:rPr>
              <a:t>: top, middle, bottom</a:t>
            </a:r>
            <a:r>
              <a:rPr lang="ko-KR" altLang="en-US" b="1" dirty="0" smtClean="0">
                <a:solidFill>
                  <a:schemeClr val="tx1"/>
                </a:solidFill>
              </a:rPr>
              <a:t>등의 값을 사용</a:t>
            </a:r>
            <a:r>
              <a:rPr lang="en-US" altLang="ko-KR" b="1" dirty="0" smtClean="0">
                <a:solidFill>
                  <a:schemeClr val="tx1"/>
                </a:solidFill>
              </a:rPr>
              <a:t>. Bottom</a:t>
            </a:r>
            <a:r>
              <a:rPr lang="ko-KR" altLang="en-US" b="1" dirty="0" smtClean="0">
                <a:solidFill>
                  <a:schemeClr val="tx1"/>
                </a:solidFill>
              </a:rPr>
              <a:t>이 기본 값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en-US" altLang="ko-KR" b="1" dirty="0" smtClean="0">
                <a:solidFill>
                  <a:schemeClr val="tx1"/>
                </a:solidFill>
              </a:rPr>
              <a:t>                                                 - </a:t>
            </a:r>
            <a:r>
              <a:rPr lang="ko-KR" altLang="en-US" b="1" dirty="0" smtClean="0">
                <a:solidFill>
                  <a:schemeClr val="tx1"/>
                </a:solidFill>
              </a:rPr>
              <a:t>그림 정렬</a:t>
            </a:r>
            <a:r>
              <a:rPr lang="en-US" altLang="ko-KR" b="1" dirty="0" smtClean="0">
                <a:solidFill>
                  <a:schemeClr val="tx1"/>
                </a:solidFill>
              </a:rPr>
              <a:t>: left, right</a:t>
            </a:r>
            <a:r>
              <a:rPr lang="ko-KR" altLang="en-US" b="1" dirty="0" smtClean="0">
                <a:solidFill>
                  <a:schemeClr val="tx1"/>
                </a:solidFill>
              </a:rPr>
              <a:t> 등의 값을 사용</a:t>
            </a:r>
            <a:r>
              <a:rPr lang="en-US" altLang="ko-KR" b="1" dirty="0" smtClean="0">
                <a:solidFill>
                  <a:schemeClr val="tx1"/>
                </a:solidFill>
              </a:rPr>
              <a:t>. Left</a:t>
            </a:r>
            <a:r>
              <a:rPr lang="ko-KR" altLang="en-US" b="1" dirty="0" smtClean="0">
                <a:solidFill>
                  <a:schemeClr val="tx1"/>
                </a:solidFill>
              </a:rPr>
              <a:t>가 기본 값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167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 정렬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       &lt;h2&gt;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이미지의 윗 부분에 텍스트출력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&lt;</a:t>
            </a:r>
            <a:r>
              <a:rPr lang="en-US" sz="1400" dirty="0" err="1" smtClean="0">
                <a:solidFill>
                  <a:schemeClr val="tx1"/>
                </a:solidFill>
              </a:rPr>
              <a:t>img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src</a:t>
            </a:r>
            <a:r>
              <a:rPr lang="en-US" sz="1400" dirty="0" smtClean="0"/>
              <a:t>=“junjihyun.jpg”  </a:t>
            </a:r>
            <a:r>
              <a:rPr lang="en-US" altLang="ko-KR" sz="1400" b="1" dirty="0" smtClean="0"/>
              <a:t>align=“top”&gt;</a:t>
            </a:r>
            <a:r>
              <a:rPr lang="ko-KR" altLang="en-US" sz="1400" b="1" dirty="0" smtClean="0"/>
              <a:t> 이미지의 윗 부분에 텍스트출력</a:t>
            </a:r>
            <a:r>
              <a:rPr lang="en-US" altLang="ko-KR" sz="1400" b="1" dirty="0" smtClean="0"/>
              <a:t> 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590800" y="33528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4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3276600"/>
            <a:ext cx="52387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0"/>
            <a:ext cx="89916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텍스트위치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정렬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크기조절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 align=“middle” &gt;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14400"/>
            <a:ext cx="91440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 정렬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       &lt;h2&gt;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이미지의 가운데 부분에 텍스트출력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&lt;</a:t>
            </a:r>
            <a:r>
              <a:rPr lang="en-US" sz="1400" dirty="0" err="1" smtClean="0">
                <a:solidFill>
                  <a:schemeClr val="tx1"/>
                </a:solidFill>
              </a:rPr>
              <a:t>img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src</a:t>
            </a:r>
            <a:r>
              <a:rPr lang="en-US" sz="1400" dirty="0" smtClean="0"/>
              <a:t>=“junjihyun.jpg”  </a:t>
            </a:r>
            <a:r>
              <a:rPr lang="en-US" altLang="ko-KR" sz="1400" b="1" dirty="0" smtClean="0"/>
              <a:t>align=“middle”&gt;</a:t>
            </a:r>
            <a:r>
              <a:rPr lang="ko-KR" altLang="en-US" sz="1400" b="1" dirty="0" smtClean="0"/>
              <a:t> 이미지의 가운데 부분에 텍스트출력</a:t>
            </a:r>
            <a:r>
              <a:rPr lang="en-US" altLang="ko-KR" sz="1400" b="1" dirty="0" smtClean="0"/>
              <a:t> 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371600" y="2514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4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438400"/>
            <a:ext cx="5715000" cy="4303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28600"/>
            <a:ext cx="9144000" cy="2133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14-3.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&lt;head&gt;&lt;title&gt; </a:t>
            </a:r>
            <a:r>
              <a:rPr lang="ko-KR" altLang="en-US" sz="1400" dirty="0" smtClean="0"/>
              <a:t>이미지 정렬</a:t>
            </a:r>
            <a:r>
              <a:rPr lang="en-US" altLang="ko-KR" sz="1400" dirty="0" smtClean="0"/>
              <a:t>&lt;/</a:t>
            </a:r>
            <a:r>
              <a:rPr lang="en-US" sz="1400" dirty="0" smtClean="0"/>
              <a:t>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sz="1400" dirty="0" err="1" smtClean="0"/>
              <a:t>bgcolor</a:t>
            </a:r>
            <a:r>
              <a:rPr lang="en-US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&lt;h2&gt;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이미지의 아래 부분에 텍스트출력 </a:t>
            </a:r>
            <a:r>
              <a:rPr lang="en-US" altLang="ko-KR" sz="1400" dirty="0" smtClean="0"/>
              <a:t>&lt;/</a:t>
            </a:r>
            <a:r>
              <a:rPr lang="en-US" sz="1400" dirty="0" smtClean="0"/>
              <a:t>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&lt;</a:t>
            </a:r>
            <a:r>
              <a:rPr lang="en-US" sz="1400" dirty="0" err="1" smtClean="0"/>
              <a:t>img</a:t>
            </a:r>
            <a:r>
              <a:rPr lang="en-US" sz="1400" dirty="0" smtClean="0"/>
              <a:t> </a:t>
            </a:r>
            <a:r>
              <a:rPr lang="en-US" sz="1400" dirty="0" err="1" smtClean="0"/>
              <a:t>src</a:t>
            </a:r>
            <a:r>
              <a:rPr lang="en-US" sz="1400" dirty="0" smtClean="0"/>
              <a:t>="junjihyun.jpg" align="bottom"&gt; </a:t>
            </a:r>
            <a:r>
              <a:rPr lang="ko-KR" altLang="en-US" sz="1400" dirty="0" smtClean="0"/>
              <a:t>이미지의 아래 부분에 텍스트출력</a:t>
            </a:r>
            <a:r>
              <a:rPr lang="en-US" altLang="ko-KR" sz="1400" dirty="0" smtClean="0"/>
              <a:t>&lt;</a:t>
            </a:r>
            <a:r>
              <a:rPr lang="en-US" sz="1400" dirty="0" smtClean="0"/>
              <a:t>p&gt;  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1219200" y="22098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-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62175"/>
            <a:ext cx="6486525" cy="469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228600"/>
            <a:ext cx="9144000" cy="2133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&lt;head&gt;&lt;title&gt; </a:t>
            </a:r>
            <a:r>
              <a:rPr lang="ko-KR" altLang="en-US" sz="1400" dirty="0" smtClean="0"/>
              <a:t>이미지 정렬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&lt;h2&gt; </a:t>
            </a:r>
            <a:r>
              <a:rPr lang="ko-KR" altLang="en-US" sz="1400" dirty="0" smtClean="0"/>
              <a:t>그림 파일 삽입하고 </a:t>
            </a:r>
            <a:r>
              <a:rPr lang="en-US" altLang="ko-KR" sz="1400" dirty="0" smtClean="0"/>
              <a:t>left</a:t>
            </a:r>
            <a:r>
              <a:rPr lang="ko-KR" altLang="en-US" sz="1400" dirty="0" smtClean="0"/>
              <a:t>로 정렬하기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&lt;</a:t>
            </a:r>
            <a:r>
              <a:rPr lang="en-US" altLang="ko-KR" sz="1400" dirty="0" err="1" smtClean="0"/>
              <a:t>img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="junjihyun.jpg" align="left"&gt; </a:t>
            </a:r>
            <a:r>
              <a:rPr lang="ko-KR" altLang="en-US" sz="1400" dirty="0" smtClean="0"/>
              <a:t>이미지는 왼쪽부분에 텍스트는 오른쪽에 위치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       </a:t>
            </a: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&lt;/html&gt;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219200" y="22098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-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09800"/>
            <a:ext cx="6638925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228600"/>
            <a:ext cx="91440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&lt;head&gt;&lt;title&gt; </a:t>
            </a:r>
            <a:r>
              <a:rPr lang="ko-KR" altLang="en-US" sz="1400" dirty="0" smtClean="0"/>
              <a:t>이미지 정렬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&lt;h2&gt; </a:t>
            </a:r>
            <a:r>
              <a:rPr lang="ko-KR" altLang="en-US" sz="1400" dirty="0" smtClean="0"/>
              <a:t>이미지는 오른쪽에 텍스트는 왼쪽에 위치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&lt;</a:t>
            </a:r>
            <a:r>
              <a:rPr lang="en-US" altLang="ko-KR" sz="1400" dirty="0" err="1" smtClean="0"/>
              <a:t>img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="junjihyun.jpg" align="right"&gt; </a:t>
            </a:r>
            <a:r>
              <a:rPr lang="ko-KR" altLang="en-US" sz="1400" dirty="0" smtClean="0"/>
              <a:t>이미지는 오른쪽에 텍스트는 왼쪽에 위치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       </a:t>
            </a: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&lt;/html&gt;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4267200" y="25908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-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9144000" cy="319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0"/>
            <a:ext cx="8991600" cy="381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크기조절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ko-KR" altLang="en-US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예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 width=“40%” height=“30%”&gt;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304800"/>
            <a:ext cx="91440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크기조절 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&lt;h2&gt; 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크기조절 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&lt;center&gt;&lt;</a:t>
            </a:r>
            <a:r>
              <a:rPr lang="en-US" altLang="ko-KR" sz="1400" dirty="0" err="1" smtClean="0"/>
              <a:t>img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="junjihyun.jpg"  width=“40</a:t>
            </a:r>
            <a:r>
              <a:rPr lang="en-US" altLang="ko-KR" sz="1400" dirty="0" smtClean="0"/>
              <a:t>%”&gt;&lt;/</a:t>
            </a:r>
            <a:r>
              <a:rPr lang="en-US" altLang="ko-KR" sz="1400" dirty="0" smtClean="0"/>
              <a:t>center&gt;</a:t>
            </a:r>
            <a:endParaRPr lang="ko-KR" alt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        </a:t>
            </a: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&lt;/html&gt;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14-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584"/>
            <a:ext cx="9144000" cy="465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086600" cy="792162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웹표준에서 사용하는 기본 태그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b="1" dirty="0" smtClean="0"/>
              <a:t>1. div</a:t>
            </a:r>
            <a:r>
              <a:rPr lang="ko-KR" altLang="en-US" sz="4400" b="1" dirty="0" smtClean="0"/>
              <a:t>요소</a:t>
            </a:r>
            <a:endParaRPr lang="en-US" altLang="ko-KR" sz="4400" dirty="0" smtClean="0"/>
          </a:p>
          <a:p>
            <a:pPr marL="504825">
              <a:buFont typeface="Wingdings" pitchFamily="2" charset="2"/>
              <a:buChar char="§"/>
            </a:pPr>
            <a:r>
              <a:rPr lang="en-US" altLang="ko-KR" b="1" dirty="0" smtClean="0"/>
              <a:t>div</a:t>
            </a:r>
            <a:r>
              <a:rPr lang="ko-KR" altLang="en-US" b="1" dirty="0" smtClean="0"/>
              <a:t>는 블록레벨 요소</a:t>
            </a:r>
            <a:r>
              <a:rPr lang="en-US" altLang="ko-KR" b="1" dirty="0" smtClean="0"/>
              <a:t>, division</a:t>
            </a:r>
            <a:r>
              <a:rPr lang="ko-KR" altLang="en-US" b="1" dirty="0" smtClean="0"/>
              <a:t>의 줄임말 </a:t>
            </a:r>
          </a:p>
          <a:p>
            <a:pPr marL="504825">
              <a:buFont typeface="Wingdings" pitchFamily="2" charset="2"/>
              <a:buChar char="§"/>
            </a:pPr>
            <a:r>
              <a:rPr lang="ko-KR" altLang="en-US" b="1" dirty="0" smtClean="0"/>
              <a:t>구역을 나타내는 요소</a:t>
            </a:r>
          </a:p>
          <a:p>
            <a:pPr marL="504825">
              <a:buFont typeface="Wingdings" pitchFamily="2" charset="2"/>
              <a:buChar char="§"/>
            </a:pPr>
            <a:r>
              <a:rPr lang="ko-KR" altLang="en-US" b="1" dirty="0" smtClean="0"/>
              <a:t>웹페이지를 제작할 때 레이아웃을 담당하는 기본적인 요소</a:t>
            </a:r>
          </a:p>
          <a:p>
            <a:pPr marL="504825">
              <a:buFont typeface="Wingdings" pitchFamily="2" charset="2"/>
              <a:buChar char="§"/>
            </a:pPr>
            <a:r>
              <a:rPr lang="ko-KR" altLang="en-US" b="1" dirty="0" smtClean="0"/>
              <a:t>포토샵의 레이어처럼 여러 겹 겹쳐 표현할 수도 있음</a:t>
            </a:r>
          </a:p>
          <a:p>
            <a:pPr marL="504825">
              <a:buFont typeface="Wingdings" pitchFamily="2" charset="2"/>
              <a:buChar char="§"/>
            </a:pPr>
            <a:r>
              <a:rPr lang="en-US" altLang="ko-KR" b="1" dirty="0" smtClean="0"/>
              <a:t>width</a:t>
            </a:r>
            <a:r>
              <a:rPr lang="ko-KR" altLang="en-US" b="1" dirty="0" smtClean="0"/>
              <a:t>과 </a:t>
            </a:r>
            <a:r>
              <a:rPr lang="en-US" altLang="ko-KR" b="1" dirty="0" smtClean="0"/>
              <a:t>height</a:t>
            </a:r>
            <a:r>
              <a:rPr lang="ko-KR" altLang="en-US" b="1" dirty="0" smtClean="0"/>
              <a:t>를 가짐</a:t>
            </a:r>
          </a:p>
          <a:p>
            <a:pPr marL="504825">
              <a:buFont typeface="Wingdings" pitchFamily="2" charset="2"/>
              <a:buChar char="§"/>
            </a:pPr>
            <a:r>
              <a:rPr lang="ko-KR" altLang="en-US" b="1" dirty="0" smtClean="0"/>
              <a:t>영역을 가지게 되어 자동 줄바꿈이 적용됨</a:t>
            </a:r>
          </a:p>
          <a:p>
            <a:pPr>
              <a:buNone/>
            </a:pPr>
            <a:r>
              <a:rPr lang="en-US" altLang="ko-KR" sz="4400" b="1" dirty="0" smtClean="0"/>
              <a:t>2. span </a:t>
            </a:r>
            <a:r>
              <a:rPr lang="ko-KR" altLang="en-US" sz="4400" b="1" dirty="0" smtClean="0"/>
              <a:t>요소</a:t>
            </a:r>
            <a:endParaRPr lang="ko-KR" altLang="en-US" sz="4400" dirty="0" smtClean="0"/>
          </a:p>
          <a:p>
            <a:pPr indent="-169863">
              <a:buFont typeface="Wingdings" pitchFamily="2" charset="2"/>
              <a:buChar char="§"/>
            </a:pPr>
            <a:r>
              <a:rPr lang="ko-KR" altLang="en-US" dirty="0" smtClean="0"/>
              <a:t>   </a:t>
            </a:r>
            <a:r>
              <a:rPr lang="ko-KR" altLang="en-US" b="1" dirty="0" smtClean="0"/>
              <a:t>인라인레벨 요소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css</a:t>
            </a:r>
            <a:r>
              <a:rPr lang="ko-KR" altLang="en-US" b="1" dirty="0" smtClean="0"/>
              <a:t>를 이용하여 글자들에 디자인 및 레이아웃을 적용할때 사용</a:t>
            </a:r>
          </a:p>
          <a:p>
            <a:pPr indent="-169863">
              <a:buFont typeface="Wingdings" pitchFamily="2" charset="2"/>
              <a:buChar char="§"/>
            </a:pPr>
            <a:r>
              <a:rPr lang="ko-KR" altLang="en-US" b="1" dirty="0" smtClean="0"/>
              <a:t>   인라인 레벨의 대표 요소</a:t>
            </a:r>
          </a:p>
          <a:p>
            <a:pPr>
              <a:buNone/>
            </a:pPr>
            <a:r>
              <a:rPr lang="en-US" altLang="ko-KR" sz="4400" b="1" dirty="0" smtClean="0"/>
              <a:t>3. h1~ h6 </a:t>
            </a:r>
            <a:r>
              <a:rPr lang="ko-KR" altLang="en-US" sz="4400" b="1" dirty="0" smtClean="0"/>
              <a:t>요소</a:t>
            </a:r>
            <a:endParaRPr lang="ko-KR" altLang="en-US" sz="4400" dirty="0" smtClean="0"/>
          </a:p>
          <a:p>
            <a:pPr marL="504825" indent="-331788">
              <a:buFont typeface="Wingdings" pitchFamily="2" charset="2"/>
              <a:buChar char="§"/>
            </a:pPr>
            <a:r>
              <a:rPr lang="ko-KR" altLang="en-US" b="1" dirty="0" smtClean="0"/>
              <a:t>블록레벨 요소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제목을 나타내는 요소</a:t>
            </a:r>
          </a:p>
          <a:p>
            <a:pPr marL="504825" indent="-331788">
              <a:buFont typeface="Wingdings" pitchFamily="2" charset="2"/>
              <a:buChar char="§"/>
            </a:pPr>
            <a:r>
              <a:rPr lang="ko-KR" altLang="en-US" b="1" dirty="0" smtClean="0"/>
              <a:t>제목을 의미하는 텍스트 일 경우에도 </a:t>
            </a:r>
            <a:r>
              <a:rPr lang="en-US" altLang="ko-KR" b="1" dirty="0" smtClean="0"/>
              <a:t>&lt;font&gt;</a:t>
            </a:r>
            <a:r>
              <a:rPr lang="ko-KR" altLang="en-US" b="1" dirty="0" smtClean="0"/>
              <a:t>요소를 빈번하게 사용</a:t>
            </a:r>
          </a:p>
          <a:p>
            <a:pPr marL="504825" indent="-331788">
              <a:buFont typeface="Wingdings" pitchFamily="2" charset="2"/>
              <a:buChar char="§"/>
            </a:pPr>
            <a:r>
              <a:rPr lang="ko-KR" altLang="en-US" b="1" dirty="0" smtClean="0"/>
              <a:t>의미상으로 봤을때 제목일 경우 </a:t>
            </a:r>
            <a:r>
              <a:rPr lang="en-US" altLang="ko-KR" b="1" dirty="0" smtClean="0"/>
              <a:t>h1~h6 </a:t>
            </a:r>
            <a:r>
              <a:rPr lang="ko-KR" altLang="en-US" b="1" dirty="0" smtClean="0"/>
              <a:t>요소를 사용해야 함</a:t>
            </a:r>
          </a:p>
          <a:p>
            <a:pPr marL="504825" indent="-331788">
              <a:buFont typeface="Wingdings" pitchFamily="2" charset="2"/>
              <a:buChar char="§"/>
            </a:pPr>
            <a:r>
              <a:rPr lang="ko-KR" altLang="en-US" b="1" dirty="0" smtClean="0"/>
              <a:t>각 의미에 따라 큰 제목은 </a:t>
            </a:r>
            <a:r>
              <a:rPr lang="en-US" altLang="ko-KR" b="1" dirty="0" smtClean="0"/>
              <a:t>h1 </a:t>
            </a:r>
            <a:r>
              <a:rPr lang="ko-KR" altLang="en-US" b="1" dirty="0" smtClean="0"/>
              <a:t>가장 작은 제목을 </a:t>
            </a:r>
            <a:r>
              <a:rPr lang="en-US" altLang="ko-KR" b="1" dirty="0" smtClean="0"/>
              <a:t>h6</a:t>
            </a:r>
            <a:r>
              <a:rPr lang="ko-KR" altLang="en-US" b="1" dirty="0" smtClean="0"/>
              <a:t>로 표현</a:t>
            </a:r>
          </a:p>
          <a:p>
            <a:pPr>
              <a:buNone/>
            </a:pPr>
            <a:r>
              <a:rPr lang="en-US" altLang="ko-KR" sz="4400" b="1" dirty="0" smtClean="0"/>
              <a:t>4. </a:t>
            </a:r>
            <a:r>
              <a:rPr lang="ko-KR" altLang="en-US" sz="4400" b="1" dirty="0" smtClean="0"/>
              <a:t>리스트 관련 요소 </a:t>
            </a:r>
            <a:r>
              <a:rPr lang="en-US" altLang="ko-KR" sz="4400" b="1" dirty="0" smtClean="0"/>
              <a:t>: </a:t>
            </a:r>
            <a:r>
              <a:rPr lang="en-US" altLang="ko-KR" sz="4400" b="1" dirty="0" err="1" smtClean="0"/>
              <a:t>ul,ol,dl</a:t>
            </a:r>
            <a:r>
              <a:rPr lang="en-US" altLang="ko-KR" sz="4400" b="1" dirty="0" smtClean="0"/>
              <a:t> </a:t>
            </a:r>
            <a:r>
              <a:rPr lang="ko-KR" altLang="en-US" sz="4400" b="1" dirty="0" smtClean="0"/>
              <a:t>요소</a:t>
            </a:r>
            <a:endParaRPr lang="ko-KR" altLang="en-US" dirty="0" smtClean="0"/>
          </a:p>
          <a:p>
            <a:pPr marL="509588" indent="-336550">
              <a:buFont typeface="Wingdings" pitchFamily="2" charset="2"/>
              <a:buChar char="§"/>
            </a:pPr>
            <a:r>
              <a:rPr lang="en-US" altLang="ko-KR" b="1" dirty="0" smtClean="0"/>
              <a:t>html</a:t>
            </a:r>
            <a:r>
              <a:rPr lang="ko-KR" altLang="en-US" b="1" dirty="0" smtClean="0"/>
              <a:t>문서에서 체계화된 목록을 만들때 사용하는 태그</a:t>
            </a:r>
          </a:p>
          <a:p>
            <a:pPr marL="509588" indent="-336550">
              <a:buFont typeface="Wingdings" pitchFamily="2" charset="2"/>
              <a:buChar char="§"/>
            </a:pPr>
            <a:r>
              <a:rPr lang="ko-KR" altLang="en-US" b="1" dirty="0" smtClean="0"/>
              <a:t>번호 없는 목록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ul:unordered</a:t>
            </a:r>
            <a:r>
              <a:rPr lang="en-US" altLang="ko-KR" b="1" dirty="0" smtClean="0"/>
              <a:t> list)</a:t>
            </a:r>
          </a:p>
          <a:p>
            <a:pPr marL="509588" indent="-336550">
              <a:buFont typeface="Wingdings" pitchFamily="2" charset="2"/>
              <a:buChar char="§"/>
            </a:pPr>
            <a:r>
              <a:rPr lang="ko-KR" altLang="en-US" b="1" dirty="0" smtClean="0"/>
              <a:t>번호 있는 목록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ol:ordered</a:t>
            </a:r>
            <a:r>
              <a:rPr lang="en-US" altLang="ko-KR" b="1" dirty="0" smtClean="0"/>
              <a:t> list)</a:t>
            </a:r>
          </a:p>
          <a:p>
            <a:pPr marL="509588" indent="-336550">
              <a:buFont typeface="Wingdings" pitchFamily="2" charset="2"/>
              <a:buChar char="§"/>
            </a:pPr>
            <a:r>
              <a:rPr lang="ko-KR" altLang="en-US" dirty="0" smtClean="0"/>
              <a:t>정의 목록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dl:definition</a:t>
            </a:r>
            <a:r>
              <a:rPr lang="en-US" altLang="ko-KR" dirty="0" smtClean="0"/>
              <a:t> list)</a:t>
            </a:r>
            <a:endParaRPr lang="ko-KR" alt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0"/>
            <a:ext cx="8991600" cy="381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크기조절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ko-KR" altLang="en-US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예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 width=“40%” height=“30%”&gt;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381000"/>
            <a:ext cx="91440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크기조절 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&lt;h2&gt; 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크기조절 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&lt;center&gt;&lt;</a:t>
            </a:r>
            <a:r>
              <a:rPr lang="en-US" altLang="ko-KR" sz="1400" dirty="0" err="1" smtClean="0"/>
              <a:t>img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="junjihyun.jpg"  height=“30</a:t>
            </a:r>
            <a:r>
              <a:rPr lang="en-US" altLang="ko-KR" sz="1400" dirty="0" smtClean="0"/>
              <a:t>%”&gt;&lt;/</a:t>
            </a:r>
            <a:r>
              <a:rPr lang="en-US" altLang="ko-KR" sz="1400" dirty="0" smtClean="0"/>
              <a:t>center&gt;</a:t>
            </a:r>
            <a:endParaRPr lang="ko-KR" alt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        </a:t>
            </a: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14-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082"/>
            <a:ext cx="9144000" cy="455191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4343400" y="20574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0"/>
            <a:ext cx="8991600" cy="381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크기조절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ko-KR" altLang="en-US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예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img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src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=“</a:t>
            </a:r>
            <a:r>
              <a:rPr lang="ko-KR" altLang="en-US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 경로</a:t>
            </a:r>
            <a:r>
              <a:rPr lang="en-US" altLang="ko-KR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 width=“40%” height=“30%”&gt;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381000"/>
            <a:ext cx="9144000" cy="2133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크기조절 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&lt;h2&gt; 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크기조절 </a:t>
            </a:r>
            <a:r>
              <a:rPr lang="en-US" altLang="ko-KR" sz="1400" dirty="0" smtClean="0"/>
              <a:t>&lt;/h2&gt;&lt;p&gt;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&lt;center&gt;&lt;</a:t>
            </a:r>
            <a:r>
              <a:rPr lang="en-US" altLang="ko-KR" sz="1400" dirty="0" err="1" smtClean="0"/>
              <a:t>img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="junjihyun.jpg" width=“40</a:t>
            </a:r>
            <a:r>
              <a:rPr lang="en-US" altLang="ko-KR" sz="1400" dirty="0" smtClean="0"/>
              <a:t>%” </a:t>
            </a:r>
            <a:r>
              <a:rPr lang="en-US" altLang="ko-KR" sz="1400" dirty="0" smtClean="0"/>
              <a:t>height=“30</a:t>
            </a:r>
            <a:r>
              <a:rPr lang="en-US" altLang="ko-KR" sz="1400" dirty="0" smtClean="0"/>
              <a:t>%”&gt;&lt;/</a:t>
            </a:r>
            <a:r>
              <a:rPr lang="en-US" altLang="ko-KR" sz="1400" dirty="0" smtClean="0"/>
              <a:t>center&gt;</a:t>
            </a:r>
            <a:endParaRPr lang="ko-KR" alt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           </a:t>
            </a: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14-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2592"/>
            <a:ext cx="9144000" cy="45854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4724400" y="20574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828800" y="0"/>
            <a:ext cx="5486400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간격주어 이미지 삽입하기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33400"/>
            <a:ext cx="9144000" cy="2133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간격주어 이미지 삽입하기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</a:t>
            </a:r>
            <a:r>
              <a:rPr lang="en-US" altLang="ko-KR" sz="1400" dirty="0" err="1" smtClean="0"/>
              <a:t>img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="kimtaehee.jpg" </a:t>
            </a:r>
            <a:r>
              <a:rPr lang="en-US" altLang="ko-KR" sz="1400" dirty="0" err="1" smtClean="0"/>
              <a:t>vspace</a:t>
            </a:r>
            <a:r>
              <a:rPr lang="en-US" altLang="ko-KR" sz="1400" dirty="0" smtClean="0"/>
              <a:t>="90" </a:t>
            </a:r>
            <a:r>
              <a:rPr lang="en-US" altLang="ko-KR" sz="1400" dirty="0" err="1" smtClean="0"/>
              <a:t>hspace</a:t>
            </a:r>
            <a:r>
              <a:rPr lang="en-US" altLang="ko-KR" sz="1400" dirty="0" smtClean="0"/>
              <a:t>="90"&gt;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Korea</a:t>
            </a:r>
            <a:r>
              <a:rPr lang="ko-KR" altLang="en-US" sz="1400" dirty="0" smtClean="0"/>
              <a:t>입니다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           </a:t>
            </a: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&lt;/html&gt;           </a:t>
            </a:r>
          </a:p>
        </p:txBody>
      </p:sp>
      <p:pic>
        <p:nvPicPr>
          <p:cNvPr id="7" name="Picture 6" descr="1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1"/>
            <a:ext cx="914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828800" y="0"/>
            <a:ext cx="5486400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이미지를  배경으로  삽입하기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33400"/>
            <a:ext cx="91440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15-2.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&lt;html&gt;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이미지를  배경으로  삽입하기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</a:t>
            </a:r>
            <a:r>
              <a:rPr lang="en-US" altLang="ko-KR" sz="1400" dirty="0" smtClean="0"/>
              <a:t>FFFF00” </a:t>
            </a:r>
            <a:r>
              <a:rPr lang="en-US" altLang="ko-KR" sz="1400" dirty="0" smtClean="0"/>
              <a:t>background ="</a:t>
            </a:r>
            <a:r>
              <a:rPr lang="en-US" altLang="ko-KR" sz="1400" dirty="0" smtClean="0"/>
              <a:t>kimtaehee.jpg” </a:t>
            </a:r>
            <a:r>
              <a:rPr lang="en-US" altLang="ko-KR" sz="1400" dirty="0" smtClean="0"/>
              <a:t>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Korea</a:t>
            </a:r>
            <a:r>
              <a:rPr lang="ko-KR" altLang="en-US" sz="1400" dirty="0" smtClean="0"/>
              <a:t>입니다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           </a:t>
            </a:r>
            <a:r>
              <a:rPr lang="en-US" altLang="ko-KR" sz="1400" dirty="0" smtClean="0"/>
              <a:t>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&lt;/html&gt;           </a:t>
            </a:r>
          </a:p>
        </p:txBody>
      </p:sp>
      <p:pic>
        <p:nvPicPr>
          <p:cNvPr id="10" name="Picture 9" descr="1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70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124200" y="0"/>
            <a:ext cx="3352800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문서간 연결하기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33400"/>
            <a:ext cx="91440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15-3.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문서간 연결하기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</a:t>
            </a:r>
            <a:r>
              <a:rPr lang="en-US" altLang="ko-KR" sz="1400" dirty="0" smtClean="0"/>
              <a:t>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="http://www.pjthe3.com"&gt;PraiseJesus&lt;/a&gt;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pic>
        <p:nvPicPr>
          <p:cNvPr id="7" name="Picture 6" descr="15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2541494"/>
          </a:xfrm>
          <a:prstGeom prst="rect">
            <a:avLst/>
          </a:prstGeom>
        </p:spPr>
      </p:pic>
      <p:pic>
        <p:nvPicPr>
          <p:cNvPr id="8" name="Picture 7" descr="15-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886200"/>
            <a:ext cx="9144000" cy="4484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문서간 연결하기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&lt;a </a:t>
            </a:r>
            <a:r>
              <a:rPr kumimoji="0" lang="en-US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href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웹주소 혹은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aa.html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문서명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”&gt;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33400"/>
            <a:ext cx="91440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15-4.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문서간 연결하기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</a:t>
            </a:r>
            <a:r>
              <a:rPr lang="en-US" altLang="ko-KR" sz="1400" dirty="0" smtClean="0"/>
              <a:t>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=“./15-2.html"&gt;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문서 연결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&lt;/a&gt;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pic>
        <p:nvPicPr>
          <p:cNvPr id="6" name="Picture 5" descr="1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1875865"/>
          </a:xfrm>
          <a:prstGeom prst="rect">
            <a:avLst/>
          </a:prstGeom>
        </p:spPr>
      </p:pic>
      <p:pic>
        <p:nvPicPr>
          <p:cNvPr id="9" name="Picture 8" descr="15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00400"/>
            <a:ext cx="9144000" cy="4705880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4800600" y="1600200"/>
            <a:ext cx="3352800" cy="685800"/>
          </a:xfrm>
          <a:prstGeom prst="borderCallout1">
            <a:avLst>
              <a:gd name="adj1" fmla="val 73227"/>
              <a:gd name="adj2" fmla="val -167"/>
              <a:gd name="adj3" fmla="val 28667"/>
              <a:gd name="adj4" fmla="val -109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같은 폴더내에 있으면  </a:t>
            </a:r>
            <a:r>
              <a:rPr lang="en-US" altLang="ko-KR" dirty="0" smtClean="0">
                <a:solidFill>
                  <a:schemeClr val="tx1"/>
                </a:solidFill>
              </a:rPr>
              <a:t>./</a:t>
            </a:r>
            <a:r>
              <a:rPr lang="ko-KR" altLang="en-US" dirty="0" smtClean="0">
                <a:solidFill>
                  <a:schemeClr val="tx1"/>
                </a:solidFill>
              </a:rPr>
              <a:t>불필요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다른 폴더에 있을 경우</a:t>
            </a:r>
            <a:r>
              <a:rPr lang="en-US" altLang="ko-KR" dirty="0" smtClean="0">
                <a:solidFill>
                  <a:schemeClr val="tx1"/>
                </a:solidFill>
              </a:rPr>
              <a:t> ./</a:t>
            </a:r>
            <a:r>
              <a:rPr lang="ko-KR" altLang="en-US" dirty="0" smtClean="0">
                <a:solidFill>
                  <a:schemeClr val="tx1"/>
                </a:solidFill>
              </a:rPr>
              <a:t> 필요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295400" y="0"/>
            <a:ext cx="6705600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같은 문서내에서 연결하여 찾아가기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33400"/>
            <a:ext cx="9144000" cy="2667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15-5. </a:t>
            </a: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같은 문서내에서 연결하여 찾아가기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&lt;a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href</a:t>
            </a:r>
            <a:r>
              <a:rPr lang="en-US" altLang="ko-KR" sz="1600" dirty="0" smtClean="0">
                <a:solidFill>
                  <a:srgbClr val="FF0000"/>
                </a:solidFill>
              </a:rPr>
              <a:t>="#address"&gt; </a:t>
            </a:r>
            <a:r>
              <a:rPr lang="en-US" altLang="ko-KR" sz="1400" dirty="0" smtClean="0"/>
              <a:t>Atlanta Church Address </a:t>
            </a:r>
            <a:r>
              <a:rPr lang="en-US" altLang="ko-KR" sz="1600" dirty="0" smtClean="0">
                <a:solidFill>
                  <a:srgbClr val="FF0000"/>
                </a:solidFill>
              </a:rPr>
              <a:t>&lt;/a&gt;&lt;p&gt;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Welcome to Atlanta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          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srgbClr val="FF0000"/>
                </a:solidFill>
              </a:rPr>
              <a:t>          &lt;a name="address"&gt;</a:t>
            </a:r>
            <a:r>
              <a:rPr lang="en-US" altLang="ko-KR" sz="1400" dirty="0" smtClean="0"/>
              <a:t>Atlanta Church Address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Georgia Atlanta Duluth</a:t>
            </a:r>
            <a:r>
              <a:rPr lang="ko-KR" altLang="en-US" sz="1400" dirty="0" smtClean="0"/>
              <a:t>에 위치하고 있습니다</a:t>
            </a:r>
            <a:r>
              <a:rPr lang="en-US" altLang="ko-KR" sz="1400" dirty="0" smtClean="0"/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pic>
        <p:nvPicPr>
          <p:cNvPr id="7" name="Picture 6" descr="15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9144000" cy="390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5052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47800" y="3886200"/>
            <a:ext cx="40386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u="sng" dirty="0" smtClean="0">
                <a:solidFill>
                  <a:schemeClr val="tx1"/>
                </a:solidFill>
              </a:rPr>
              <a:t>이곳</a:t>
            </a:r>
            <a:r>
              <a:rPr lang="ko-KR" altLang="en-US" dirty="0" smtClean="0">
                <a:solidFill>
                  <a:schemeClr val="tx1"/>
                </a:solidFill>
              </a:rPr>
              <a:t>을 클릭하면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u="sng" dirty="0" smtClean="0">
                <a:solidFill>
                  <a:schemeClr val="tx1"/>
                </a:solidFill>
              </a:rPr>
              <a:t>아래에 있던  이 부분이</a:t>
            </a:r>
            <a:r>
              <a:rPr lang="ko-KR" altLang="en-US" dirty="0" smtClean="0">
                <a:solidFill>
                  <a:schemeClr val="tx1"/>
                </a:solidFill>
              </a:rPr>
              <a:t> 위로 이동함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3429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295400" y="5105400"/>
            <a:ext cx="20574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3"/>
          </p:cNvCxnSpPr>
          <p:nvPr/>
        </p:nvCxnSpPr>
        <p:spPr>
          <a:xfrm rot="10800000">
            <a:off x="1143000" y="3619500"/>
            <a:ext cx="609600" cy="495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33400" y="0"/>
            <a:ext cx="8382000" cy="685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같은 문서내에서 연결하여 찾아가기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&lt;a name=“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파일명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.html”&gt;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57200"/>
            <a:ext cx="9144000" cy="274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15-6. </a:t>
            </a:r>
            <a:r>
              <a:rPr lang="en-US" altLang="ko-KR" sz="1400" dirty="0" smtClean="0"/>
              <a:t>&lt;html</a:t>
            </a:r>
            <a:r>
              <a:rPr lang="en-US" altLang="ko-KR" sz="1400" dirty="0" smtClean="0"/>
              <a:t>&gt;&lt;</a:t>
            </a:r>
            <a:r>
              <a:rPr lang="en-US" altLang="ko-KR" sz="1400" dirty="0" smtClean="0"/>
              <a:t>head&gt;&lt;title&gt; </a:t>
            </a:r>
            <a:r>
              <a:rPr lang="ko-KR" altLang="en-US" sz="1400" dirty="0" smtClean="0"/>
              <a:t>같은 문서내에서 연결하여 찾아가기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&lt;a name="</a:t>
            </a:r>
            <a:r>
              <a:rPr lang="en-US" altLang="ko-KR" sz="1400" dirty="0" smtClean="0"/>
              <a:t>top“&gt;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="#address"&gt; Atlanta Church Address &lt;/a&gt;&lt;p&gt;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Welcome to Atlanta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          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&lt;a name="address"&gt;Atlanta Church Address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Georgia Atlanta Duluth</a:t>
            </a:r>
            <a:r>
              <a:rPr lang="ko-KR" altLang="en-US" sz="1400" dirty="0" smtClean="0"/>
              <a:t>에 위치하고 있습니다</a:t>
            </a:r>
            <a:r>
              <a:rPr lang="en-US" altLang="ko-KR" sz="1400" dirty="0" smtClean="0"/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="#top"&gt;&lt;b&gt; top &lt;/a&gt; &lt;/b&gt;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&lt;/body</a:t>
            </a:r>
            <a:r>
              <a:rPr lang="en-US" altLang="ko-KR" sz="1400" dirty="0" smtClean="0"/>
              <a:t>&gt;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&lt;/</a:t>
            </a:r>
            <a:r>
              <a:rPr lang="en-US" altLang="ko-KR" sz="1400" dirty="0" smtClean="0"/>
              <a:t>html&gt;</a:t>
            </a:r>
            <a:endParaRPr lang="en-US" altLang="ko-KR" sz="1400" dirty="0" smtClean="0"/>
          </a:p>
        </p:txBody>
      </p:sp>
      <p:pic>
        <p:nvPicPr>
          <p:cNvPr id="5" name="Picture 4" descr="15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9144000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4290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3200"/>
            <a:ext cx="3200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65532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4114800" y="5410200"/>
            <a:ext cx="2819400" cy="990600"/>
          </a:xfrm>
          <a:prstGeom prst="borderCallout1">
            <a:avLst>
              <a:gd name="adj1" fmla="val 25481"/>
              <a:gd name="adj2" fmla="val -833"/>
              <a:gd name="adj3" fmla="val 115527"/>
              <a:gd name="adj4" fmla="val -25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top</a:t>
            </a:r>
            <a:r>
              <a:rPr lang="ko-KR" altLang="en-US" dirty="0" smtClean="0">
                <a:solidFill>
                  <a:schemeClr val="tx1"/>
                </a:solidFill>
              </a:rPr>
              <a:t>을 클릭하면 여기에 있던 이 부분이 위 </a:t>
            </a:r>
            <a:r>
              <a:rPr lang="en-US" altLang="ko-KR" dirty="0" smtClean="0">
                <a:solidFill>
                  <a:schemeClr val="tx1"/>
                </a:solidFill>
              </a:rPr>
              <a:t>Atlanta CHURCH ADDRESS</a:t>
            </a:r>
            <a:r>
              <a:rPr lang="ko-KR" altLang="en-US" dirty="0" smtClean="0">
                <a:solidFill>
                  <a:schemeClr val="tx1"/>
                </a:solidFill>
              </a:rPr>
              <a:t>로 이동함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47800" y="3886200"/>
            <a:ext cx="40386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u="sng" dirty="0" smtClean="0">
                <a:solidFill>
                  <a:schemeClr val="tx1"/>
                </a:solidFill>
              </a:rPr>
              <a:t>이곳</a:t>
            </a:r>
            <a:r>
              <a:rPr lang="ko-KR" altLang="en-US" dirty="0" smtClean="0">
                <a:solidFill>
                  <a:schemeClr val="tx1"/>
                </a:solidFill>
              </a:rPr>
              <a:t>을 클릭하면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u="sng" dirty="0" smtClean="0">
                <a:solidFill>
                  <a:schemeClr val="tx1"/>
                </a:solidFill>
              </a:rPr>
              <a:t>아래에 있던  이 부분이</a:t>
            </a:r>
            <a:r>
              <a:rPr lang="ko-KR" altLang="en-US" dirty="0" smtClean="0">
                <a:solidFill>
                  <a:schemeClr val="tx1"/>
                </a:solidFill>
              </a:rPr>
              <a:t> 위로 이동함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143000" y="3619500"/>
            <a:ext cx="609600" cy="495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295400" y="5105400"/>
            <a:ext cx="20574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1722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가지 링크 색상 지정 방법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315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가지 링크 색상 지정 방법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b="1" dirty="0" smtClean="0"/>
              <a:t>link      : </a:t>
            </a:r>
            <a:r>
              <a:rPr lang="ko-KR" altLang="en-US" sz="1800" b="1" dirty="0" smtClean="0"/>
              <a:t>연결 기능 설정해 놓고 사용자가 선택하지 않은 상태의 색깔</a:t>
            </a:r>
            <a:endParaRPr lang="en-US" altLang="ko-KR" sz="1800" b="1" dirty="0" smtClean="0"/>
          </a:p>
          <a:p>
            <a:pPr>
              <a:buNone/>
            </a:pPr>
            <a:r>
              <a:rPr lang="en-US" altLang="ko-KR" sz="1800" b="1" dirty="0" err="1" smtClean="0"/>
              <a:t>vlink</a:t>
            </a:r>
            <a:r>
              <a:rPr lang="en-US" altLang="ko-KR" sz="1800" b="1" dirty="0" smtClean="0"/>
              <a:t>     : </a:t>
            </a:r>
            <a:r>
              <a:rPr lang="ko-KR" altLang="en-US" sz="1800" b="1" dirty="0" smtClean="0"/>
              <a:t>한 번이라도 방문 한 상태의 색깔</a:t>
            </a:r>
            <a:endParaRPr lang="en-US" altLang="ko-KR" sz="1800" b="1" dirty="0" smtClean="0"/>
          </a:p>
          <a:p>
            <a:pPr>
              <a:buNone/>
            </a:pPr>
            <a:r>
              <a:rPr lang="en-US" altLang="ko-KR" sz="1800" b="1" dirty="0" err="1" smtClean="0"/>
              <a:t>alink</a:t>
            </a:r>
            <a:r>
              <a:rPr lang="en-US" altLang="ko-KR" sz="1800" b="1" dirty="0" smtClean="0"/>
              <a:t>     ; </a:t>
            </a:r>
            <a:r>
              <a:rPr lang="ko-KR" altLang="en-US" sz="1800" b="1" dirty="0" smtClean="0"/>
              <a:t>마우스 누르고 손떼지 않은 상태의 색깔</a:t>
            </a:r>
            <a:endParaRPr lang="en-US" altLang="ko-KR" sz="1800" b="1" dirty="0" smtClean="0"/>
          </a:p>
          <a:p>
            <a:pPr>
              <a:buNone/>
            </a:pPr>
            <a:r>
              <a:rPr lang="en-US" altLang="ko-KR" sz="1800" b="1" dirty="0" smtClean="0"/>
              <a:t>------------------</a:t>
            </a:r>
            <a:r>
              <a:rPr lang="ko-KR" altLang="en-US" sz="1800" b="1" dirty="0" smtClean="0"/>
              <a:t>  </a:t>
            </a:r>
            <a:r>
              <a:rPr lang="en-US" altLang="ko-KR" sz="1800" b="1" dirty="0" smtClean="0"/>
              <a:t>&lt;body&gt;</a:t>
            </a:r>
            <a:r>
              <a:rPr lang="ko-KR" altLang="en-US" sz="1800" b="1" dirty="0" smtClean="0"/>
              <a:t>태그안에 설정</a:t>
            </a:r>
            <a:endParaRPr lang="en-US" sz="1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438400"/>
            <a:ext cx="9144000" cy="2057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15-7. </a:t>
            </a: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문서간 연결하기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="#FFFF00“  link="blue”  </a:t>
            </a:r>
            <a:r>
              <a:rPr lang="en-US" altLang="ko-KR" sz="1400" dirty="0" err="1" smtClean="0"/>
              <a:t>vlink</a:t>
            </a:r>
            <a:r>
              <a:rPr lang="en-US" altLang="ko-KR" sz="1400" dirty="0" smtClean="0"/>
              <a:t>="violet”  </a:t>
            </a:r>
            <a:r>
              <a:rPr lang="en-US" altLang="ko-KR" sz="1400" dirty="0" err="1" smtClean="0"/>
              <a:t>alink</a:t>
            </a:r>
            <a:r>
              <a:rPr lang="en-US" altLang="ko-KR" sz="1400" dirty="0" smtClean="0"/>
              <a:t>="red"&gt;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=“15-1.html”&gt;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문서 연결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&lt;/a</a:t>
            </a:r>
            <a:r>
              <a:rPr lang="en-US" altLang="ko-KR" sz="1400" dirty="0" smtClean="0"/>
              <a:t>&gt;&lt;p&gt;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=“15-2.html”&gt;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문서 연결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2</a:t>
            </a:r>
            <a:r>
              <a:rPr lang="en-US" altLang="ko-KR" sz="1400" dirty="0" smtClean="0"/>
              <a:t>&lt;/a</a:t>
            </a:r>
            <a:r>
              <a:rPr lang="en-US" altLang="ko-KR" sz="1400" dirty="0" smtClean="0"/>
              <a:t>&gt;&lt;p&gt;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=“15-3.html”&gt;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문서 연결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&lt;/a</a:t>
            </a:r>
            <a:r>
              <a:rPr lang="en-US" altLang="ko-KR" sz="1400" dirty="0" smtClean="0"/>
              <a:t>&gt;&lt;p&gt;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pic>
        <p:nvPicPr>
          <p:cNvPr id="6" name="Picture 5" descr="15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3360"/>
            <a:ext cx="9144000" cy="230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715962"/>
          </a:xfrm>
        </p:spPr>
        <p:txBody>
          <a:bodyPr>
            <a:normAutofit/>
          </a:bodyPr>
          <a:lstStyle/>
          <a:p>
            <a:pPr lvl="0"/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링크된 문서대신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이미지를  링크거는 방법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09600"/>
            <a:ext cx="9144000" cy="2057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15-8. </a:t>
            </a:r>
            <a:r>
              <a:rPr lang="en-US" altLang="ko-KR" sz="1400" dirty="0" smtClean="0"/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링크된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문서 대신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이미지를  링크거는 방법</a:t>
            </a:r>
            <a:r>
              <a:rPr lang="en-US" altLang="ko-KR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&lt;body </a:t>
            </a:r>
            <a:r>
              <a:rPr lang="en-US" altLang="ko-KR" sz="1400" dirty="0" err="1" smtClean="0"/>
              <a:t>bgcolor</a:t>
            </a:r>
            <a:r>
              <a:rPr lang="en-US" altLang="ko-KR" sz="1400" dirty="0" smtClean="0"/>
              <a:t>="#FFFF00“  link="blue”  </a:t>
            </a:r>
            <a:r>
              <a:rPr lang="en-US" altLang="ko-KR" sz="1400" dirty="0" err="1" smtClean="0"/>
              <a:t>vlink</a:t>
            </a:r>
            <a:r>
              <a:rPr lang="en-US" altLang="ko-KR" sz="1400" dirty="0" smtClean="0"/>
              <a:t>="violet”  </a:t>
            </a:r>
            <a:r>
              <a:rPr lang="en-US" altLang="ko-KR" sz="1400" dirty="0" err="1" smtClean="0"/>
              <a:t>alink</a:t>
            </a:r>
            <a:r>
              <a:rPr lang="en-US" altLang="ko-KR" sz="1400" dirty="0" smtClean="0"/>
              <a:t>="red"&gt;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=“./15-1.html"&gt;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/>
              <a:t>문서 연결</a:t>
            </a:r>
            <a:r>
              <a:rPr lang="en-US" altLang="ko-KR" sz="1400" b="1" dirty="0" smtClean="0"/>
              <a:t>1</a:t>
            </a:r>
            <a:r>
              <a:rPr lang="ko-KR" altLang="en-US" sz="1400" b="1" dirty="0" smtClean="0"/>
              <a:t> </a:t>
            </a:r>
            <a:r>
              <a:rPr lang="en-US" altLang="ko-KR" sz="1400" dirty="0" smtClean="0"/>
              <a:t>&lt;/a</a:t>
            </a:r>
            <a:r>
              <a:rPr lang="en-US" altLang="ko-KR" sz="1400" dirty="0" smtClean="0"/>
              <a:t>&gt;&lt;p&gt;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=“./15-2.html"&gt;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/>
              <a:t>문서 연결</a:t>
            </a:r>
            <a:r>
              <a:rPr lang="en-US" altLang="ko-KR" sz="1400" b="1" dirty="0" smtClean="0"/>
              <a:t>2</a:t>
            </a:r>
            <a:r>
              <a:rPr lang="en-US" altLang="ko-KR" sz="1400" dirty="0" smtClean="0"/>
              <a:t>&lt;/a</a:t>
            </a:r>
            <a:r>
              <a:rPr lang="en-US" altLang="ko-KR" sz="1400" dirty="0" smtClean="0"/>
              <a:t>&gt;&lt;p&gt;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  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=“./15-3.html"&gt;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&lt;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img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src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=“kimtaehee.jpg”&gt;</a:t>
            </a:r>
            <a:r>
              <a:rPr lang="en-US" altLang="ko-KR" sz="1400" dirty="0" smtClean="0"/>
              <a:t>&lt;/</a:t>
            </a:r>
            <a:r>
              <a:rPr lang="en-US" altLang="ko-KR" sz="1400" smtClean="0"/>
              <a:t>a</a:t>
            </a:r>
            <a:r>
              <a:rPr lang="en-US" altLang="ko-KR" sz="1400" smtClean="0"/>
              <a:t>&gt;&lt;p&gt;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&lt;/html&gt;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791200" y="1219200"/>
            <a:ext cx="2209800" cy="990600"/>
          </a:xfrm>
          <a:prstGeom prst="borderCallout1">
            <a:avLst>
              <a:gd name="adj1" fmla="val 18750"/>
              <a:gd name="adj2" fmla="val -8333"/>
              <a:gd name="adj3" fmla="val 79210"/>
              <a:gd name="adj4" fmla="val -1012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문서 연결</a:t>
            </a:r>
            <a:r>
              <a:rPr lang="en-US" altLang="ko-KR" b="1" dirty="0" smtClean="0">
                <a:solidFill>
                  <a:schemeClr val="tx1"/>
                </a:solidFill>
              </a:rPr>
              <a:t>3 </a:t>
            </a:r>
            <a:r>
              <a:rPr lang="ko-KR" altLang="en-US" b="1" dirty="0" smtClean="0">
                <a:solidFill>
                  <a:schemeClr val="tx1"/>
                </a:solidFill>
              </a:rPr>
              <a:t>대신 </a:t>
            </a:r>
            <a:r>
              <a:rPr lang="en-US" altLang="ko-KR" b="1" dirty="0" smtClean="0">
                <a:solidFill>
                  <a:schemeClr val="tx1"/>
                </a:solidFill>
              </a:rPr>
              <a:t>&lt;</a:t>
            </a:r>
            <a:r>
              <a:rPr lang="en-US" altLang="ko-KR" b="1" dirty="0" err="1" smtClean="0">
                <a:solidFill>
                  <a:schemeClr val="tx1"/>
                </a:solidFill>
              </a:rPr>
              <a:t>img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err="1" smtClean="0">
                <a:solidFill>
                  <a:schemeClr val="tx1"/>
                </a:solidFill>
              </a:rPr>
              <a:t>src</a:t>
            </a:r>
            <a:r>
              <a:rPr lang="en-US" altLang="ko-KR" b="1" dirty="0" smtClean="0">
                <a:solidFill>
                  <a:schemeClr val="tx1"/>
                </a:solidFill>
              </a:rPr>
              <a:t>=“aa.jpg”&gt;</a:t>
            </a:r>
            <a:r>
              <a:rPr lang="ko-KR" altLang="en-US" b="1" dirty="0" smtClean="0">
                <a:solidFill>
                  <a:schemeClr val="tx1"/>
                </a:solidFill>
              </a:rPr>
              <a:t>를  써 주어야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15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71800" y="0"/>
            <a:ext cx="3276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특수문자 태그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33400"/>
            <a:ext cx="91440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특수문자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태그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특수문자 태그 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&lt;hr </a:t>
            </a:r>
            <a:r>
              <a:rPr lang="en-US" sz="1400" dirty="0" err="1" smtClean="0"/>
              <a:t>noshade</a:t>
            </a:r>
            <a:r>
              <a:rPr lang="en-US" sz="1400" dirty="0" smtClean="0"/>
              <a:t> color=“red”&gt;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&lt;</a:t>
            </a:r>
            <a:r>
              <a:rPr lang="en-US" sz="1400" dirty="0" err="1" smtClean="0"/>
              <a:t>br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이란 엔터키와 같은 역할입니다</a:t>
            </a:r>
            <a:r>
              <a:rPr lang="en-US" altLang="ko-KR" sz="1400" dirty="0" smtClean="0"/>
              <a:t>.&lt;p&gt;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8-1.html&gt;save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8-1.html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8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9144000" cy="1571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006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3429000"/>
            <a:ext cx="4876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sz="1400" dirty="0" err="1" smtClean="0">
                <a:solidFill>
                  <a:schemeClr val="tx1"/>
                </a:solidFill>
              </a:rPr>
              <a:t>br</a:t>
            </a:r>
            <a:r>
              <a:rPr lang="en-US" sz="1400" dirty="0" smtClean="0">
                <a:solidFill>
                  <a:schemeClr val="tx1"/>
                </a:solidFill>
              </a:rPr>
              <a:t>&gt;</a:t>
            </a:r>
            <a:r>
              <a:rPr lang="ko-KR" altLang="en-US" sz="1400" dirty="0" smtClean="0">
                <a:solidFill>
                  <a:schemeClr val="tx1"/>
                </a:solidFill>
              </a:rPr>
              <a:t>이란 글자 사라짐</a:t>
            </a:r>
            <a:r>
              <a:rPr lang="en-US" altLang="ko-KR" sz="1400" dirty="0" smtClean="0">
                <a:solidFill>
                  <a:schemeClr val="tx1"/>
                </a:solidFill>
              </a:rPr>
              <a:t>,&lt; &gt;</a:t>
            </a:r>
            <a:r>
              <a:rPr lang="ko-KR" altLang="en-US" sz="1400" dirty="0" smtClean="0">
                <a:solidFill>
                  <a:schemeClr val="tx1"/>
                </a:solidFill>
              </a:rPr>
              <a:t>안에 글자를 태그로 인식하기에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&gt;,&lt;</a:t>
            </a:r>
            <a:r>
              <a:rPr lang="ko-KR" altLang="en-US" sz="1400" dirty="0" smtClean="0">
                <a:solidFill>
                  <a:schemeClr val="tx1"/>
                </a:solidFill>
              </a:rPr>
              <a:t>를 표현하는 특수문자 필요함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04800" y="3657600"/>
            <a:ext cx="25908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5715000"/>
            <a:ext cx="4267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&gt;,&lt; </a:t>
            </a:r>
            <a:r>
              <a:rPr lang="ko-KR" altLang="en-US" dirty="0" smtClean="0">
                <a:solidFill>
                  <a:schemeClr val="tx1"/>
                </a:solidFill>
              </a:rPr>
              <a:t>의 특수문자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대소문자구분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소문자로만 써야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&lt;:   </a:t>
            </a:r>
            <a:r>
              <a:rPr lang="en-US" dirty="0" smtClean="0">
                <a:solidFill>
                  <a:srgbClr val="FF0000"/>
                </a:solidFill>
              </a:rPr>
              <a:t>&amp;</a:t>
            </a:r>
            <a:r>
              <a:rPr lang="en-US" dirty="0" err="1" smtClean="0">
                <a:solidFill>
                  <a:srgbClr val="FF0000"/>
                </a:solidFill>
              </a:rPr>
              <a:t>lt</a:t>
            </a:r>
            <a:r>
              <a:rPr lang="en-US" dirty="0" smtClean="0">
                <a:solidFill>
                  <a:srgbClr val="FF0000"/>
                </a:solidFill>
              </a:rPr>
              <a:t>;          </a:t>
            </a:r>
            <a:r>
              <a:rPr lang="en-US" dirty="0" smtClean="0">
                <a:solidFill>
                  <a:schemeClr val="tx1"/>
                </a:solidFill>
              </a:rPr>
              <a:t>&gt;:   </a:t>
            </a:r>
            <a:r>
              <a:rPr lang="en-US" dirty="0" smtClean="0">
                <a:solidFill>
                  <a:srgbClr val="FF0000"/>
                </a:solidFill>
              </a:rPr>
              <a:t>&amp;</a:t>
            </a:r>
            <a:r>
              <a:rPr lang="en-US" dirty="0" err="1" smtClean="0">
                <a:solidFill>
                  <a:srgbClr val="FF0000"/>
                </a:solidFill>
              </a:rPr>
              <a:t>gt</a:t>
            </a:r>
            <a:r>
              <a:rPr lang="en-US" dirty="0" smtClean="0">
                <a:solidFill>
                  <a:srgbClr val="FF0000"/>
                </a:solidFill>
              </a:rPr>
              <a:t>;        </a:t>
            </a:r>
            <a:r>
              <a:rPr lang="en-US" dirty="0" smtClean="0">
                <a:solidFill>
                  <a:schemeClr val="tx1"/>
                </a:solidFill>
              </a:rPr>
              <a:t>“: </a:t>
            </a:r>
            <a:r>
              <a:rPr lang="en-US" dirty="0" smtClean="0">
                <a:solidFill>
                  <a:srgbClr val="FF0000"/>
                </a:solidFill>
              </a:rPr>
              <a:t>&amp;</a:t>
            </a:r>
            <a:r>
              <a:rPr lang="en-US" dirty="0" err="1" smtClean="0">
                <a:solidFill>
                  <a:srgbClr val="FF0000"/>
                </a:solidFill>
              </a:rPr>
              <a:t>quot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791200"/>
            <a:ext cx="426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그래서 </a:t>
            </a:r>
            <a:r>
              <a:rPr lang="en-US" altLang="ko-KR" dirty="0" smtClean="0">
                <a:solidFill>
                  <a:schemeClr val="tx1"/>
                </a:solidFill>
              </a:rPr>
              <a:t>&lt;</a:t>
            </a:r>
            <a:r>
              <a:rPr lang="en-US" altLang="ko-KR" dirty="0" err="1" smtClean="0">
                <a:solidFill>
                  <a:schemeClr val="tx1"/>
                </a:solidFill>
              </a:rPr>
              <a:t>br</a:t>
            </a:r>
            <a:r>
              <a:rPr lang="en-US" altLang="ko-KR" dirty="0" smtClean="0">
                <a:solidFill>
                  <a:schemeClr val="tx1"/>
                </a:solidFill>
              </a:rPr>
              <a:t>&gt;</a:t>
            </a:r>
            <a:r>
              <a:rPr lang="ko-KR" altLang="en-US" dirty="0" smtClean="0">
                <a:solidFill>
                  <a:schemeClr val="tx1"/>
                </a:solidFill>
              </a:rPr>
              <a:t>을   </a:t>
            </a:r>
            <a:r>
              <a:rPr lang="en-US" b="1" dirty="0" smtClean="0">
                <a:solidFill>
                  <a:srgbClr val="FF0000"/>
                </a:solidFill>
              </a:rPr>
              <a:t>&amp;</a:t>
            </a:r>
            <a:r>
              <a:rPr lang="en-US" b="1" dirty="0" err="1" smtClean="0">
                <a:solidFill>
                  <a:srgbClr val="FF0000"/>
                </a:solidFill>
              </a:rPr>
              <a:t>lt;</a:t>
            </a:r>
            <a:r>
              <a:rPr lang="en-US" altLang="ko-KR" b="1" dirty="0" err="1" smtClean="0">
                <a:solidFill>
                  <a:srgbClr val="FF0000"/>
                </a:solidFill>
              </a:rPr>
              <a:t>br</a:t>
            </a:r>
            <a:r>
              <a:rPr lang="en-US" b="1" dirty="0" smtClean="0">
                <a:solidFill>
                  <a:srgbClr val="FF0000"/>
                </a:solidFill>
              </a:rPr>
              <a:t> &amp;</a:t>
            </a:r>
            <a:r>
              <a:rPr lang="en-US" b="1" dirty="0" err="1" smtClean="0">
                <a:solidFill>
                  <a:srgbClr val="FF0000"/>
                </a:solidFill>
              </a:rPr>
              <a:t>gt</a:t>
            </a:r>
            <a:r>
              <a:rPr lang="en-US" b="1" dirty="0" smtClean="0">
                <a:solidFill>
                  <a:srgbClr val="FF0000"/>
                </a:solidFill>
              </a:rPr>
              <a:t>;   </a:t>
            </a:r>
            <a:r>
              <a:rPr lang="ko-KR" altLang="en-US" dirty="0" smtClean="0">
                <a:solidFill>
                  <a:schemeClr val="tx1"/>
                </a:solidFill>
              </a:rPr>
              <a:t>으로 써야</a:t>
            </a:r>
            <a:r>
              <a:rPr lang="en-US" dirty="0" smtClean="0">
                <a:solidFill>
                  <a:schemeClr val="tx1"/>
                </a:solidFill>
              </a:rPr>
              <a:t>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609600"/>
            <a:ext cx="9144000" cy="3124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특수문자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태그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특수문자 태그 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&lt;hr </a:t>
            </a:r>
            <a:r>
              <a:rPr lang="en-US" sz="1400" dirty="0" err="1" smtClean="0"/>
              <a:t>noshade</a:t>
            </a:r>
            <a:r>
              <a:rPr lang="en-US" sz="1400" dirty="0" smtClean="0"/>
              <a:t> color=“red”&gt;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&amp;</a:t>
            </a:r>
            <a:r>
              <a:rPr lang="en-US" sz="1400" dirty="0" err="1" smtClean="0">
                <a:solidFill>
                  <a:schemeClr val="tx1"/>
                </a:solidFill>
              </a:rPr>
              <a:t>lt;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br</a:t>
            </a:r>
            <a:r>
              <a:rPr lang="en-US" sz="1400" dirty="0" smtClean="0">
                <a:solidFill>
                  <a:schemeClr val="tx1"/>
                </a:solidFill>
              </a:rPr>
              <a:t> &amp;</a:t>
            </a:r>
            <a:r>
              <a:rPr lang="en-US" sz="1400" dirty="0" err="1" smtClean="0">
                <a:solidFill>
                  <a:schemeClr val="tx1"/>
                </a:solidFill>
              </a:rPr>
              <a:t>gt</a:t>
            </a:r>
            <a:r>
              <a:rPr lang="en-US" sz="1400" dirty="0" smtClean="0">
                <a:solidFill>
                  <a:schemeClr val="tx1"/>
                </a:solidFill>
              </a:rPr>
              <a:t>; </a:t>
            </a:r>
            <a:r>
              <a:rPr lang="ko-KR" altLang="en-US" sz="1400" dirty="0" smtClean="0"/>
              <a:t>이란 엔터키와 같은 역할입니다</a:t>
            </a:r>
            <a:r>
              <a:rPr lang="en-US" altLang="ko-KR" sz="1400" dirty="0" smtClean="0"/>
              <a:t>.&lt;p&gt;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8-2.html&gt;save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8-2.html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971800" y="0"/>
            <a:ext cx="3276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특수문자 태그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8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00"/>
            <a:ext cx="9144000" cy="1354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626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962400"/>
            <a:ext cx="2438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err="1" smtClean="0">
                <a:solidFill>
                  <a:schemeClr val="tx1"/>
                </a:solidFill>
              </a:rPr>
              <a:t>br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  <a:r>
              <a:rPr lang="ko-KR" altLang="en-US" dirty="0" smtClean="0">
                <a:solidFill>
                  <a:schemeClr val="tx1"/>
                </a:solidFill>
              </a:rPr>
              <a:t>이란 글자 나타남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-266700" y="4991100"/>
            <a:ext cx="1143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5400000">
            <a:off x="4343400" y="39624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057400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266700" y="3162300"/>
            <a:ext cx="1371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특수문자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400"/>
            <a:ext cx="1676400" cy="1544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71800" y="0"/>
            <a:ext cx="3276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특수문자 태그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3657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특수문자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태그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특수문자 태그 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&lt;hr </a:t>
            </a:r>
            <a:r>
              <a:rPr lang="en-US" sz="1400" dirty="0" err="1" smtClean="0"/>
              <a:t>noshade</a:t>
            </a:r>
            <a:r>
              <a:rPr lang="en-US" sz="1400" dirty="0" smtClean="0"/>
              <a:t> color=“red”&gt;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&amp;</a:t>
            </a:r>
            <a:r>
              <a:rPr lang="en-US" sz="1400" dirty="0" err="1" smtClean="0">
                <a:solidFill>
                  <a:schemeClr val="tx1"/>
                </a:solidFill>
              </a:rPr>
              <a:t>lt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r>
              <a:rPr lang="en-US" altLang="ko-KR" sz="1400" dirty="0" smtClean="0"/>
              <a:t>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&amp;</a:t>
            </a:r>
            <a:r>
              <a:rPr lang="en-US" sz="1400" dirty="0" err="1" smtClean="0">
                <a:solidFill>
                  <a:schemeClr val="tx1"/>
                </a:solidFill>
              </a:rPr>
              <a:t>gt</a:t>
            </a:r>
            <a:r>
              <a:rPr lang="en-US" sz="1400" dirty="0" smtClean="0">
                <a:solidFill>
                  <a:schemeClr val="tx1"/>
                </a:solidFill>
              </a:rPr>
              <a:t>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&amp;</a:t>
            </a:r>
            <a:r>
              <a:rPr lang="en-US" sz="1400" dirty="0" err="1" smtClean="0"/>
              <a:t>quot</a:t>
            </a:r>
            <a:r>
              <a:rPr lang="en-US" sz="1400" dirty="0" smtClean="0"/>
              <a:t>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&amp;</a:t>
            </a:r>
            <a:r>
              <a:rPr lang="en-US" sz="1400" dirty="0" err="1" smtClean="0">
                <a:solidFill>
                  <a:schemeClr val="tx1"/>
                </a:solidFill>
              </a:rPr>
              <a:t>lt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r>
              <a:rPr lang="en-US" altLang="ko-KR" sz="1400" dirty="0" smtClean="0"/>
              <a:t>&lt;p&gt;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1400" dirty="0" smtClean="0"/>
              <a:t>메모장에서 이  소스를 저장하기</a:t>
            </a:r>
            <a:r>
              <a:rPr lang="en-US" altLang="ko-KR" sz="1400" dirty="0" smtClean="0"/>
              <a:t>:file&gt; save as&gt;</a:t>
            </a:r>
            <a:r>
              <a:rPr lang="ko-KR" altLang="en-US" sz="1400" dirty="0" smtClean="0"/>
              <a:t>이름명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확장자 </a:t>
            </a:r>
            <a:r>
              <a:rPr lang="en-US" altLang="ko-KR" sz="1400" dirty="0" smtClean="0"/>
              <a:t>8-3.html&gt;save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</a:t>
            </a:r>
            <a:r>
              <a:rPr lang="ko-KR" altLang="en-US" sz="1400" dirty="0" smtClean="0"/>
              <a:t>확인 방법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브라우저 열기</a:t>
            </a:r>
            <a:r>
              <a:rPr lang="en-US" altLang="ko-KR" sz="1400" dirty="0" smtClean="0"/>
              <a:t>&gt;file&gt;open&gt;</a:t>
            </a:r>
            <a:r>
              <a:rPr lang="ko-KR" altLang="en-US" sz="1400" dirty="0" smtClean="0"/>
              <a:t>찾아보기</a:t>
            </a:r>
            <a:r>
              <a:rPr lang="en-US" altLang="ko-KR" sz="1400" dirty="0" smtClean="0"/>
              <a:t>&gt;  8-3.html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&gt;  </a:t>
            </a:r>
            <a:r>
              <a:rPr lang="ko-KR" altLang="en-US" sz="1400" dirty="0" smtClean="0"/>
              <a:t>확인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8-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733"/>
            <a:ext cx="9144000" cy="19642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4419600" y="4419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9144000" cy="2895600"/>
          </a:xfrm>
          <a:prstGeom prst="rect">
            <a:avLst/>
          </a:prstGeom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1981200" y="0"/>
            <a:ext cx="4876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순서없는 리스트 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3352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리스트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리스트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&lt;</a:t>
            </a:r>
            <a:r>
              <a:rPr lang="en-US" sz="1400" dirty="0" err="1" smtClean="0"/>
              <a:t>ul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순서없는 리스트</a:t>
            </a:r>
            <a:r>
              <a:rPr lang="en-US" sz="1400" dirty="0" smtClean="0"/>
              <a:t>&lt;</a:t>
            </a:r>
            <a:r>
              <a:rPr lang="en-US" altLang="ko-KR" sz="1400" dirty="0" smtClean="0"/>
              <a:t>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 &lt;</a:t>
            </a:r>
            <a:r>
              <a:rPr lang="en-US" altLang="ko-KR" sz="1400" dirty="0" err="1" smtClean="0"/>
              <a:t>lh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목록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lh</a:t>
            </a:r>
            <a:r>
              <a:rPr lang="en-US" altLang="ko-KR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altLang="ko-KR" sz="1400" dirty="0" smtClean="0"/>
              <a:t> &lt;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&gt;white &lt;/</a:t>
            </a:r>
            <a:r>
              <a:rPr lang="en-US" altLang="ko-KR" sz="1400" dirty="0" err="1" smtClean="0"/>
              <a:t>lh</a:t>
            </a:r>
            <a:r>
              <a:rPr lang="en-US" altLang="ko-KR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 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&gt;white &lt;/</a:t>
            </a:r>
            <a:r>
              <a:rPr lang="en-US" altLang="ko-KR" sz="1400" dirty="0" err="1" smtClean="0"/>
              <a:t>lh</a:t>
            </a:r>
            <a:r>
              <a:rPr lang="en-US" altLang="ko-KR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&gt;yellow &lt;/</a:t>
            </a:r>
            <a:r>
              <a:rPr lang="en-US" altLang="ko-KR" sz="1400" dirty="0" err="1" smtClean="0"/>
              <a:t>lh</a:t>
            </a:r>
            <a:r>
              <a:rPr lang="en-US" altLang="ko-KR" sz="1400" dirty="0" smtClean="0"/>
              <a:t>&gt;&lt;p&gt;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7239000" y="38100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2514600"/>
            <a:ext cx="26670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>
                <a:solidFill>
                  <a:schemeClr val="tx1"/>
                </a:solidFill>
              </a:rPr>
              <a:t>ul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순서없는 리스트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err="1" smtClean="0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순서있는 리스트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altLang="ko-KR" dirty="0" err="1" smtClean="0">
                <a:solidFill>
                  <a:schemeClr val="tx1"/>
                </a:solidFill>
              </a:rPr>
              <a:t>lh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목록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err="1" smtClean="0">
                <a:solidFill>
                  <a:schemeClr val="tx1"/>
                </a:solidFill>
              </a:rPr>
              <a:t>li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항목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867400"/>
            <a:ext cx="1371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981200" y="0"/>
            <a:ext cx="4876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200" b="1" dirty="0">
                <a:solidFill>
                  <a:srgbClr val="FF0000"/>
                </a:solidFill>
              </a:rPr>
              <a:t>순서없는 리스트 태그</a:t>
            </a:r>
            <a:r>
              <a:rPr lang="en-US" altLang="ko-KR" sz="3200" b="1" dirty="0">
                <a:solidFill>
                  <a:srgbClr val="FF0000"/>
                </a:solidFill>
              </a:rPr>
              <a:t>: </a:t>
            </a:r>
            <a:r>
              <a:rPr lang="en-US" altLang="ko-KR" sz="3200" b="1" dirty="0" err="1">
                <a:solidFill>
                  <a:srgbClr val="FF0000"/>
                </a:solidFill>
              </a:rPr>
              <a:t>ul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09600"/>
            <a:ext cx="9144000" cy="3352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>
                <a:solidFill>
                  <a:srgbClr val="FF0000"/>
                </a:solidFill>
              </a:rPr>
              <a:t>리스트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리스트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&lt;</a:t>
            </a:r>
            <a:r>
              <a:rPr lang="en-US" sz="1400" dirty="0" err="1" smtClean="0"/>
              <a:t>ul</a:t>
            </a:r>
            <a:r>
              <a:rPr lang="en-US" sz="1400" dirty="0" smtClean="0"/>
              <a:t> </a:t>
            </a:r>
            <a:r>
              <a:rPr lang="ko-KR" altLang="en-US" sz="1400" dirty="0"/>
              <a:t> </a:t>
            </a:r>
            <a:r>
              <a:rPr lang="en-US" altLang="ko-KR" sz="1400" dirty="0" smtClean="0"/>
              <a:t>type=“circle”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순서없는 리스트</a:t>
            </a:r>
            <a:r>
              <a:rPr lang="en-US" sz="1400" dirty="0" smtClean="0"/>
              <a:t>&lt;</a:t>
            </a:r>
            <a:r>
              <a:rPr lang="en-US" altLang="ko-KR" sz="1400" dirty="0" smtClean="0"/>
              <a:t>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</a:t>
            </a:r>
            <a:r>
              <a:rPr lang="en-US" altLang="ko-KR" sz="1400" dirty="0" err="1" smtClean="0"/>
              <a:t>lh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목록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lh</a:t>
            </a:r>
            <a:r>
              <a:rPr lang="en-US" altLang="ko-KR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altLang="ko-KR" sz="1400" dirty="0" smtClean="0"/>
              <a:t> &lt;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&gt;white &lt;/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&gt;&lt;</a:t>
            </a:r>
            <a:r>
              <a:rPr lang="en-US" altLang="ko-KR" sz="1400" dirty="0" smtClean="0"/>
              <a:t>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 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&gt;white 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&gt;&lt;</a:t>
            </a:r>
            <a:r>
              <a:rPr lang="en-US" altLang="ko-KR" sz="1400" dirty="0" smtClean="0"/>
              <a:t>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&gt;yellow 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li</a:t>
            </a:r>
            <a:r>
              <a:rPr lang="en-US" altLang="ko-KR" sz="1400" dirty="0" smtClean="0"/>
              <a:t>&gt;&lt;</a:t>
            </a:r>
            <a:r>
              <a:rPr lang="en-US" altLang="ko-KR" sz="1400" dirty="0" smtClean="0"/>
              <a:t>p&gt;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9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0975"/>
            <a:ext cx="9144000" cy="28670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7772400" y="38100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2514600"/>
            <a:ext cx="2667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목록표시 바꾸려면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752600" y="2438400"/>
            <a:ext cx="3657600" cy="1539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400" y="5867400"/>
            <a:ext cx="1371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81200" y="0"/>
            <a:ext cx="4876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순서있는 리스트 </a:t>
            </a: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태그</a:t>
            </a:r>
            <a:r>
              <a:rPr lang="en-US" altLang="ko-K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ko-KR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609600"/>
            <a:ext cx="9144000" cy="624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1400" dirty="0" smtClean="0"/>
              <a:t>&lt;html</a:t>
            </a:r>
            <a:r>
              <a:rPr lang="en-US" sz="1400" dirty="0" smtClean="0"/>
              <a:t>&gt; </a:t>
            </a:r>
            <a:r>
              <a:rPr lang="en-US" sz="1400" dirty="0" smtClean="0"/>
              <a:t>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순서있는 리스트 </a:t>
            </a:r>
            <a:r>
              <a:rPr lang="en-US" altLang="ko-KR" sz="1400" dirty="0" smtClean="0"/>
              <a:t>&lt;/</a:t>
            </a:r>
            <a:r>
              <a:rPr lang="en-US" sz="1400" dirty="0" smtClean="0"/>
              <a:t>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sz="1400" dirty="0" err="1" smtClean="0"/>
              <a:t>bgcolor</a:t>
            </a:r>
            <a:r>
              <a:rPr lang="en-US" sz="1400" dirty="0" smtClean="0"/>
              <a:t>="#FFFF00"&gt;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</a:t>
            </a:r>
            <a:r>
              <a:rPr lang="ko-KR" altLang="en-US" sz="1400" dirty="0" smtClean="0"/>
              <a:t>안녕하세요 </a:t>
            </a:r>
            <a:r>
              <a:rPr lang="en-US" altLang="ko-KR" sz="1400" dirty="0" smtClean="0"/>
              <a:t>&lt;</a:t>
            </a:r>
            <a:r>
              <a:rPr lang="en-US" sz="1400" dirty="0" smtClean="0"/>
              <a:t>font color="red"&gt;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순서있는 리스트</a:t>
            </a:r>
            <a:r>
              <a:rPr lang="en-US" altLang="ko-KR" sz="1400" dirty="0" smtClean="0"/>
              <a:t>&lt;/</a:t>
            </a:r>
            <a:r>
              <a:rPr lang="en-US" sz="1400" dirty="0" smtClean="0"/>
              <a:t>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</a:t>
            </a:r>
            <a:r>
              <a:rPr lang="en-US" sz="1400" dirty="0" smtClean="0"/>
              <a:t>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&lt;</a:t>
            </a:r>
            <a:r>
              <a:rPr lang="en-US" sz="1400" dirty="0" err="1" smtClean="0"/>
              <a:t>ol</a:t>
            </a:r>
            <a:r>
              <a:rPr lang="en-US" sz="1400" dirty="0" smtClean="0"/>
              <a:t>  type="A"&gt;</a:t>
            </a:r>
            <a:r>
              <a:rPr lang="ko-KR" altLang="en-US" sz="1400" dirty="0" smtClean="0"/>
              <a:t>순서있는 리스트</a:t>
            </a:r>
            <a:r>
              <a:rPr lang="en-US" altLang="ko-KR" sz="1400" dirty="0" smtClean="0"/>
              <a:t>&lt;</a:t>
            </a:r>
            <a:r>
              <a:rPr lang="en-US" sz="1400" dirty="0" smtClean="0"/>
              <a:t>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&lt;</a:t>
            </a:r>
            <a:r>
              <a:rPr lang="en-US" sz="1400" dirty="0" err="1" smtClean="0"/>
              <a:t>lh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나라이름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lh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한국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중국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일본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</a:t>
            </a:r>
            <a:r>
              <a:rPr lang="en-US" sz="1400" dirty="0" smtClean="0"/>
              <a:t>&gt;  &lt;</a:t>
            </a:r>
            <a:r>
              <a:rPr lang="en-US" sz="1400" dirty="0" err="1" smtClean="0"/>
              <a:t>br</a:t>
            </a:r>
            <a:r>
              <a:rPr lang="en-US" sz="1400" dirty="0" smtClean="0"/>
              <a:t>&gt;&lt;</a:t>
            </a:r>
            <a:r>
              <a:rPr lang="en-US" sz="1400" dirty="0" err="1" smtClean="0"/>
              <a:t>br</a:t>
            </a:r>
            <a:r>
              <a:rPr lang="en-US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  &lt;/</a:t>
            </a:r>
            <a:r>
              <a:rPr lang="en-US" sz="1400" dirty="0" err="1" smtClean="0"/>
              <a:t>ol</a:t>
            </a:r>
            <a:r>
              <a:rPr lang="en-US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</a:t>
            </a:r>
            <a:r>
              <a:rPr lang="en-US" sz="1400" dirty="0" err="1" smtClean="0"/>
              <a:t>ol</a:t>
            </a:r>
            <a:r>
              <a:rPr lang="en-US" sz="1400" dirty="0" smtClean="0"/>
              <a:t>  type="10"&gt;&lt;p&gt;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lh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바닷물고기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lh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낙지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오징어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문어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</a:t>
            </a:r>
            <a:r>
              <a:rPr lang="en-US" sz="1400" dirty="0" smtClean="0"/>
              <a:t>&gt; &lt;</a:t>
            </a:r>
            <a:r>
              <a:rPr lang="en-US" sz="1400" dirty="0" err="1" smtClean="0"/>
              <a:t>br</a:t>
            </a:r>
            <a:r>
              <a:rPr lang="en-US" sz="1400" dirty="0" smtClean="0"/>
              <a:t>&gt;&lt;</a:t>
            </a:r>
            <a:r>
              <a:rPr lang="en-US" sz="1400" dirty="0" err="1" smtClean="0"/>
              <a:t>br</a:t>
            </a:r>
            <a:r>
              <a:rPr lang="en-US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 &lt;/</a:t>
            </a:r>
            <a:r>
              <a:rPr lang="en-US" sz="1400" dirty="0" err="1" smtClean="0"/>
              <a:t>ol</a:t>
            </a:r>
            <a:r>
              <a:rPr lang="en-US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&lt;</a:t>
            </a:r>
            <a:r>
              <a:rPr lang="en-US" sz="1400" dirty="0" err="1" smtClean="0"/>
              <a:t>ol</a:t>
            </a:r>
            <a:r>
              <a:rPr lang="en-US" sz="1400" dirty="0" smtClean="0"/>
              <a:t>  type="a"&gt;&lt;p&gt;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&lt;</a:t>
            </a:r>
            <a:r>
              <a:rPr lang="en-US" sz="1400" dirty="0" err="1" smtClean="0"/>
              <a:t>lh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교과목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lh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컴퓨터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영어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  <a:r>
              <a:rPr lang="ko-KR" altLang="en-US" sz="1400" dirty="0" smtClean="0"/>
              <a:t>국어</a:t>
            </a:r>
            <a:r>
              <a:rPr lang="en-US" altLang="ko-KR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      &lt;/</a:t>
            </a:r>
            <a:r>
              <a:rPr lang="en-US" sz="1400" dirty="0" err="1" smtClean="0"/>
              <a:t>ol</a:t>
            </a:r>
            <a:r>
              <a:rPr lang="en-US" sz="1400" dirty="0" smtClean="0"/>
              <a:t>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sz="1400" dirty="0" smtClean="0"/>
          </a:p>
          <a:p>
            <a:pPr marL="342900" lvl="0" indent="-342900">
              <a:spcBef>
                <a:spcPct val="20000"/>
              </a:spcBef>
            </a:pPr>
            <a:endParaRPr lang="en-US" sz="1400" dirty="0" smtClean="0"/>
          </a:p>
        </p:txBody>
      </p:sp>
      <p:pic>
        <p:nvPicPr>
          <p:cNvPr id="4" name="Picture 3" descr="10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4200525" cy="4520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886200" y="38100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676400" y="0"/>
            <a:ext cx="5867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정의 목록 태그</a:t>
            </a:r>
            <a:r>
              <a:rPr lang="en-US" altLang="ko-KR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dl(definition list)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76400"/>
            <a:ext cx="9144000" cy="3124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다음 문서를 메모장에 입력하기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&lt;</a:t>
            </a:r>
            <a:r>
              <a:rPr lang="en-US" sz="1400" dirty="0" smtClean="0"/>
              <a:t>html&gt;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&lt;head&gt;&lt;title&gt;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정의 리스트 </a:t>
            </a:r>
            <a:r>
              <a:rPr lang="en-US" sz="1400" dirty="0" smtClean="0"/>
              <a:t>&lt;/title&gt; &lt;/head&gt;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   &lt;body </a:t>
            </a:r>
            <a:r>
              <a:rPr lang="en-US" altLang="ko-KR" sz="1400" b="1" dirty="0" err="1" smtClean="0"/>
              <a:t>bgcolor</a:t>
            </a:r>
            <a:r>
              <a:rPr lang="en-US" altLang="ko-KR" sz="1400" b="1" dirty="0" smtClean="0"/>
              <a:t>=“#FFFF00”&gt;</a:t>
            </a:r>
            <a:r>
              <a:rPr lang="en-US" sz="1400" dirty="0" smtClean="0"/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ko-KR" altLang="en-US" sz="1400" dirty="0" smtClean="0"/>
              <a:t>안녕하세요</a:t>
            </a:r>
            <a:r>
              <a:rPr lang="en-US" sz="1400" dirty="0" smtClean="0"/>
              <a:t> &lt;font color=“red”&gt;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정의 리스트</a:t>
            </a:r>
            <a:r>
              <a:rPr lang="en-US" altLang="ko-KR" sz="1400" dirty="0" smtClean="0"/>
              <a:t>&lt;/font&gt;</a:t>
            </a:r>
            <a:r>
              <a:rPr lang="ko-KR" altLang="en-US" sz="1400" dirty="0" smtClean="0"/>
              <a:t>에 대해 공부하고 있습니다</a:t>
            </a:r>
            <a:r>
              <a:rPr lang="en-US" altLang="ko-KR" sz="1400" dirty="0" smtClean="0"/>
              <a:t>.&lt;p&gt;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         &lt;dl</a:t>
            </a:r>
            <a:r>
              <a:rPr lang="en-US" sz="1400" dirty="0" smtClean="0"/>
              <a:t>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 smtClean="0"/>
              <a:t>          &lt;</a:t>
            </a:r>
            <a:r>
              <a:rPr lang="en-US" altLang="ko-KR" sz="1400" dirty="0" err="1" smtClean="0"/>
              <a:t>dt</a:t>
            </a:r>
            <a:r>
              <a:rPr lang="en-US" altLang="ko-KR" sz="1400" dirty="0" smtClean="0"/>
              <a:t>&gt; </a:t>
            </a:r>
            <a:r>
              <a:rPr lang="ko-KR" altLang="en-US" sz="1400" dirty="0" smtClean="0"/>
              <a:t>스타일 시트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altLang="ko-KR" sz="1400" dirty="0" smtClean="0"/>
              <a:t> &lt;</a:t>
            </a:r>
            <a:r>
              <a:rPr lang="en-US" altLang="ko-KR" sz="1400" dirty="0" err="1" smtClean="0"/>
              <a:t>dd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스타일 시트란 문서가 스크린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프린터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또는 기타 출력기로 표현되어질 때 어떻게 그 문서를 표현할 것인가의 정의이다</a:t>
            </a:r>
            <a:r>
              <a:rPr lang="en-US" altLang="ko-KR" sz="1400" dirty="0" smtClean="0"/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  </a:t>
            </a:r>
            <a:r>
              <a:rPr lang="en-US" sz="1400" dirty="0" smtClean="0">
                <a:solidFill>
                  <a:schemeClr val="tx1"/>
                </a:solidFill>
              </a:rPr>
              <a:t> &lt;/</a:t>
            </a:r>
            <a:r>
              <a:rPr lang="en-US" sz="1400" dirty="0" smtClean="0"/>
              <a:t>dl&gt;&lt;p&gt;</a:t>
            </a:r>
            <a:endParaRPr lang="en-US" altLang="ko-KR" sz="1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&lt;/body&gt;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400" dirty="0" smtClean="0"/>
              <a:t>   &lt;/html&gt;</a:t>
            </a:r>
          </a:p>
          <a:p>
            <a:pPr marL="342900" lvl="0" indent="-342900">
              <a:spcBef>
                <a:spcPct val="20000"/>
              </a:spcBef>
            </a:pPr>
            <a:endParaRPr lang="en-US" sz="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91440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Dl: </a:t>
            </a:r>
            <a:r>
              <a:rPr lang="ko-KR" altLang="en-US" dirty="0" smtClean="0">
                <a:solidFill>
                  <a:schemeClr val="tx1"/>
                </a:solidFill>
              </a:rPr>
              <a:t>정의 목록 태그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dt</a:t>
            </a:r>
            <a:r>
              <a:rPr lang="ko-KR" altLang="en-US" dirty="0" smtClean="0">
                <a:solidFill>
                  <a:schemeClr val="tx1"/>
                </a:solidFill>
              </a:rPr>
              <a:t>와  </a:t>
            </a:r>
            <a:r>
              <a:rPr lang="en-US" altLang="ko-KR" dirty="0" err="1" smtClean="0">
                <a:solidFill>
                  <a:schemeClr val="tx1"/>
                </a:solidFill>
              </a:rPr>
              <a:t>dd</a:t>
            </a:r>
            <a:r>
              <a:rPr lang="ko-KR" altLang="en-US" dirty="0" smtClean="0">
                <a:solidFill>
                  <a:schemeClr val="tx1"/>
                </a:solidFill>
              </a:rPr>
              <a:t>태그 결합하여 사용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dt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문구나  이름을  정의하는 </a:t>
            </a:r>
            <a:r>
              <a:rPr lang="ko-KR" altLang="en-US" dirty="0" smtClean="0">
                <a:solidFill>
                  <a:schemeClr val="tx1"/>
                </a:solidFill>
              </a:rPr>
              <a:t>태그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dd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</a:rPr>
              <a:t>용어나  이름을  설명하는 </a:t>
            </a:r>
            <a:r>
              <a:rPr lang="ko-KR" altLang="en-US" dirty="0" smtClean="0">
                <a:solidFill>
                  <a:schemeClr val="tx1"/>
                </a:solidFill>
              </a:rPr>
              <a:t>태그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11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9144000" cy="232131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953000" y="47244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2969</Words>
  <Application>Microsoft Office PowerPoint</Application>
  <PresentationFormat>On-screen Show (4:3)</PresentationFormat>
  <Paragraphs>364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HTML 기본 상식</vt:lpstr>
      <vt:lpstr>웹표준에서 사용하는 기본 태그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3가지 링크 색상 지정 방법</vt:lpstr>
      <vt:lpstr>링크된 문서대신 이미지를  링크거는 방법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167</cp:revision>
  <dcterms:created xsi:type="dcterms:W3CDTF">2015-11-28T00:31:28Z</dcterms:created>
  <dcterms:modified xsi:type="dcterms:W3CDTF">2016-01-25T02:10:44Z</dcterms:modified>
</cp:coreProperties>
</file>