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56" r:id="rId3"/>
    <p:sldId id="270" r:id="rId4"/>
    <p:sldId id="257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59" r:id="rId13"/>
    <p:sldId id="267" r:id="rId14"/>
    <p:sldId id="268" r:id="rId15"/>
    <p:sldId id="271" r:id="rId16"/>
    <p:sldId id="276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74" d="100"/>
          <a:sy n="74" d="100"/>
        </p:scale>
        <p:origin x="-117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395FD-22AD-48A5-B082-167D9C68FD47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6A1DC-E343-4F1C-9445-FE465AC43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A1DC-E343-4F1C-9445-FE465AC43DA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1615-E182-43A6-BC5D-503F94EC21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6B74-1B4E-4D01-8FE0-A66422A8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1615-E182-43A6-BC5D-503F94EC21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6B74-1B4E-4D01-8FE0-A66422A8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1615-E182-43A6-BC5D-503F94EC21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6B74-1B4E-4D01-8FE0-A66422A8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1615-E182-43A6-BC5D-503F94EC21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6B74-1B4E-4D01-8FE0-A66422A8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1615-E182-43A6-BC5D-503F94EC21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6B74-1B4E-4D01-8FE0-A66422A8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1615-E182-43A6-BC5D-503F94EC21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6B74-1B4E-4D01-8FE0-A66422A8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1615-E182-43A6-BC5D-503F94EC21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6B74-1B4E-4D01-8FE0-A66422A8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1615-E182-43A6-BC5D-503F94EC21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6B74-1B4E-4D01-8FE0-A66422A8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1615-E182-43A6-BC5D-503F94EC21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6B74-1B4E-4D01-8FE0-A66422A8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1615-E182-43A6-BC5D-503F94EC21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6B74-1B4E-4D01-8FE0-A66422A8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1615-E182-43A6-BC5D-503F94EC21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6B74-1B4E-4D01-8FE0-A66422A8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1615-E182-43A6-BC5D-503F94EC21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B6B74-1B4E-4D01-8FE0-A66422A8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MathML" TargetMode="External"/><Relationship Id="rId2" Type="http://schemas.openxmlformats.org/officeDocument/2006/relationships/hyperlink" Target="https://ko.wikipedia.org/wiki/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o.wikipedia.org/wiki/SV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838200" y="0"/>
            <a:ext cx="7467600" cy="7159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HTML? And HTML Version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8600" y="609600"/>
            <a:ext cx="8915400" cy="2209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HTML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/>
              <a:t>-   </a:t>
            </a:r>
            <a:r>
              <a:rPr lang="ko-KR" altLang="en-US" b="1" dirty="0" smtClean="0"/>
              <a:t>인터넷에서 정보를 보여 주기 위한 표준 언어로 </a:t>
            </a:r>
            <a:r>
              <a:rPr lang="en-US" altLang="ko-KR" b="1" dirty="0" smtClean="0"/>
              <a:t>www</a:t>
            </a:r>
            <a:r>
              <a:rPr lang="ko-KR" altLang="en-US" b="1" dirty="0" smtClean="0"/>
              <a:t>기반의 웹 발전에 가장</a:t>
            </a:r>
            <a:endParaRPr lang="en-US" altLang="ko-KR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b="1" dirty="0" smtClean="0"/>
              <a:t>    중요한 역할을 한 </a:t>
            </a:r>
            <a:r>
              <a:rPr lang="en-US" altLang="ko-KR" b="1" dirty="0" smtClean="0"/>
              <a:t>markup </a:t>
            </a:r>
            <a:r>
              <a:rPr lang="ko-KR" altLang="en-US" b="1" dirty="0" smtClean="0"/>
              <a:t>언어다</a:t>
            </a:r>
            <a:r>
              <a:rPr lang="en-US" altLang="ko-KR" b="1" dirty="0" smtClean="0"/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b="1" dirty="0" smtClean="0"/>
              <a:t>-   </a:t>
            </a:r>
            <a:r>
              <a:rPr lang="ko-KR" altLang="en-US" b="1" dirty="0" smtClean="0"/>
              <a:t>마크업 언어는 일련의 요소를 단순하게 나열한 것으로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각각 요소들은 특수문자들에 의해 구분된다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 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하지만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html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은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정적인 웹페이지를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작성하기에만 적합 그래서 나타난 것이 동적인 웹페이지다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43200"/>
            <a:ext cx="8534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마크업 언어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(markup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言語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, markup language)</a:t>
            </a:r>
          </a:p>
          <a:p>
            <a:r>
              <a:rPr lang="en-US" altLang="ko-KR" dirty="0" smtClean="0"/>
              <a:t> -</a:t>
            </a:r>
            <a:r>
              <a:rPr lang="ko-KR" altLang="en-US" dirty="0" smtClean="0"/>
              <a:t> </a:t>
            </a:r>
            <a:r>
              <a:rPr lang="ko-KR" altLang="en-US" sz="1600" b="1" dirty="0" smtClean="0"/>
              <a:t>태그 등을 이용하여 문서나 데이터의 구조를 명기하는 언어의 한 가지이다</a:t>
            </a:r>
            <a:r>
              <a:rPr lang="en-US" altLang="ko-KR" sz="1600" b="1" dirty="0" smtClean="0"/>
              <a:t>.</a:t>
            </a:r>
          </a:p>
          <a:p>
            <a:r>
              <a:rPr lang="en-US" altLang="ko-KR" sz="1600" b="1" dirty="0" smtClean="0"/>
              <a:t> -  </a:t>
            </a:r>
            <a:r>
              <a:rPr lang="ko-KR" altLang="en-US" sz="1600" b="1" dirty="0" smtClean="0"/>
              <a:t>태그는 원래  텍스트와는 별도로 원고의 교정부호와 주석을 표현하기 위한 것이였으나  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  </a:t>
            </a:r>
            <a:r>
              <a:rPr lang="ko-KR" altLang="en-US" sz="1600" b="1" dirty="0" smtClean="0"/>
              <a:t>용도가  점차 확장되어 문서의 구조를 표현하는 역할을 하게 되었다</a:t>
            </a:r>
            <a:r>
              <a:rPr lang="en-US" altLang="ko-KR" sz="1600" b="1" dirty="0" smtClean="0"/>
              <a:t>. </a:t>
            </a:r>
          </a:p>
          <a:p>
            <a:r>
              <a:rPr lang="en-US" altLang="ko-KR" sz="1600" b="1" dirty="0" smtClean="0"/>
              <a:t>   </a:t>
            </a:r>
            <a:r>
              <a:rPr lang="ko-KR" altLang="en-US" sz="1600" b="1" dirty="0" smtClean="0"/>
              <a:t>이러한 태그 방법의 체계를  마크업  언어라 한다</a:t>
            </a:r>
            <a:r>
              <a:rPr lang="en-US" altLang="ko-KR" sz="1600" b="1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26720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2. XML(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eXtended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 Markup Language);</a:t>
            </a:r>
          </a:p>
          <a:p>
            <a:r>
              <a:rPr lang="en-US" altLang="ko-KR" dirty="0" smtClean="0"/>
              <a:t> </a:t>
            </a:r>
            <a:r>
              <a:rPr lang="en-US" altLang="ko-KR" b="1" dirty="0" smtClean="0"/>
              <a:t>- HTML</a:t>
            </a:r>
            <a:r>
              <a:rPr lang="ko-KR" altLang="en-US" b="1" dirty="0" smtClean="0"/>
              <a:t>을 획기적으로 개선한 차세대 인터넷 언어</a:t>
            </a:r>
            <a:endParaRPr lang="en-US" altLang="ko-KR" b="1" dirty="0" smtClean="0"/>
          </a:p>
          <a:p>
            <a:r>
              <a:rPr lang="en-US" altLang="ko-KR" b="1" dirty="0" smtClean="0"/>
              <a:t>   (</a:t>
            </a:r>
            <a:r>
              <a:rPr lang="ko-KR" altLang="en-US" b="1" dirty="0" smtClean="0"/>
              <a:t>클라언트 시스템의 복잡한 데이터 처리를 쉽게 하는 기능을 가짐</a:t>
            </a:r>
            <a:r>
              <a:rPr lang="en-US" altLang="ko-KR" b="1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410200"/>
            <a:ext cx="8001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3. URL(Uniform  Resource Locators);</a:t>
            </a:r>
          </a:p>
          <a:p>
            <a:r>
              <a:rPr lang="en-US" altLang="ko-KR" dirty="0" smtClean="0"/>
              <a:t> </a:t>
            </a:r>
            <a:r>
              <a:rPr lang="en-US" altLang="ko-KR" b="1" dirty="0" smtClean="0"/>
              <a:t>-  </a:t>
            </a:r>
            <a:r>
              <a:rPr lang="ko-KR" altLang="en-US" b="1" dirty="0" smtClean="0"/>
              <a:t>인터넷 상에서 사이트를 이동하기 위한 주소 체계</a:t>
            </a:r>
            <a:endParaRPr lang="en-US" altLang="ko-KR" b="1" dirty="0" smtClean="0"/>
          </a:p>
          <a:p>
            <a:pPr>
              <a:buFontTx/>
              <a:buChar char="-"/>
            </a:pPr>
            <a:r>
              <a:rPr lang="ko-KR" altLang="en-US" b="1" dirty="0" smtClean="0"/>
              <a:t>   형태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프로토콜</a:t>
            </a:r>
            <a:r>
              <a:rPr lang="en-US" altLang="ko-KR" b="1" dirty="0" smtClean="0"/>
              <a:t>://</a:t>
            </a:r>
            <a:r>
              <a:rPr lang="ko-KR" altLang="en-US" b="1" dirty="0" smtClean="0"/>
              <a:t>호스트</a:t>
            </a:r>
            <a:r>
              <a:rPr lang="en-US" altLang="ko-KR" b="1" dirty="0" smtClean="0">
                <a:sym typeface="Wingdings" pitchFamily="2" charset="2"/>
              </a:rPr>
              <a:t>:[</a:t>
            </a:r>
            <a:r>
              <a:rPr lang="ko-KR" altLang="en-US" b="1" dirty="0" smtClean="0">
                <a:sym typeface="Wingdings" pitchFamily="2" charset="2"/>
              </a:rPr>
              <a:t>포트번호</a:t>
            </a:r>
            <a:r>
              <a:rPr lang="en-US" altLang="ko-KR" b="1" dirty="0" smtClean="0">
                <a:sym typeface="Wingdings" pitchFamily="2" charset="2"/>
              </a:rPr>
              <a:t>]/[</a:t>
            </a:r>
            <a:r>
              <a:rPr lang="ko-KR" altLang="en-US" b="1" dirty="0" smtClean="0">
                <a:sym typeface="Wingdings" pitchFamily="2" charset="2"/>
              </a:rPr>
              <a:t>파일</a:t>
            </a:r>
            <a:r>
              <a:rPr lang="en-US" altLang="ko-KR" b="1" dirty="0" smtClean="0">
                <a:sym typeface="Wingdings" pitchFamily="2" charset="2"/>
              </a:rPr>
              <a:t>]#[</a:t>
            </a:r>
            <a:r>
              <a:rPr lang="ko-KR" altLang="en-US" b="1" dirty="0" smtClean="0">
                <a:sym typeface="Wingdings" pitchFamily="2" charset="2"/>
              </a:rPr>
              <a:t>색션</a:t>
            </a:r>
            <a:r>
              <a:rPr lang="en-US" altLang="ko-KR" b="1" dirty="0" smtClean="0">
                <a:sym typeface="Wingdings" pitchFamily="2" charset="2"/>
              </a:rPr>
              <a:t>]</a:t>
            </a:r>
          </a:p>
          <a:p>
            <a:r>
              <a:rPr lang="en-US" altLang="ko-KR" b="1" dirty="0" smtClean="0">
                <a:sym typeface="Wingdings" pitchFamily="2" charset="2"/>
              </a:rPr>
              <a:t>               </a:t>
            </a:r>
            <a:r>
              <a:rPr lang="ko-KR" altLang="en-US" b="1" dirty="0" smtClean="0">
                <a:sym typeface="Wingdings" pitchFamily="2" charset="2"/>
              </a:rPr>
              <a:t>접속방법</a:t>
            </a:r>
            <a:r>
              <a:rPr lang="en-US" altLang="ko-KR" b="1" dirty="0" smtClean="0">
                <a:sym typeface="Wingdings" pitchFamily="2" charset="2"/>
              </a:rPr>
              <a:t>//</a:t>
            </a:r>
            <a:r>
              <a:rPr lang="ko-KR" altLang="en-US" b="1" dirty="0" smtClean="0">
                <a:sym typeface="Wingdings" pitchFamily="2" charset="2"/>
              </a:rPr>
              <a:t>기계이름</a:t>
            </a:r>
            <a:r>
              <a:rPr lang="en-US" altLang="ko-KR" b="1" dirty="0" smtClean="0">
                <a:sym typeface="Wingdings" pitchFamily="2" charset="2"/>
              </a:rPr>
              <a:t>.</a:t>
            </a:r>
            <a:r>
              <a:rPr lang="ko-KR" altLang="en-US" b="1" dirty="0" smtClean="0">
                <a:sym typeface="Wingdings" pitchFamily="2" charset="2"/>
              </a:rPr>
              <a:t>서버이름</a:t>
            </a:r>
            <a:r>
              <a:rPr lang="en-US" altLang="ko-KR" b="1" dirty="0" smtClean="0">
                <a:sym typeface="Wingdings" pitchFamily="2" charset="2"/>
              </a:rPr>
              <a:t>.</a:t>
            </a:r>
            <a:r>
              <a:rPr lang="ko-KR" altLang="en-US" b="1" dirty="0" smtClean="0">
                <a:sym typeface="Wingdings" pitchFamily="2" charset="2"/>
              </a:rPr>
              <a:t>기관이름</a:t>
            </a:r>
            <a:endParaRPr lang="en-US" altLang="ko-K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57400" y="152400"/>
            <a:ext cx="5181600" cy="4572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문서의 제목에 사용하는 태그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&lt;h#&gt;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762000"/>
            <a:ext cx="9144000" cy="556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4-1. </a:t>
            </a:r>
            <a:r>
              <a:rPr lang="ko-KR" altLang="en-US" sz="4400" b="1" dirty="0" smtClean="0"/>
              <a:t>문서의 제목에 사용하는 태그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문서를 메모장에 입력하기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4400" b="1" dirty="0" smtClean="0"/>
              <a:t>html&gt;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4400" b="1" dirty="0" smtClean="0"/>
              <a:t>문서의 제목에 사용하는 태그</a:t>
            </a:r>
            <a:r>
              <a:rPr lang="en-US" altLang="ko-KR" sz="4400" b="1" dirty="0" smtClean="0"/>
              <a:t>&lt;h#&gt;</a:t>
            </a:r>
            <a:r>
              <a:rPr lang="en-US" sz="4400" b="1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400" b="1" dirty="0" smtClean="0"/>
              <a:t>      &lt;body&gt;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400" b="1" dirty="0" smtClean="0"/>
              <a:t>         &lt;h1&gt;h1</a:t>
            </a:r>
            <a:r>
              <a:rPr lang="ko-KR" altLang="en-US" sz="4400" b="1" dirty="0" smtClean="0"/>
              <a:t>의 크기 </a:t>
            </a:r>
            <a:r>
              <a:rPr lang="en-US" altLang="ko-KR" sz="4400" b="1" dirty="0" smtClean="0"/>
              <a:t>&lt;/h1&gt;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4400" b="1" dirty="0" smtClean="0"/>
              <a:t>        </a:t>
            </a:r>
            <a:r>
              <a:rPr lang="en-US" sz="4400" b="1" dirty="0" smtClean="0"/>
              <a:t> &lt;h2&gt;h2</a:t>
            </a:r>
            <a:r>
              <a:rPr lang="ko-KR" altLang="en-US" sz="4400" b="1" dirty="0" smtClean="0"/>
              <a:t>의 크기 </a:t>
            </a:r>
            <a:r>
              <a:rPr lang="en-US" altLang="ko-KR" sz="4400" b="1" dirty="0" smtClean="0"/>
              <a:t>&lt;/h2&gt;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4400" b="1" dirty="0" smtClean="0"/>
              <a:t>        </a:t>
            </a:r>
            <a:r>
              <a:rPr lang="en-US" sz="4400" b="1" dirty="0" smtClean="0"/>
              <a:t> &lt;h3&gt;h3</a:t>
            </a:r>
            <a:r>
              <a:rPr lang="ko-KR" altLang="en-US" sz="4400" b="1" dirty="0" smtClean="0"/>
              <a:t>의 크기 </a:t>
            </a:r>
            <a:r>
              <a:rPr lang="en-US" altLang="ko-KR" sz="4400" b="1" dirty="0" smtClean="0"/>
              <a:t>&lt;/h3&gt;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4400" b="1" dirty="0" smtClean="0"/>
              <a:t>        </a:t>
            </a:r>
            <a:r>
              <a:rPr lang="en-US" sz="4400" b="1" dirty="0" smtClean="0"/>
              <a:t> &lt;h4&gt;h4</a:t>
            </a:r>
            <a:r>
              <a:rPr lang="ko-KR" altLang="en-US" sz="4400" b="1" dirty="0" smtClean="0"/>
              <a:t>의 크기 </a:t>
            </a:r>
            <a:r>
              <a:rPr lang="en-US" altLang="ko-KR" sz="4400" b="1" dirty="0" smtClean="0"/>
              <a:t>&lt;/h4&gt;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4400" b="1" dirty="0" smtClean="0"/>
              <a:t>        </a:t>
            </a:r>
            <a:r>
              <a:rPr lang="en-US" sz="4400" b="1" dirty="0" smtClean="0"/>
              <a:t> &lt;h5&gt;h5</a:t>
            </a:r>
            <a:r>
              <a:rPr lang="ko-KR" altLang="en-US" sz="4400" b="1" dirty="0" smtClean="0"/>
              <a:t>의 크기 </a:t>
            </a:r>
            <a:r>
              <a:rPr lang="en-US" altLang="ko-KR" sz="4400" b="1" dirty="0" smtClean="0"/>
              <a:t>&lt;/h5&gt;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4400" b="1" dirty="0" smtClean="0"/>
              <a:t>        </a:t>
            </a:r>
            <a:r>
              <a:rPr lang="en-US" sz="4400" b="1" dirty="0" smtClean="0"/>
              <a:t> &lt;h6&gt;h6</a:t>
            </a:r>
            <a:r>
              <a:rPr lang="ko-KR" altLang="en-US" sz="4400" b="1" dirty="0" smtClean="0"/>
              <a:t>의 크기 </a:t>
            </a:r>
            <a:r>
              <a:rPr lang="en-US" altLang="ko-KR" sz="4400" b="1" dirty="0" smtClean="0"/>
              <a:t>&lt;/h6&gt;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400" b="1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400" b="1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sz="4400" dirty="0" smtClean="0"/>
          </a:p>
          <a:p>
            <a:pPr marL="342900" lvl="0" indent="-342900">
              <a:spcBef>
                <a:spcPct val="20000"/>
              </a:spcBef>
            </a:pPr>
            <a:endParaRPr lang="en-US" sz="4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4400" dirty="0" smtClean="0"/>
              <a:t>4-1-</a:t>
            </a:r>
            <a:r>
              <a:rPr lang="en-US" altLang="ko-KR" sz="4400" dirty="0" smtClean="0"/>
              <a:t>1</a:t>
            </a:r>
            <a:r>
              <a:rPr lang="en-US" sz="4400" dirty="0" smtClean="0"/>
              <a:t>.</a:t>
            </a:r>
            <a:r>
              <a:rPr lang="ko-KR" altLang="en-US" sz="4400" dirty="0" smtClean="0"/>
              <a:t>메모장에서 이  소스를 저장하기</a:t>
            </a:r>
            <a:r>
              <a:rPr lang="en-US" altLang="ko-KR" sz="4400" dirty="0" smtClean="0"/>
              <a:t>:file&gt; save as&gt;</a:t>
            </a:r>
            <a:r>
              <a:rPr lang="ko-KR" altLang="en-US" sz="4400" dirty="0" smtClean="0"/>
              <a:t>이름명</a:t>
            </a:r>
            <a:r>
              <a:rPr lang="en-US" altLang="ko-KR" sz="4400" dirty="0" smtClean="0"/>
              <a:t>.</a:t>
            </a:r>
            <a:r>
              <a:rPr lang="ko-KR" altLang="en-US" sz="4400" dirty="0" smtClean="0"/>
              <a:t>확장자 </a:t>
            </a:r>
            <a:r>
              <a:rPr lang="en-US" altLang="ko-KR" sz="4400" dirty="0" smtClean="0"/>
              <a:t>4-1.html&gt;save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400" dirty="0" smtClean="0"/>
              <a:t>4-1-</a:t>
            </a:r>
            <a:r>
              <a:rPr lang="en-US" altLang="ko-KR" sz="4400" dirty="0" smtClean="0"/>
              <a:t>2</a:t>
            </a:r>
            <a:r>
              <a:rPr lang="en-US" sz="4400" dirty="0" smtClean="0"/>
              <a:t>. </a:t>
            </a:r>
            <a:r>
              <a:rPr lang="ko-KR" altLang="en-US" sz="4400" dirty="0" smtClean="0"/>
              <a:t>확인 방법</a:t>
            </a:r>
            <a:r>
              <a:rPr lang="en-US" altLang="ko-KR" sz="4400" dirty="0" smtClean="0"/>
              <a:t>: </a:t>
            </a:r>
            <a:r>
              <a:rPr lang="ko-KR" altLang="en-US" sz="4400" dirty="0" smtClean="0"/>
              <a:t>브라우저 열기</a:t>
            </a:r>
            <a:r>
              <a:rPr lang="en-US" altLang="ko-KR" sz="4400" dirty="0" smtClean="0"/>
              <a:t>&gt;file&gt;open&gt;</a:t>
            </a:r>
            <a:r>
              <a:rPr lang="ko-KR" altLang="en-US" sz="4400" dirty="0" smtClean="0"/>
              <a:t>찾아보기</a:t>
            </a:r>
            <a:r>
              <a:rPr lang="en-US" altLang="ko-KR" sz="4400" dirty="0" smtClean="0"/>
              <a:t>&gt;  4-1.html</a:t>
            </a:r>
            <a:r>
              <a:rPr lang="ko-KR" altLang="en-US" sz="4400" dirty="0" smtClean="0"/>
              <a:t>클릭</a:t>
            </a:r>
            <a:r>
              <a:rPr lang="en-US" altLang="ko-KR" sz="4400" dirty="0" smtClean="0"/>
              <a:t>&gt;  </a:t>
            </a:r>
            <a:r>
              <a:rPr lang="ko-KR" altLang="en-US" sz="4400" dirty="0" smtClean="0"/>
              <a:t>확인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4-1-1문서의 제목에 사용하는 태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81200"/>
            <a:ext cx="4114800" cy="28956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457200"/>
            <a:ext cx="9144000" cy="381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4-2. </a:t>
            </a:r>
            <a:r>
              <a:rPr lang="ko-KR" altLang="en-US" sz="1500" b="1" dirty="0" smtClean="0"/>
              <a:t>문서의 제목에 사용하는 태그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문서를 </a:t>
            </a:r>
            <a:r>
              <a:rPr lang="ko-KR" altLang="en-US" sz="1500" b="1" dirty="0" smtClean="0"/>
              <a:t>정렬해보자</a:t>
            </a:r>
            <a:r>
              <a:rPr lang="en-US" altLang="ko-KR" sz="1500" b="1" dirty="0" smtClean="0"/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500" b="1" dirty="0" smtClean="0"/>
              <a:t>html&gt;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500" b="1" dirty="0" smtClean="0"/>
              <a:t>태그</a:t>
            </a:r>
            <a:r>
              <a:rPr lang="en-US" altLang="ko-KR" sz="1500" b="1" dirty="0" smtClean="0"/>
              <a:t>h# </a:t>
            </a:r>
            <a:r>
              <a:rPr lang="ko-KR" altLang="en-US" sz="1500" b="1" dirty="0" smtClean="0"/>
              <a:t>정렬하기</a:t>
            </a:r>
            <a:r>
              <a:rPr lang="en-US" altLang="ko-KR" sz="1500" b="1" dirty="0" smtClean="0"/>
              <a:t>&lt;h#&gt;</a:t>
            </a:r>
            <a:r>
              <a:rPr lang="en-US" sz="1500" b="1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500" b="1" dirty="0" smtClean="0"/>
              <a:t>      &lt;body&gt;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500" b="1" dirty="0" smtClean="0"/>
              <a:t>         &lt;h1 align=“center”&gt;h1</a:t>
            </a:r>
            <a:r>
              <a:rPr lang="ko-KR" altLang="en-US" sz="1500" b="1" dirty="0" smtClean="0"/>
              <a:t>의 크기 </a:t>
            </a:r>
            <a:r>
              <a:rPr lang="en-US" altLang="ko-KR" sz="1500" b="1" dirty="0" smtClean="0"/>
              <a:t>&lt;/h1&gt;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500" b="1" dirty="0" smtClean="0"/>
              <a:t>        </a:t>
            </a:r>
            <a:r>
              <a:rPr lang="en-US" sz="1500" b="1" dirty="0" smtClean="0"/>
              <a:t> &lt;h2 align=“right”&gt;h2</a:t>
            </a:r>
            <a:r>
              <a:rPr lang="ko-KR" altLang="en-US" sz="1500" b="1" dirty="0" smtClean="0"/>
              <a:t>의 크기 </a:t>
            </a:r>
            <a:r>
              <a:rPr lang="en-US" altLang="ko-KR" sz="1500" b="1" dirty="0" smtClean="0"/>
              <a:t>&lt;/h2&gt;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500" b="1" dirty="0" smtClean="0"/>
              <a:t>        </a:t>
            </a:r>
            <a:r>
              <a:rPr lang="en-US" sz="1500" b="1" dirty="0" smtClean="0"/>
              <a:t> &lt;h3 align=“left”&gt;h3</a:t>
            </a:r>
            <a:r>
              <a:rPr lang="ko-KR" altLang="en-US" sz="1500" b="1" dirty="0" smtClean="0"/>
              <a:t>의 크기 </a:t>
            </a:r>
            <a:r>
              <a:rPr lang="en-US" altLang="ko-KR" sz="1500" b="1" dirty="0" smtClean="0"/>
              <a:t>&lt;/h3&gt;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500" b="1" dirty="0" smtClean="0"/>
              <a:t>      &lt;center&gt; </a:t>
            </a:r>
            <a:r>
              <a:rPr lang="en-US" sz="1500" b="1" dirty="0" smtClean="0"/>
              <a:t> &lt;h4&gt;h4</a:t>
            </a:r>
            <a:r>
              <a:rPr lang="ko-KR" altLang="en-US" sz="1500" b="1" dirty="0" smtClean="0"/>
              <a:t>의 크기 </a:t>
            </a:r>
            <a:r>
              <a:rPr lang="en-US" altLang="ko-KR" sz="1500" b="1" dirty="0" smtClean="0"/>
              <a:t>&lt;/center&lt;/h4&gt;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500" b="1" dirty="0" smtClean="0"/>
              <a:t>       </a:t>
            </a:r>
            <a:r>
              <a:rPr lang="en-US" sz="1500" b="1" dirty="0" smtClean="0"/>
              <a:t> &lt;h5&gt;h5</a:t>
            </a:r>
            <a:r>
              <a:rPr lang="ko-KR" altLang="en-US" sz="1500" b="1" dirty="0" smtClean="0"/>
              <a:t>의 크기 </a:t>
            </a:r>
            <a:r>
              <a:rPr lang="en-US" altLang="ko-KR" sz="1500" b="1" dirty="0" smtClean="0"/>
              <a:t>&lt;/h5&gt;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500" b="1" dirty="0" smtClean="0"/>
              <a:t>        </a:t>
            </a:r>
            <a:r>
              <a:rPr lang="en-US" sz="1500" b="1" dirty="0" smtClean="0"/>
              <a:t> &lt;h6&gt;h6</a:t>
            </a:r>
            <a:r>
              <a:rPr lang="ko-KR" altLang="en-US" sz="1500" b="1" dirty="0" smtClean="0"/>
              <a:t>의 크기 </a:t>
            </a:r>
            <a:r>
              <a:rPr lang="en-US" altLang="ko-KR" sz="1500" b="1" dirty="0" smtClean="0"/>
              <a:t>&lt;/h6&gt;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500" b="1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500" b="1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500" b="1" dirty="0" smtClean="0"/>
              <a:t>4-2-1.</a:t>
            </a:r>
            <a:r>
              <a:rPr lang="ko-KR" altLang="en-US" sz="1500" b="1" dirty="0" smtClean="0"/>
              <a:t>메모장에서 이  소스를 저장하기</a:t>
            </a:r>
            <a:r>
              <a:rPr lang="en-US" altLang="ko-KR" sz="1500" b="1" dirty="0" smtClean="0"/>
              <a:t>:file&gt; save as&gt;</a:t>
            </a:r>
            <a:r>
              <a:rPr lang="ko-KR" altLang="en-US" sz="1500" b="1" dirty="0" smtClean="0"/>
              <a:t>이름명</a:t>
            </a:r>
            <a:r>
              <a:rPr lang="en-US" altLang="ko-KR" sz="1500" b="1" dirty="0" smtClean="0"/>
              <a:t>.</a:t>
            </a:r>
            <a:r>
              <a:rPr lang="ko-KR" altLang="en-US" sz="1500" b="1" dirty="0" smtClean="0"/>
              <a:t>확장자 </a:t>
            </a:r>
            <a:r>
              <a:rPr lang="en-US" altLang="ko-KR" sz="1500" b="1" dirty="0" smtClean="0"/>
              <a:t>4-2.html&gt;save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500" b="1" dirty="0" smtClean="0"/>
              <a:t>4-2-2. </a:t>
            </a:r>
            <a:r>
              <a:rPr lang="ko-KR" altLang="en-US" sz="1500" b="1" dirty="0" smtClean="0"/>
              <a:t>확인 방법</a:t>
            </a:r>
            <a:r>
              <a:rPr lang="en-US" altLang="ko-KR" sz="1500" b="1" dirty="0" smtClean="0"/>
              <a:t>: </a:t>
            </a:r>
            <a:r>
              <a:rPr lang="ko-KR" altLang="en-US" sz="1500" b="1" dirty="0" smtClean="0"/>
              <a:t>브라우저 열기</a:t>
            </a:r>
            <a:r>
              <a:rPr lang="en-US" altLang="ko-KR" sz="1500" b="1" dirty="0" smtClean="0"/>
              <a:t>&gt;file&gt;open&gt;</a:t>
            </a:r>
            <a:r>
              <a:rPr lang="ko-KR" altLang="en-US" sz="1500" b="1" dirty="0" smtClean="0"/>
              <a:t>찾아보기</a:t>
            </a:r>
            <a:r>
              <a:rPr lang="en-US" altLang="ko-KR" sz="1500" b="1" dirty="0" smtClean="0"/>
              <a:t>&gt;  4-2.html</a:t>
            </a:r>
            <a:r>
              <a:rPr lang="ko-KR" altLang="en-US" sz="1500" b="1" dirty="0" smtClean="0"/>
              <a:t>클릭</a:t>
            </a:r>
            <a:r>
              <a:rPr lang="en-US" altLang="ko-KR" sz="1500" b="1" dirty="0" smtClean="0"/>
              <a:t>&gt;  </a:t>
            </a:r>
            <a:r>
              <a:rPr lang="ko-KR" altLang="en-US" sz="1500" b="1" dirty="0" smtClean="0"/>
              <a:t>확인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4-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7200"/>
            <a:ext cx="9144000" cy="279139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181600" cy="457200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문서의 제목에 사용하는 태그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&lt;h# align=“center”&gt;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172200" cy="563562"/>
          </a:xfrm>
        </p:spPr>
        <p:txBody>
          <a:bodyPr>
            <a:no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글자 크기에 사용하는 태그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font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3429000"/>
          </a:xfrm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en-US" b="1" dirty="0" smtClean="0"/>
              <a:t>5. </a:t>
            </a:r>
            <a:r>
              <a:rPr lang="ko-KR" altLang="en-US" b="1" dirty="0" smtClean="0"/>
              <a:t>글자 크기에 사용하는 태그 문서를 메모장에 입력하기</a:t>
            </a:r>
            <a:endParaRPr lang="en-US" b="1" dirty="0" smtClean="0"/>
          </a:p>
          <a:p>
            <a:pPr lvl="0">
              <a:buNone/>
            </a:pPr>
            <a:r>
              <a:rPr lang="en-US" b="1" dirty="0" smtClean="0"/>
              <a:t>  &lt;html&gt;</a:t>
            </a:r>
          </a:p>
          <a:p>
            <a:pPr>
              <a:buNone/>
            </a:pPr>
            <a:r>
              <a:rPr lang="en-US" b="1" dirty="0" smtClean="0"/>
              <a:t>    &lt;head&gt;&lt;title&gt; </a:t>
            </a:r>
            <a:r>
              <a:rPr lang="ko-KR" altLang="en-US" b="1" dirty="0" smtClean="0"/>
              <a:t>글자 크기에 사용하는 태그 </a:t>
            </a:r>
            <a:r>
              <a:rPr lang="en-US" altLang="ko-KR" b="1" dirty="0" smtClean="0"/>
              <a:t>font</a:t>
            </a:r>
            <a:r>
              <a:rPr lang="en-US" b="1" dirty="0" smtClean="0"/>
              <a:t>&lt;/title&gt; &lt;/head&gt;</a:t>
            </a:r>
          </a:p>
          <a:p>
            <a:pPr lvl="0">
              <a:buNone/>
            </a:pPr>
            <a:r>
              <a:rPr lang="en-US" b="1" dirty="0" smtClean="0"/>
              <a:t>      &lt;body&gt;  </a:t>
            </a:r>
          </a:p>
          <a:p>
            <a:pPr lvl="0">
              <a:buNone/>
            </a:pPr>
            <a:r>
              <a:rPr lang="en-US" b="1" dirty="0" smtClean="0"/>
              <a:t>         &lt;font size=“1”&gt;font1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&lt;/font&gt;&lt;</a:t>
            </a:r>
            <a:r>
              <a:rPr lang="en-US" altLang="ko-KR" b="1" dirty="0" err="1" smtClean="0"/>
              <a:t>br</a:t>
            </a:r>
            <a:r>
              <a:rPr lang="en-US" altLang="ko-KR" b="1" dirty="0" smtClean="0"/>
              <a:t>&gt;</a:t>
            </a:r>
          </a:p>
          <a:p>
            <a:pPr lvl="0">
              <a:buNone/>
            </a:pPr>
            <a:r>
              <a:rPr lang="en-US" b="1" dirty="0" smtClean="0"/>
              <a:t>         &lt;font size=“2”&gt;font2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&lt;/font&gt;&lt;</a:t>
            </a:r>
            <a:r>
              <a:rPr lang="en-US" altLang="ko-KR" b="1" dirty="0" err="1" smtClean="0"/>
              <a:t>br</a:t>
            </a:r>
            <a:r>
              <a:rPr lang="en-US" altLang="ko-KR" b="1" dirty="0" smtClean="0"/>
              <a:t>&gt;</a:t>
            </a:r>
          </a:p>
          <a:p>
            <a:pPr lvl="0">
              <a:buNone/>
            </a:pPr>
            <a:r>
              <a:rPr lang="en-US" altLang="ko-KR" b="1" dirty="0" smtClean="0"/>
              <a:t>        </a:t>
            </a:r>
            <a:r>
              <a:rPr lang="en-US" b="1" dirty="0" smtClean="0"/>
              <a:t> &lt;font size=“3”&gt;font3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&lt;/font&gt;&lt;</a:t>
            </a:r>
            <a:r>
              <a:rPr lang="en-US" altLang="ko-KR" b="1" dirty="0" err="1" smtClean="0"/>
              <a:t>br</a:t>
            </a:r>
            <a:r>
              <a:rPr lang="en-US" altLang="ko-KR" b="1" dirty="0" smtClean="0"/>
              <a:t>&gt;</a:t>
            </a:r>
          </a:p>
          <a:p>
            <a:pPr lvl="0">
              <a:buNone/>
            </a:pPr>
            <a:r>
              <a:rPr lang="en-US" altLang="ko-KR" b="1" dirty="0" smtClean="0"/>
              <a:t>       </a:t>
            </a:r>
            <a:r>
              <a:rPr lang="en-US" b="1" dirty="0" smtClean="0"/>
              <a:t>  &lt;font size=“4”&gt;font4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&lt;/font&gt;&lt;</a:t>
            </a:r>
            <a:r>
              <a:rPr lang="en-US" altLang="ko-KR" b="1" dirty="0" err="1" smtClean="0"/>
              <a:t>br</a:t>
            </a:r>
            <a:r>
              <a:rPr lang="en-US" altLang="ko-KR" b="1" dirty="0" smtClean="0"/>
              <a:t>&gt;</a:t>
            </a:r>
          </a:p>
          <a:p>
            <a:pPr lvl="0">
              <a:buNone/>
            </a:pPr>
            <a:r>
              <a:rPr lang="en-US" altLang="ko-KR" b="1" dirty="0" smtClean="0"/>
              <a:t>       </a:t>
            </a:r>
            <a:r>
              <a:rPr lang="en-US" b="1" dirty="0" smtClean="0"/>
              <a:t>  &lt;font size=“5”  face=”impact”&gt;font5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&lt;/font&gt;&lt;</a:t>
            </a:r>
            <a:r>
              <a:rPr lang="en-US" altLang="ko-KR" b="1" dirty="0" err="1" smtClean="0"/>
              <a:t>br</a:t>
            </a:r>
            <a:r>
              <a:rPr lang="en-US" altLang="ko-KR" b="1" dirty="0" smtClean="0"/>
              <a:t>&gt;</a:t>
            </a:r>
          </a:p>
          <a:p>
            <a:pPr lvl="0">
              <a:buNone/>
            </a:pPr>
            <a:r>
              <a:rPr lang="en-US" altLang="ko-KR" b="1" dirty="0" smtClean="0"/>
              <a:t>        </a:t>
            </a:r>
            <a:r>
              <a:rPr lang="en-US" b="1" dirty="0" smtClean="0"/>
              <a:t> &lt;font size=“6”&gt;font6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&lt;/font&gt;&lt;</a:t>
            </a:r>
            <a:r>
              <a:rPr lang="en-US" altLang="ko-KR" b="1" dirty="0" err="1" smtClean="0"/>
              <a:t>br</a:t>
            </a:r>
            <a:r>
              <a:rPr lang="en-US" altLang="ko-KR" b="1" dirty="0" smtClean="0"/>
              <a:t>&gt;</a:t>
            </a:r>
          </a:p>
          <a:p>
            <a:pPr lvl="0">
              <a:buNone/>
            </a:pPr>
            <a:r>
              <a:rPr lang="en-US" altLang="ko-KR" b="1" dirty="0" smtClean="0"/>
              <a:t>         </a:t>
            </a:r>
            <a:r>
              <a:rPr lang="en-US" b="1" dirty="0" smtClean="0"/>
              <a:t>&lt;font size=“7”&gt;font7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&lt;/font&gt;&lt;</a:t>
            </a:r>
            <a:r>
              <a:rPr lang="en-US" altLang="ko-KR" b="1" dirty="0" err="1" smtClean="0"/>
              <a:t>br</a:t>
            </a:r>
            <a:r>
              <a:rPr lang="en-US" altLang="ko-KR" b="1" dirty="0" smtClean="0"/>
              <a:t>&gt;</a:t>
            </a:r>
          </a:p>
          <a:p>
            <a:pPr lvl="0">
              <a:buNone/>
            </a:pPr>
            <a:r>
              <a:rPr lang="en-US" altLang="ko-KR" b="1" dirty="0" smtClean="0"/>
              <a:t>         &lt;</a:t>
            </a:r>
            <a:r>
              <a:rPr lang="en-US" b="1" dirty="0" smtClean="0"/>
              <a:t>font color=“#FF0000”&gt;</a:t>
            </a:r>
            <a:r>
              <a:rPr lang="ko-KR" altLang="en-US" b="1" dirty="0" smtClean="0"/>
              <a:t>빨간색</a:t>
            </a:r>
            <a:r>
              <a:rPr lang="en-US" altLang="ko-KR" b="1" dirty="0" smtClean="0"/>
              <a:t> &lt;/font&gt;&lt;</a:t>
            </a:r>
            <a:r>
              <a:rPr lang="en-US" altLang="ko-KR" b="1" dirty="0" err="1" smtClean="0"/>
              <a:t>br</a:t>
            </a:r>
            <a:r>
              <a:rPr lang="en-US" altLang="ko-KR" b="1" dirty="0" smtClean="0"/>
              <a:t>&gt;</a:t>
            </a:r>
          </a:p>
          <a:p>
            <a:pPr lvl="0">
              <a:buNone/>
            </a:pPr>
            <a:r>
              <a:rPr lang="en-US" b="1" dirty="0" smtClean="0"/>
              <a:t>      &lt;/body&gt;</a:t>
            </a:r>
          </a:p>
          <a:p>
            <a:pPr lvl="0">
              <a:buNone/>
            </a:pPr>
            <a:r>
              <a:rPr lang="en-US" b="1" dirty="0" smtClean="0"/>
              <a:t>   &lt;/html&gt;</a:t>
            </a:r>
          </a:p>
          <a:p>
            <a:pPr lvl="0">
              <a:buNone/>
            </a:pPr>
            <a:r>
              <a:rPr lang="en-US" b="1" dirty="0" smtClean="0"/>
              <a:t>5-1.</a:t>
            </a:r>
            <a:r>
              <a:rPr lang="ko-KR" altLang="en-US" b="1" dirty="0" smtClean="0"/>
              <a:t>메모장에서 이  소스를 저장하기</a:t>
            </a:r>
            <a:r>
              <a:rPr lang="en-US" altLang="ko-KR" b="1" dirty="0" smtClean="0"/>
              <a:t>:file&gt; save as&gt;</a:t>
            </a:r>
            <a:r>
              <a:rPr lang="ko-KR" altLang="en-US" b="1" dirty="0" smtClean="0"/>
              <a:t>이름명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확장자 </a:t>
            </a:r>
            <a:r>
              <a:rPr lang="en-US" altLang="ko-KR" b="1" dirty="0" smtClean="0"/>
              <a:t>5-1.html&gt;save</a:t>
            </a:r>
          </a:p>
          <a:p>
            <a:pPr lvl="0">
              <a:buNone/>
            </a:pPr>
            <a:r>
              <a:rPr lang="en-US" b="1" dirty="0" smtClean="0"/>
              <a:t>5-2. </a:t>
            </a:r>
            <a:r>
              <a:rPr lang="ko-KR" altLang="en-US" b="1" dirty="0" smtClean="0"/>
              <a:t>확인 방법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브라우저 열기</a:t>
            </a:r>
            <a:r>
              <a:rPr lang="en-US" altLang="ko-KR" b="1" dirty="0" smtClean="0"/>
              <a:t>&gt;file&gt;open&gt;</a:t>
            </a:r>
            <a:r>
              <a:rPr lang="ko-KR" altLang="en-US" b="1" dirty="0" smtClean="0"/>
              <a:t>찾아보기</a:t>
            </a:r>
            <a:r>
              <a:rPr lang="en-US" altLang="ko-KR" b="1" dirty="0" smtClean="0"/>
              <a:t>&gt;  5-1.html</a:t>
            </a:r>
            <a:r>
              <a:rPr lang="ko-KR" altLang="en-US" b="1" dirty="0" smtClean="0"/>
              <a:t>클릭</a:t>
            </a:r>
            <a:r>
              <a:rPr lang="en-US" altLang="ko-KR" b="1" dirty="0" smtClean="0"/>
              <a:t>&gt;  </a:t>
            </a:r>
            <a:r>
              <a:rPr lang="ko-KR" altLang="en-US" b="1" dirty="0" smtClean="0"/>
              <a:t>확인</a:t>
            </a: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5" name="Picture 4" descr="5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0"/>
            <a:ext cx="9144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0" y="0"/>
            <a:ext cx="510540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글자 모양 설정하는 태그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685800"/>
            <a:ext cx="8839200" cy="5791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lang="en-US" sz="3200" b="1" dirty="0" smtClean="0"/>
              <a:t>b&gt;</a:t>
            </a:r>
            <a:r>
              <a:rPr lang="ko-KR" altLang="en-US" sz="3200" b="1" dirty="0" smtClean="0"/>
              <a:t>진하게</a:t>
            </a:r>
            <a:r>
              <a:rPr lang="en-US" altLang="ko-KR" sz="3200" b="1" dirty="0" smtClean="0"/>
              <a:t>&lt;/b&gt;&lt;p&gt;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/>
              <a:t>&lt;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&gt;</a:t>
            </a:r>
            <a:r>
              <a:rPr lang="ko-KR" altLang="en-US" sz="3200" b="1" dirty="0" smtClean="0"/>
              <a:t>이태리체</a:t>
            </a:r>
            <a:r>
              <a:rPr lang="en-US" altLang="ko-KR" sz="3200" b="1" dirty="0" smtClean="0"/>
              <a:t>&lt;/</a:t>
            </a:r>
            <a:r>
              <a:rPr lang="en-US" altLang="ko-KR" sz="3200" b="1" dirty="0" err="1" smtClean="0"/>
              <a:t>i</a:t>
            </a:r>
            <a:r>
              <a:rPr lang="en-US" altLang="ko-KR" sz="32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/>
              <a:t>&lt;u&gt;</a:t>
            </a:r>
            <a:r>
              <a:rPr lang="ko-KR" altLang="en-US" sz="3200" b="1" dirty="0" smtClean="0"/>
              <a:t>밑줄 태그</a:t>
            </a:r>
            <a:r>
              <a:rPr lang="en-US" altLang="ko-KR" sz="3200" b="1" dirty="0" smtClean="0"/>
              <a:t>&lt;/u&gt;&lt;p&gt;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ko-KR" altLang="en-US" sz="3200" b="1" dirty="0" smtClean="0"/>
              <a:t>보통문자</a:t>
            </a:r>
            <a:r>
              <a:rPr lang="en-US" sz="3200" b="1" dirty="0" smtClean="0"/>
              <a:t>&lt;sup&gt;</a:t>
            </a:r>
            <a:r>
              <a:rPr lang="ko-KR" altLang="en-US" sz="3200" b="1" dirty="0" smtClean="0"/>
              <a:t>위첨자</a:t>
            </a:r>
            <a:r>
              <a:rPr lang="en-US" altLang="ko-KR" sz="3200" b="1" dirty="0" smtClean="0"/>
              <a:t>&lt;/</a:t>
            </a:r>
            <a:r>
              <a:rPr lang="en-US" sz="3200" b="1" dirty="0" smtClean="0"/>
              <a:t> sup </a:t>
            </a:r>
            <a:r>
              <a:rPr lang="en-US" altLang="ko-KR" sz="32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ko-KR" altLang="en-US" sz="3200" b="1" dirty="0" smtClean="0"/>
              <a:t>보통문자</a:t>
            </a:r>
            <a:r>
              <a:rPr lang="en-US" sz="3200" b="1" dirty="0" smtClean="0"/>
              <a:t>&lt;sub&gt;</a:t>
            </a:r>
            <a:r>
              <a:rPr lang="ko-KR" altLang="en-US" sz="3200" b="1" dirty="0" smtClean="0"/>
              <a:t>아래첨자</a:t>
            </a:r>
            <a:r>
              <a:rPr lang="en-US" altLang="ko-KR" sz="3200" b="1" dirty="0" smtClean="0"/>
              <a:t>&lt;/</a:t>
            </a:r>
            <a:r>
              <a:rPr lang="en-US" sz="3200" b="1" dirty="0" smtClean="0"/>
              <a:t> sub </a:t>
            </a:r>
            <a:r>
              <a:rPr lang="en-US" altLang="ko-KR" sz="32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ko-KR" altLang="en-US" sz="3200" b="1" dirty="0" smtClean="0"/>
              <a:t>보통문자</a:t>
            </a:r>
            <a:r>
              <a:rPr lang="en-US" sz="3200" b="1" dirty="0" smtClean="0"/>
              <a:t>&lt;big&gt;</a:t>
            </a:r>
            <a:r>
              <a:rPr lang="ko-KR" altLang="en-US" sz="3200" b="1" dirty="0" smtClean="0"/>
              <a:t>조금 더 크게</a:t>
            </a:r>
            <a:r>
              <a:rPr lang="en-US" altLang="ko-KR" sz="3200" b="1" dirty="0" smtClean="0"/>
              <a:t>&lt;/big</a:t>
            </a:r>
            <a:r>
              <a:rPr lang="en-US" sz="3200" b="1" dirty="0" smtClean="0"/>
              <a:t> </a:t>
            </a:r>
            <a:r>
              <a:rPr lang="en-US" altLang="ko-KR" sz="32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ko-KR" altLang="en-US" sz="3200" b="1" dirty="0" smtClean="0"/>
              <a:t>보통문자</a:t>
            </a:r>
            <a:r>
              <a:rPr lang="en-US" sz="3200" b="1" dirty="0" smtClean="0"/>
              <a:t>&lt;small&gt;</a:t>
            </a:r>
            <a:r>
              <a:rPr lang="ko-KR" altLang="en-US" sz="3200" b="1" dirty="0" smtClean="0"/>
              <a:t>조금 더 작게</a:t>
            </a:r>
            <a:r>
              <a:rPr lang="en-US" altLang="ko-KR" sz="3200" b="1" dirty="0" smtClean="0"/>
              <a:t>&lt;/</a:t>
            </a:r>
            <a:r>
              <a:rPr lang="en-US" sz="3200" b="1" dirty="0" smtClean="0"/>
              <a:t> small </a:t>
            </a:r>
            <a:r>
              <a:rPr lang="en-US" altLang="ko-KR" sz="32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3200" b="1" dirty="0" smtClean="0"/>
              <a:t>                  </a:t>
            </a:r>
            <a:r>
              <a:rPr lang="en-US" sz="3200" b="1" dirty="0" smtClean="0"/>
              <a:t>&lt;s&gt;</a:t>
            </a:r>
            <a:r>
              <a:rPr lang="ko-KR" altLang="en-US" sz="3200" b="1" dirty="0" smtClean="0"/>
              <a:t>취소선</a:t>
            </a:r>
            <a:r>
              <a:rPr lang="en-US" altLang="ko-KR" sz="3200" b="1" dirty="0" smtClean="0"/>
              <a:t>&lt;/</a:t>
            </a:r>
            <a:r>
              <a:rPr lang="en-US" sz="3200" b="1" dirty="0" smtClean="0"/>
              <a:t>s </a:t>
            </a:r>
            <a:r>
              <a:rPr lang="en-US" altLang="ko-KR" sz="32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3200" b="1" dirty="0" smtClean="0"/>
              <a:t>                  </a:t>
            </a:r>
            <a:r>
              <a:rPr lang="en-US" sz="3200" b="1" dirty="0" smtClean="0"/>
              <a:t>&lt;</a:t>
            </a:r>
            <a:r>
              <a:rPr lang="en-US" sz="3200" b="1" dirty="0" err="1" smtClean="0"/>
              <a:t>tt</a:t>
            </a:r>
            <a:r>
              <a:rPr lang="en-US" sz="3200" b="1" dirty="0" smtClean="0"/>
              <a:t>&gt;</a:t>
            </a:r>
            <a:r>
              <a:rPr lang="ko-KR" altLang="en-US" sz="3200" b="1" dirty="0" smtClean="0"/>
              <a:t>타자기체</a:t>
            </a:r>
            <a:r>
              <a:rPr lang="en-US" altLang="ko-KR" sz="3200" b="1" dirty="0" smtClean="0"/>
              <a:t>&lt;/</a:t>
            </a:r>
            <a:r>
              <a:rPr lang="en-US" sz="3200" b="1" dirty="0" err="1" smtClean="0"/>
              <a:t>tt</a:t>
            </a:r>
            <a:r>
              <a:rPr lang="en-US" sz="3200" b="1" dirty="0" smtClean="0"/>
              <a:t> </a:t>
            </a:r>
            <a:r>
              <a:rPr lang="en-US" altLang="ko-KR" sz="32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3200" b="1" dirty="0" smtClean="0"/>
              <a:t>&lt;</a:t>
            </a:r>
            <a:r>
              <a:rPr lang="en-US" altLang="ko-KR" sz="3200" b="1" dirty="0" err="1" smtClean="0"/>
              <a:t>baseFont</a:t>
            </a:r>
            <a:r>
              <a:rPr lang="en-US" altLang="ko-KR" sz="3200" b="1" dirty="0" smtClean="0"/>
              <a:t> size=“5”&gt;</a:t>
            </a:r>
            <a:r>
              <a:rPr lang="ko-KR" altLang="en-US" sz="1600" b="1" dirty="0" smtClean="0"/>
              <a:t>글자크기 일정하게 이 크기로 다 적용하고 싶을때</a:t>
            </a:r>
            <a:r>
              <a:rPr lang="en-US" altLang="ko-KR" sz="3200" b="1" dirty="0" smtClean="0"/>
              <a:t>&lt;/font&gt;</a:t>
            </a:r>
          </a:p>
          <a:p>
            <a:pPr marL="342900" indent="-342900">
              <a:spcBef>
                <a:spcPct val="20000"/>
              </a:spcBef>
            </a:pPr>
            <a:endParaRPr lang="en-US" altLang="ko-KR" sz="3200" dirty="0" smtClean="0"/>
          </a:p>
          <a:p>
            <a:pPr marL="342900" indent="-342900">
              <a:spcBef>
                <a:spcPct val="20000"/>
              </a:spcBef>
            </a:pPr>
            <a:endParaRPr lang="en-US" altLang="ko-KR" sz="3200" dirty="0" smtClean="0"/>
          </a:p>
          <a:p>
            <a:pPr marL="342900" indent="-342900">
              <a:spcBef>
                <a:spcPct val="20000"/>
              </a:spcBef>
            </a:pPr>
            <a:endParaRPr lang="en-US" altLang="ko-KR" sz="3200" dirty="0" smtClean="0"/>
          </a:p>
          <a:p>
            <a:pPr marL="342900" indent="-342900">
              <a:spcBef>
                <a:spcPct val="20000"/>
              </a:spcBef>
            </a:pPr>
            <a:endParaRPr lang="en-US" altLang="ko-KR" sz="3200" dirty="0" smtClean="0"/>
          </a:p>
          <a:p>
            <a:pPr marL="342900" indent="-342900">
              <a:spcBef>
                <a:spcPct val="20000"/>
              </a:spcBef>
            </a:pPr>
            <a:endParaRPr lang="en-US" altLang="ko-KR" sz="4400" dirty="0" smtClean="0"/>
          </a:p>
          <a:p>
            <a:pPr marL="342900" indent="-342900">
              <a:spcBef>
                <a:spcPct val="20000"/>
              </a:spcBef>
            </a:pPr>
            <a:endParaRPr lang="en-US" altLang="ko-KR" sz="4400" dirty="0" smtClean="0"/>
          </a:p>
          <a:p>
            <a:pPr marL="342900" lvl="0" indent="-342900">
              <a:spcBef>
                <a:spcPct val="20000"/>
              </a:spcBef>
            </a:pPr>
            <a:endParaRPr lang="en-US" altLang="ko-KR" sz="44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0" y="0"/>
            <a:ext cx="510540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글자 모양 설정하는 태그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85800"/>
            <a:ext cx="8763000" cy="594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lang="ko-KR" altLang="en-US" sz="1600" b="1" dirty="0" smtClean="0"/>
              <a:t>글자 모양 설정하는 태그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문서를 메모장에 입력하기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글자 </a:t>
            </a:r>
            <a:r>
              <a:rPr lang="ko-KR" altLang="en-US" sz="1600" b="1" dirty="0" smtClean="0"/>
              <a:t>모양 설정하는 태그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&lt;/title&gt; &lt;/head&gt;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&lt;body&gt;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600" b="1" dirty="0" smtClean="0"/>
              <a:t>           &lt;b&gt;</a:t>
            </a:r>
            <a:r>
              <a:rPr lang="ko-KR" altLang="en-US" sz="1600" b="1" dirty="0" smtClean="0"/>
              <a:t>진하게</a:t>
            </a:r>
            <a:r>
              <a:rPr lang="en-US" altLang="ko-KR" sz="1600" b="1" dirty="0" smtClean="0"/>
              <a:t>&lt;/b&gt;&lt;p&gt;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1" dirty="0" smtClean="0"/>
              <a:t>           &lt;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&gt;</a:t>
            </a:r>
            <a:r>
              <a:rPr lang="ko-KR" altLang="en-US" sz="1600" b="1" dirty="0" smtClean="0"/>
              <a:t>이태리체</a:t>
            </a:r>
            <a:r>
              <a:rPr lang="en-US" altLang="ko-KR" sz="1600" b="1" dirty="0" smtClean="0"/>
              <a:t>&lt;/</a:t>
            </a:r>
            <a:r>
              <a:rPr lang="en-US" altLang="ko-KR" sz="1600" b="1" dirty="0" err="1" smtClean="0"/>
              <a:t>i</a:t>
            </a:r>
            <a:r>
              <a:rPr lang="en-US" altLang="ko-KR" sz="16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1" dirty="0" smtClean="0"/>
              <a:t>           &lt;u&gt;</a:t>
            </a:r>
            <a:r>
              <a:rPr lang="ko-KR" altLang="en-US" sz="1600" b="1" dirty="0" smtClean="0"/>
              <a:t>밑줄 태그</a:t>
            </a:r>
            <a:r>
              <a:rPr lang="en-US" altLang="ko-KR" sz="1600" b="1" dirty="0" smtClean="0"/>
              <a:t>&lt;/u&gt;&lt;p&gt;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ko-KR" altLang="en-US" sz="1600" b="1" dirty="0" smtClean="0"/>
              <a:t>          보통문자</a:t>
            </a:r>
            <a:r>
              <a:rPr lang="en-US" sz="1600" b="1" dirty="0" smtClean="0"/>
              <a:t>&lt;sup&gt;</a:t>
            </a:r>
            <a:r>
              <a:rPr lang="ko-KR" altLang="en-US" sz="1600" b="1" dirty="0" smtClean="0"/>
              <a:t>위첨자</a:t>
            </a:r>
            <a:r>
              <a:rPr lang="en-US" altLang="ko-KR" sz="1600" b="1" dirty="0" smtClean="0"/>
              <a:t>&lt;/</a:t>
            </a:r>
            <a:r>
              <a:rPr lang="en-US" sz="1600" b="1" dirty="0" smtClean="0"/>
              <a:t> sup </a:t>
            </a:r>
            <a:r>
              <a:rPr lang="en-US" altLang="ko-KR" sz="16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ko-KR" altLang="en-US" sz="1600" b="1" dirty="0" smtClean="0"/>
              <a:t>          보통문자</a:t>
            </a:r>
            <a:r>
              <a:rPr lang="en-US" sz="1600" b="1" dirty="0" smtClean="0"/>
              <a:t>&lt;sub&gt;</a:t>
            </a:r>
            <a:r>
              <a:rPr lang="ko-KR" altLang="en-US" sz="1600" b="1" dirty="0" smtClean="0"/>
              <a:t>아래첨자</a:t>
            </a:r>
            <a:r>
              <a:rPr lang="en-US" altLang="ko-KR" sz="1600" b="1" dirty="0" smtClean="0"/>
              <a:t>&lt;/</a:t>
            </a:r>
            <a:r>
              <a:rPr lang="en-US" sz="1600" b="1" dirty="0" smtClean="0"/>
              <a:t> sub </a:t>
            </a:r>
            <a:r>
              <a:rPr lang="en-US" altLang="ko-KR" sz="16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ko-KR" altLang="en-US" sz="1600" b="1" dirty="0" smtClean="0"/>
              <a:t>           보통문자</a:t>
            </a:r>
            <a:r>
              <a:rPr lang="en-US" sz="1600" b="1" dirty="0" smtClean="0"/>
              <a:t>&lt;big&gt;</a:t>
            </a:r>
            <a:r>
              <a:rPr lang="ko-KR" altLang="en-US" sz="1600" b="1" dirty="0" smtClean="0"/>
              <a:t>조금 더 크게</a:t>
            </a:r>
            <a:r>
              <a:rPr lang="en-US" altLang="ko-KR" sz="1600" b="1" dirty="0" smtClean="0"/>
              <a:t>&lt;/big</a:t>
            </a:r>
            <a:r>
              <a:rPr lang="en-US" sz="1600" b="1" dirty="0" smtClean="0"/>
              <a:t> </a:t>
            </a:r>
            <a:r>
              <a:rPr lang="en-US" altLang="ko-KR" sz="16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ko-KR" altLang="en-US" sz="1600" b="1" dirty="0" smtClean="0"/>
              <a:t>           보통문자</a:t>
            </a:r>
            <a:r>
              <a:rPr lang="en-US" sz="1600" b="1" dirty="0" smtClean="0"/>
              <a:t>&lt;small&gt;</a:t>
            </a:r>
            <a:r>
              <a:rPr lang="ko-KR" altLang="en-US" sz="1600" b="1" dirty="0" smtClean="0"/>
              <a:t>조금 더 작게</a:t>
            </a:r>
            <a:r>
              <a:rPr lang="en-US" altLang="ko-KR" sz="1600" b="1" dirty="0" smtClean="0"/>
              <a:t>&lt;/</a:t>
            </a:r>
            <a:r>
              <a:rPr lang="en-US" sz="1600" b="1" dirty="0" smtClean="0"/>
              <a:t> small </a:t>
            </a:r>
            <a:r>
              <a:rPr lang="en-US" altLang="ko-KR" sz="16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600" b="1" dirty="0" smtClean="0"/>
              <a:t>                </a:t>
            </a:r>
            <a:r>
              <a:rPr lang="en-US" sz="1600" b="1" dirty="0" smtClean="0"/>
              <a:t>&lt;s&gt;</a:t>
            </a:r>
            <a:r>
              <a:rPr lang="ko-KR" altLang="en-US" sz="1600" b="1" dirty="0" smtClean="0"/>
              <a:t>취소선</a:t>
            </a:r>
            <a:r>
              <a:rPr lang="en-US" altLang="ko-KR" sz="1600" b="1" dirty="0" smtClean="0"/>
              <a:t>&lt;/</a:t>
            </a:r>
            <a:r>
              <a:rPr lang="en-US" sz="1600" b="1" dirty="0" smtClean="0"/>
              <a:t>s </a:t>
            </a:r>
            <a:r>
              <a:rPr lang="en-US" altLang="ko-KR" sz="16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600" b="1" dirty="0" smtClean="0"/>
              <a:t>                </a:t>
            </a:r>
            <a:r>
              <a:rPr lang="en-US" sz="1600" b="1" dirty="0" smtClean="0"/>
              <a:t>&lt;</a:t>
            </a:r>
            <a:r>
              <a:rPr lang="en-US" sz="1600" b="1" dirty="0" err="1" smtClean="0"/>
              <a:t>tt</a:t>
            </a:r>
            <a:r>
              <a:rPr lang="en-US" sz="1600" b="1" dirty="0" smtClean="0"/>
              <a:t>&gt;</a:t>
            </a:r>
            <a:r>
              <a:rPr lang="ko-KR" altLang="en-US" sz="1600" b="1" dirty="0" smtClean="0"/>
              <a:t>타자기체</a:t>
            </a:r>
            <a:r>
              <a:rPr lang="en-US" altLang="ko-KR" sz="1600" b="1" dirty="0" smtClean="0"/>
              <a:t>&lt;/</a:t>
            </a:r>
            <a:r>
              <a:rPr lang="en-US" sz="1600" b="1" dirty="0" err="1" smtClean="0"/>
              <a:t>tt</a:t>
            </a:r>
            <a:r>
              <a:rPr lang="en-US" sz="1600" b="1" dirty="0" smtClean="0"/>
              <a:t> </a:t>
            </a:r>
            <a:r>
              <a:rPr lang="en-US" altLang="ko-KR" sz="1600" b="1" dirty="0" smtClean="0"/>
              <a:t>&gt;&lt;p&gt;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600" b="1" dirty="0" smtClean="0"/>
              <a:t>             &lt;</a:t>
            </a:r>
            <a:r>
              <a:rPr lang="en-US" altLang="ko-KR" sz="1600" b="1" dirty="0" err="1" smtClean="0"/>
              <a:t>baseFont</a:t>
            </a:r>
            <a:r>
              <a:rPr lang="en-US" altLang="ko-KR" sz="1600" b="1" dirty="0" smtClean="0"/>
              <a:t> size=“5”&gt;</a:t>
            </a:r>
            <a:r>
              <a:rPr lang="ko-KR" altLang="en-US" sz="900" b="1" dirty="0" smtClean="0"/>
              <a:t>글자크기 일정하게 이 크기로 다 적용하고 싶을때</a:t>
            </a:r>
            <a:r>
              <a:rPr lang="en-US" altLang="ko-KR" sz="1600" b="1" dirty="0" smtClean="0"/>
              <a:t>&lt;/font&gt;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&lt;/body&gt;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&lt;/html&gt;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6-1.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메모장에서 이  소스를 저장하기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:file&gt; save as&gt;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이름명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확장자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6-1.html&gt;save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6-2.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확인 방법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브라우저 열기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&gt;file&gt;open&gt;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찾아보기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 6-1.html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클릭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확인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6-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219200"/>
            <a:ext cx="3505200" cy="36004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배경 색상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글자 색상에 사용하는 태그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2362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 smtClean="0"/>
              <a:t>배경 색상 바꾸는 태그 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</a:t>
            </a:r>
            <a:r>
              <a:rPr lang="en-US" sz="1400" dirty="0" err="1" smtClean="0"/>
              <a:t>Hello,everyone</a:t>
            </a:r>
            <a:r>
              <a:rPr lang="en-US" sz="1400" dirty="0" smtClean="0"/>
              <a:t>, Nice to meet you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메모장에서 이  소스를 저장하기</a:t>
            </a:r>
            <a:r>
              <a:rPr lang="en-US" altLang="ko-KR" sz="1400" dirty="0" smtClean="0"/>
              <a:t>:file&gt; save as&gt;</a:t>
            </a:r>
            <a:r>
              <a:rPr lang="ko-KR" altLang="en-US" sz="1400" dirty="0" smtClean="0"/>
              <a:t>이름명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확장자 </a:t>
            </a:r>
            <a:r>
              <a:rPr lang="en-US" altLang="ko-KR" sz="1400" dirty="0" smtClean="0"/>
              <a:t>7-1.html&gt;save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</a:t>
            </a:r>
            <a:r>
              <a:rPr lang="ko-KR" altLang="en-US" sz="1400" dirty="0" smtClean="0"/>
              <a:t>확인 방법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브라우저 열기</a:t>
            </a:r>
            <a:r>
              <a:rPr lang="en-US" altLang="ko-KR" sz="1400" dirty="0" smtClean="0"/>
              <a:t>&gt;file&gt;open&gt;</a:t>
            </a:r>
            <a:r>
              <a:rPr lang="ko-KR" altLang="en-US" sz="1400" dirty="0" smtClean="0"/>
              <a:t>찾아보기</a:t>
            </a:r>
            <a:r>
              <a:rPr lang="en-US" altLang="ko-KR" sz="1400" dirty="0" smtClean="0"/>
              <a:t>&gt;  7-1.html</a:t>
            </a:r>
            <a:r>
              <a:rPr lang="ko-KR" altLang="en-US" sz="1400" dirty="0" smtClean="0"/>
              <a:t>클릭</a:t>
            </a:r>
            <a:r>
              <a:rPr lang="en-US" altLang="ko-KR" sz="1400" dirty="0" smtClean="0"/>
              <a:t>&gt;  </a:t>
            </a:r>
            <a:r>
              <a:rPr lang="ko-KR" altLang="en-US" sz="1400" dirty="0" smtClean="0"/>
              <a:t>확인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85800"/>
            <a:ext cx="91440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2400" b="1" dirty="0">
                <a:solidFill>
                  <a:srgbClr val="FF0000"/>
                </a:solidFill>
              </a:rPr>
              <a:t>배경 색상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바꾸는 태그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: 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,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글자 </a:t>
            </a:r>
            <a:r>
              <a:rPr lang="ko-KR" altLang="en-US" sz="2400" b="1" dirty="0">
                <a:solidFill>
                  <a:srgbClr val="FF0000"/>
                </a:solidFill>
              </a:rPr>
              <a:t>색상 바꾸는 태그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: font color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71600"/>
            <a:ext cx="4495800" cy="15240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038600" y="21336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3962400"/>
            <a:ext cx="9144000" cy="2667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kumimoji="0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글자</a:t>
            </a:r>
            <a:r>
              <a:rPr lang="ko-KR" altLang="en-US" sz="1400" b="1" dirty="0" smtClean="0"/>
              <a:t> 색상 바꾸는 태그 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ko-KR" altLang="en-US" sz="1400" dirty="0" smtClean="0"/>
              <a:t>어서 오세요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환영합니다</a:t>
            </a:r>
            <a:r>
              <a:rPr lang="en-US" altLang="ko-KR" sz="1400" dirty="0" smtClean="0"/>
              <a:t>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&lt;font color=“red”&gt; Welcome to Korea &lt;/font&gt;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메모장에서 이  소스를 저장하기</a:t>
            </a:r>
            <a:r>
              <a:rPr lang="en-US" altLang="ko-KR" sz="1400" dirty="0" smtClean="0"/>
              <a:t>:file&gt; save as&gt;</a:t>
            </a:r>
            <a:r>
              <a:rPr lang="ko-KR" altLang="en-US" sz="1400" dirty="0" smtClean="0"/>
              <a:t>이름명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확장자 </a:t>
            </a:r>
            <a:r>
              <a:rPr lang="en-US" altLang="ko-KR" sz="1400" dirty="0" smtClean="0"/>
              <a:t>7-2.html&gt;save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</a:t>
            </a:r>
            <a:r>
              <a:rPr lang="ko-KR" altLang="en-US" sz="1400" dirty="0" smtClean="0"/>
              <a:t>확인 방법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브라우저 열기</a:t>
            </a:r>
            <a:r>
              <a:rPr lang="en-US" altLang="ko-KR" sz="1400" dirty="0" smtClean="0"/>
              <a:t>&gt;file&gt;open&gt;</a:t>
            </a:r>
            <a:r>
              <a:rPr lang="ko-KR" altLang="en-US" sz="1400" dirty="0" smtClean="0"/>
              <a:t>찾아보기</a:t>
            </a:r>
            <a:r>
              <a:rPr lang="en-US" altLang="ko-KR" sz="1400" dirty="0" smtClean="0"/>
              <a:t>&gt;  7-2.html</a:t>
            </a:r>
            <a:r>
              <a:rPr lang="ko-KR" altLang="en-US" sz="1400" dirty="0" smtClean="0"/>
              <a:t>클릭</a:t>
            </a:r>
            <a:r>
              <a:rPr lang="en-US" altLang="ko-KR" sz="1400" dirty="0" smtClean="0"/>
              <a:t>&gt;  </a:t>
            </a:r>
            <a:r>
              <a:rPr lang="ko-KR" altLang="en-US" sz="1400" dirty="0" smtClean="0"/>
              <a:t>확인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14800" y="49530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7-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114800"/>
            <a:ext cx="4495801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828800" y="0"/>
            <a:ext cx="54102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수평선에 사용하는 태그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&lt;hr&gt;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76400"/>
            <a:ext cx="9144000" cy="4876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&lt;hr&gt;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태그 형식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b="1" dirty="0" smtClean="0"/>
              <a:t>&lt;hr size=n width=n% color=“#</a:t>
            </a:r>
            <a:r>
              <a:rPr lang="ko-KR" altLang="en-US" sz="1600" b="1" dirty="0" smtClean="0"/>
              <a:t>색상코드</a:t>
            </a:r>
            <a:r>
              <a:rPr lang="en-US" altLang="ko-KR" sz="1600" b="1" dirty="0" smtClean="0"/>
              <a:t>” </a:t>
            </a:r>
            <a:r>
              <a:rPr lang="ko-KR" altLang="en-US" sz="1600" b="1" dirty="0" smtClean="0"/>
              <a:t>혹은 </a:t>
            </a:r>
            <a:r>
              <a:rPr lang="en-US" altLang="ko-KR" sz="1600" b="1" dirty="0" smtClean="0"/>
              <a:t>”</a:t>
            </a:r>
            <a:r>
              <a:rPr lang="ko-KR" altLang="en-US" sz="1600" b="1" dirty="0" smtClean="0"/>
              <a:t>영문색상명</a:t>
            </a:r>
            <a:r>
              <a:rPr lang="en-US" altLang="ko-KR" sz="1600" b="1" dirty="0" smtClean="0"/>
              <a:t>” align=“left,</a:t>
            </a:r>
            <a:r>
              <a:rPr lang="ko-KR" altLang="en-US" sz="1600" b="1" dirty="0" smtClean="0"/>
              <a:t>혹은 </a:t>
            </a:r>
            <a:r>
              <a:rPr lang="en-US" altLang="ko-KR" sz="1600" b="1" dirty="0" smtClean="0"/>
              <a:t>center, right” </a:t>
            </a:r>
            <a:r>
              <a:rPr lang="en-US" altLang="ko-KR" sz="1600" b="1" dirty="0" err="1" smtClean="0"/>
              <a:t>noshade</a:t>
            </a:r>
            <a:r>
              <a:rPr lang="en-US" altLang="ko-KR" sz="1600" b="1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속성 설명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lvl="0" indent="-231775">
              <a:spcBef>
                <a:spcPct val="20000"/>
              </a:spcBef>
            </a:pPr>
            <a:r>
              <a:rPr lang="en-US" altLang="ko-KR" b="1" dirty="0" smtClean="0"/>
              <a:t>size           : </a:t>
            </a:r>
            <a:r>
              <a:rPr lang="ko-KR" altLang="en-US" b="1" dirty="0" smtClean="0"/>
              <a:t>수평선 두께 지정</a:t>
            </a:r>
            <a:r>
              <a:rPr lang="en-US" altLang="ko-KR" b="1" dirty="0" smtClean="0"/>
              <a:t>(pixel)</a:t>
            </a:r>
          </a:p>
          <a:p>
            <a:pPr marL="463550" lvl="0" indent="-231775">
              <a:spcBef>
                <a:spcPct val="20000"/>
              </a:spcBef>
            </a:pPr>
            <a:r>
              <a:rPr lang="en-US" altLang="ko-KR" b="1" dirty="0" smtClean="0"/>
              <a:t>width       : </a:t>
            </a:r>
            <a:r>
              <a:rPr lang="ko-KR" altLang="en-US" b="1" dirty="0" smtClean="0"/>
              <a:t>수평선 길이지정 </a:t>
            </a:r>
            <a:r>
              <a:rPr lang="en-US" altLang="ko-KR" b="1" dirty="0" smtClean="0"/>
              <a:t>(pixel </a:t>
            </a:r>
            <a:r>
              <a:rPr lang="ko-KR" altLang="en-US" b="1" dirty="0" smtClean="0"/>
              <a:t>또는 </a:t>
            </a:r>
            <a:r>
              <a:rPr lang="en-US" altLang="ko-KR" b="1" dirty="0" smtClean="0"/>
              <a:t>%)</a:t>
            </a:r>
          </a:p>
          <a:p>
            <a:pPr marL="463550" lvl="0" indent="-231775">
              <a:spcBef>
                <a:spcPct val="20000"/>
              </a:spcBef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        : </a:t>
            </a:r>
            <a:r>
              <a:rPr lang="ko-KR" altLang="en-US" b="1" dirty="0" smtClean="0"/>
              <a:t>수평선 색상지정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색상명 또는 </a:t>
            </a:r>
            <a:r>
              <a:rPr lang="en-US" altLang="ko-KR" b="1" dirty="0" smtClean="0"/>
              <a:t># </a:t>
            </a:r>
            <a:r>
              <a:rPr lang="ko-KR" altLang="en-US" b="1" dirty="0" smtClean="0"/>
              <a:t>색상 코드</a:t>
            </a:r>
            <a:r>
              <a:rPr lang="en-US" altLang="ko-KR" b="1" dirty="0" smtClean="0"/>
              <a:t>)</a:t>
            </a:r>
          </a:p>
          <a:p>
            <a:pPr marL="463550" lvl="0" indent="-231775">
              <a:spcBef>
                <a:spcPct val="20000"/>
              </a:spcBef>
            </a:pPr>
            <a:r>
              <a:rPr lang="en-US" altLang="ko-KR" b="1" dirty="0" smtClean="0"/>
              <a:t> align        : </a:t>
            </a:r>
            <a:r>
              <a:rPr lang="ko-KR" altLang="en-US" b="1" dirty="0" smtClean="0"/>
              <a:t>수평선 정렬방법 지정</a:t>
            </a:r>
            <a:r>
              <a:rPr lang="en-US" altLang="ko-KR" b="1" dirty="0" smtClean="0"/>
              <a:t>(left, center, right)</a:t>
            </a:r>
          </a:p>
          <a:p>
            <a:pPr marL="463550" lvl="0" indent="-231775">
              <a:spcBef>
                <a:spcPct val="20000"/>
              </a:spcBef>
            </a:pPr>
            <a:r>
              <a:rPr lang="en-US" altLang="ko-KR" b="1" dirty="0" smtClean="0"/>
              <a:t> </a:t>
            </a:r>
            <a:r>
              <a:rPr lang="en-US" altLang="ko-KR" b="1" dirty="0" err="1" smtClean="0"/>
              <a:t>noshade</a:t>
            </a:r>
            <a:r>
              <a:rPr lang="en-US" altLang="ko-KR" b="1" dirty="0" smtClean="0"/>
              <a:t> : </a:t>
            </a:r>
            <a:r>
              <a:rPr lang="ko-KR" altLang="en-US" b="1" dirty="0" smtClean="0"/>
              <a:t>선의 입체감을 제거하여 평면 느낌으로 적용</a:t>
            </a:r>
            <a:endParaRPr lang="en-US" altLang="ko-KR" b="1" dirty="0" smtClean="0"/>
          </a:p>
          <a:p>
            <a:pPr marL="463550" lvl="0" indent="-231775">
              <a:spcBef>
                <a:spcPct val="20000"/>
              </a:spcBef>
            </a:pPr>
            <a:endParaRPr lang="en-US" altLang="ko-KR" b="1" dirty="0" smtClean="0"/>
          </a:p>
          <a:p>
            <a:pPr marL="857250" lvl="0" indent="-625475">
              <a:spcBef>
                <a:spcPct val="20000"/>
              </a:spcBef>
            </a:pPr>
            <a:r>
              <a:rPr lang="en-US" altLang="ko-KR" sz="1600" b="1" dirty="0" smtClean="0"/>
              <a:t>   - </a:t>
            </a:r>
            <a:r>
              <a:rPr lang="ko-KR" altLang="en-US" sz="1600" b="1" dirty="0" smtClean="0"/>
              <a:t>여기서 </a:t>
            </a:r>
            <a:r>
              <a:rPr lang="en-US" altLang="ko-KR" sz="1600" b="1" dirty="0" smtClean="0"/>
              <a:t>&lt;hr&gt;</a:t>
            </a:r>
            <a:r>
              <a:rPr lang="ko-KR" altLang="en-US" sz="1600" b="1" dirty="0" smtClean="0"/>
              <a:t>태그를 속성 지정하지 않고 기본값을 사용하면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회색음영의 </a:t>
            </a:r>
            <a:r>
              <a:rPr lang="en-US" altLang="ko-KR" sz="1600" b="1" dirty="0" smtClean="0"/>
              <a:t>2</a:t>
            </a:r>
            <a:r>
              <a:rPr lang="ko-KR" altLang="en-US" sz="1600" b="1" dirty="0" smtClean="0"/>
              <a:t>픽셀 두께의 선의 브라우저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모니터</a:t>
            </a:r>
            <a:r>
              <a:rPr lang="en-US" altLang="ko-KR" sz="1600" b="1" dirty="0" smtClean="0"/>
              <a:t>)</a:t>
            </a:r>
            <a:r>
              <a:rPr lang="ko-KR" altLang="en-US" sz="1600" b="1" dirty="0" smtClean="0"/>
              <a:t>너비를 기준으로 </a:t>
            </a:r>
            <a:r>
              <a:rPr lang="en-US" altLang="ko-KR" sz="1600" b="1" dirty="0" smtClean="0"/>
              <a:t>100% </a:t>
            </a:r>
            <a:r>
              <a:rPr lang="ko-KR" altLang="en-US" sz="1600" b="1" dirty="0" smtClean="0"/>
              <a:t>길이 값으로 적용됨</a:t>
            </a:r>
            <a:r>
              <a:rPr lang="en-US" altLang="ko-KR" sz="1600" b="1" dirty="0" smtClean="0"/>
              <a:t>.</a:t>
            </a:r>
            <a:r>
              <a:rPr lang="ko-KR" altLang="en-US" sz="1600" b="1" dirty="0" smtClean="0"/>
              <a:t>기본정렬방식은 </a:t>
            </a:r>
            <a:r>
              <a:rPr lang="en-US" altLang="ko-KR" sz="1600" b="1" dirty="0" smtClean="0"/>
              <a:t>center</a:t>
            </a:r>
          </a:p>
          <a:p>
            <a:pPr marL="857250" lvl="0" indent="-625475">
              <a:spcBef>
                <a:spcPct val="20000"/>
              </a:spcBef>
            </a:pPr>
            <a:r>
              <a:rPr lang="en-US" altLang="ko-KR" sz="1600" b="1" dirty="0" smtClean="0"/>
              <a:t>   -  width</a:t>
            </a:r>
            <a:r>
              <a:rPr lang="ko-KR" altLang="en-US" sz="1600" b="1" dirty="0" smtClean="0"/>
              <a:t>는 </a:t>
            </a:r>
            <a:r>
              <a:rPr lang="en-US" altLang="ko-KR" sz="1600" b="1" dirty="0" smtClean="0"/>
              <a:t>%</a:t>
            </a:r>
            <a:r>
              <a:rPr lang="ko-KR" altLang="en-US" sz="1600" b="1" dirty="0" smtClean="0"/>
              <a:t>단위를 쓰지 않으면 </a:t>
            </a:r>
            <a:r>
              <a:rPr lang="en-US" altLang="ko-KR" sz="1600" b="1" dirty="0" smtClean="0"/>
              <a:t>pixel</a:t>
            </a:r>
            <a:r>
              <a:rPr lang="ko-KR" altLang="en-US" sz="1600" b="1" dirty="0" smtClean="0"/>
              <a:t>단위로 인식하게 됨</a:t>
            </a:r>
            <a:endParaRPr lang="en-US" altLang="ko-KR" sz="1600" b="1" dirty="0" smtClean="0"/>
          </a:p>
          <a:p>
            <a:pPr marL="857250" lvl="0" indent="-625475">
              <a:spcBef>
                <a:spcPct val="20000"/>
              </a:spcBef>
            </a:pPr>
            <a:r>
              <a:rPr lang="en-US" altLang="ko-KR" sz="1600" b="1" dirty="0" smtClean="0"/>
              <a:t>   -  pixel</a:t>
            </a:r>
            <a:r>
              <a:rPr lang="ko-KR" altLang="en-US" sz="1600" b="1" dirty="0" smtClean="0"/>
              <a:t>은 브라우저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모니터</a:t>
            </a:r>
            <a:r>
              <a:rPr lang="en-US" altLang="ko-KR" sz="1600" b="1" dirty="0" smtClean="0"/>
              <a:t>) </a:t>
            </a:r>
            <a:r>
              <a:rPr lang="ko-KR" altLang="en-US" sz="1600" b="1" dirty="0" smtClean="0"/>
              <a:t>크기와 상관없이 고정되고</a:t>
            </a:r>
            <a:r>
              <a:rPr lang="en-US" altLang="ko-KR" sz="1600" b="1" dirty="0" smtClean="0"/>
              <a:t>, %</a:t>
            </a:r>
            <a:r>
              <a:rPr lang="ko-KR" altLang="en-US" sz="1600" b="1" dirty="0" smtClean="0"/>
              <a:t>는 브라우저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모니터</a:t>
            </a:r>
            <a:r>
              <a:rPr lang="en-US" altLang="ko-KR" sz="1600" b="1" dirty="0" smtClean="0"/>
              <a:t>) </a:t>
            </a:r>
            <a:r>
              <a:rPr lang="ko-KR" altLang="en-US" sz="1600" b="1" dirty="0" smtClean="0"/>
              <a:t>크기를 </a:t>
            </a:r>
            <a:r>
              <a:rPr lang="en-US" altLang="ko-KR" sz="1600" b="1" dirty="0" smtClean="0"/>
              <a:t>100%</a:t>
            </a:r>
            <a:r>
              <a:rPr lang="ko-KR" altLang="en-US" sz="1600" b="1" dirty="0" smtClean="0"/>
              <a:t>로 하고 해당비율을 적용함 </a:t>
            </a:r>
            <a:endParaRPr lang="en-US" altLang="ko-KR" sz="1600" b="1" dirty="0" smtClean="0"/>
          </a:p>
          <a:p>
            <a:pPr marL="857250" lvl="0" indent="-625475">
              <a:spcBef>
                <a:spcPct val="20000"/>
              </a:spcBef>
            </a:pPr>
            <a:r>
              <a:rPr lang="ko-KR" altLang="en-US" sz="1600" b="1" dirty="0" smtClean="0"/>
              <a:t> </a:t>
            </a:r>
            <a:endParaRPr lang="en-US" altLang="ko-KR" sz="1600" b="1" dirty="0" smtClean="0"/>
          </a:p>
          <a:p>
            <a:pPr marL="463550" lvl="0" indent="-231775">
              <a:spcBef>
                <a:spcPct val="20000"/>
              </a:spcBef>
            </a:pPr>
            <a:endParaRPr lang="en-US" altLang="ko-KR" sz="1600" b="1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endParaRPr lang="en-US" sz="1600" b="1" dirty="0" smtClean="0"/>
          </a:p>
          <a:p>
            <a:pPr marL="342900" lvl="0" indent="-342900">
              <a:spcBef>
                <a:spcPct val="20000"/>
              </a:spcBef>
            </a:pPr>
            <a:endParaRPr lang="en-US" sz="900" b="1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85800"/>
            <a:ext cx="91440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2400" b="1" dirty="0" smtClean="0">
                <a:solidFill>
                  <a:srgbClr val="FF0000"/>
                </a:solidFill>
              </a:rPr>
              <a:t>수평선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궤선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태그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: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문단 구분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입체감있는 수평선 설정에 사용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828800" y="0"/>
            <a:ext cx="5410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수평선에 사용하는 태그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&lt;hr&gt;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85800"/>
            <a:ext cx="9144000" cy="2971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>
                <a:solidFill>
                  <a:srgbClr val="FF0000"/>
                </a:solidFill>
              </a:rPr>
              <a:t>수평선에 사용하는 태그 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ko-KR" altLang="en-US" sz="1400" dirty="0" smtClean="0"/>
              <a:t>안녕하세요</a:t>
            </a:r>
            <a:r>
              <a:rPr lang="en-US" sz="1400" dirty="0" smtClean="0"/>
              <a:t> &lt;font color=“red”&gt;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수평선에 사용하는 태그 </a:t>
            </a:r>
            <a:r>
              <a:rPr lang="en-US" altLang="ko-KR" sz="1400" dirty="0" smtClean="0"/>
              <a:t>&lt;/font&gt;</a:t>
            </a:r>
            <a:r>
              <a:rPr lang="ko-KR" altLang="en-US" sz="1400" dirty="0" smtClean="0"/>
              <a:t>에 대해 공부하고 있습니다</a:t>
            </a:r>
            <a:r>
              <a:rPr lang="en-US" altLang="ko-KR" sz="1400" dirty="0" smtClean="0"/>
              <a:t>.&lt;p&gt;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&lt;hr&gt;</a:t>
            </a:r>
          </a:p>
          <a:p>
            <a:pPr marL="342900" lvl="0" indent="-342900">
              <a:spcBef>
                <a:spcPct val="20000"/>
              </a:spcBef>
            </a:pP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메모장에서 이  소스를 저장하기</a:t>
            </a:r>
            <a:r>
              <a:rPr lang="en-US" altLang="ko-KR" sz="1400" dirty="0" smtClean="0"/>
              <a:t>:file&gt; save as&gt;</a:t>
            </a:r>
            <a:r>
              <a:rPr lang="ko-KR" altLang="en-US" sz="1400" dirty="0" smtClean="0"/>
              <a:t>이름명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확장자 </a:t>
            </a:r>
            <a:r>
              <a:rPr lang="en-US" altLang="ko-KR" sz="1400" dirty="0" smtClean="0"/>
              <a:t>7-3.html&gt;save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</a:t>
            </a:r>
            <a:r>
              <a:rPr lang="ko-KR" altLang="en-US" sz="1400" dirty="0" smtClean="0"/>
              <a:t>확인 방법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브라우저 열기</a:t>
            </a:r>
            <a:r>
              <a:rPr lang="en-US" altLang="ko-KR" sz="1400" dirty="0" smtClean="0"/>
              <a:t>&gt;file&gt;open&gt;</a:t>
            </a:r>
            <a:r>
              <a:rPr lang="ko-KR" altLang="en-US" sz="1400" dirty="0" smtClean="0"/>
              <a:t>찾아보기</a:t>
            </a:r>
            <a:r>
              <a:rPr lang="en-US" altLang="ko-KR" sz="1400" dirty="0" smtClean="0"/>
              <a:t>&gt;  7-3.html</a:t>
            </a:r>
            <a:r>
              <a:rPr lang="ko-KR" altLang="en-US" sz="1400" dirty="0" smtClean="0"/>
              <a:t>클릭</a:t>
            </a:r>
            <a:r>
              <a:rPr lang="en-US" altLang="ko-KR" sz="1400" dirty="0" smtClean="0"/>
              <a:t>&gt;  </a:t>
            </a:r>
            <a:r>
              <a:rPr lang="ko-KR" altLang="en-US" sz="1400" dirty="0" smtClean="0"/>
              <a:t>확인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7-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9144000" cy="1905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4343400" y="36576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828800" y="0"/>
            <a:ext cx="54102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수평선에 사용하는 태그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&lt;hr&gt;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447800"/>
            <a:ext cx="9144000" cy="289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>
                <a:solidFill>
                  <a:srgbClr val="FF0000"/>
                </a:solidFill>
              </a:rPr>
              <a:t>수평선에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width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와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align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넣는 방법 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ko-KR" altLang="en-US" sz="1400" dirty="0" smtClean="0"/>
              <a:t>안녕하세요</a:t>
            </a:r>
            <a:r>
              <a:rPr lang="en-US" sz="1400" dirty="0" smtClean="0"/>
              <a:t> &lt;font color=“red”&gt;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수평선에 사용하는 태그 </a:t>
            </a:r>
            <a:r>
              <a:rPr lang="en-US" altLang="ko-KR" sz="1400" dirty="0" smtClean="0"/>
              <a:t>&lt;/font&gt;</a:t>
            </a:r>
            <a:r>
              <a:rPr lang="ko-KR" altLang="en-US" sz="1400" dirty="0" smtClean="0"/>
              <a:t>에 대해 공부하고 있습니다</a:t>
            </a:r>
            <a:r>
              <a:rPr lang="en-US" altLang="ko-KR" sz="1400" dirty="0" smtClean="0"/>
              <a:t>.&lt;p&gt;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&lt;hr width=“450”&gt;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메모장에서 이  소스를 저장하기</a:t>
            </a:r>
            <a:r>
              <a:rPr lang="en-US" altLang="ko-KR" sz="1400" dirty="0" smtClean="0"/>
              <a:t>:file&gt; save as&gt;</a:t>
            </a:r>
            <a:r>
              <a:rPr lang="ko-KR" altLang="en-US" sz="1400" dirty="0" smtClean="0"/>
              <a:t>이름명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확장자 </a:t>
            </a:r>
            <a:r>
              <a:rPr lang="en-US" altLang="ko-KR" sz="1400" dirty="0" smtClean="0"/>
              <a:t>7-4.html&gt;save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</a:t>
            </a:r>
            <a:r>
              <a:rPr lang="ko-KR" altLang="en-US" sz="1400" dirty="0" smtClean="0"/>
              <a:t>확인 방법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브라우저 열기</a:t>
            </a:r>
            <a:r>
              <a:rPr lang="en-US" altLang="ko-KR" sz="1400" dirty="0" smtClean="0"/>
              <a:t>&gt;file&gt;open&gt;</a:t>
            </a:r>
            <a:r>
              <a:rPr lang="ko-KR" altLang="en-US" sz="1400" dirty="0" smtClean="0"/>
              <a:t>찾아보기</a:t>
            </a:r>
            <a:r>
              <a:rPr lang="en-US" altLang="ko-KR" sz="1400" dirty="0" smtClean="0"/>
              <a:t>&gt;  7-4.html</a:t>
            </a:r>
            <a:r>
              <a:rPr lang="ko-KR" altLang="en-US" sz="1400" dirty="0" smtClean="0"/>
              <a:t>클릭</a:t>
            </a:r>
            <a:r>
              <a:rPr lang="en-US" altLang="ko-KR" sz="1400" dirty="0" smtClean="0"/>
              <a:t>&gt;  </a:t>
            </a:r>
            <a:r>
              <a:rPr lang="ko-KR" altLang="en-US" sz="1400" dirty="0" smtClean="0"/>
              <a:t>확인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85800"/>
            <a:ext cx="91440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2400" b="1" dirty="0" smtClean="0">
                <a:solidFill>
                  <a:srgbClr val="FF0000"/>
                </a:solidFill>
              </a:rPr>
              <a:t>수평선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궤선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태그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&lt;hr&gt;:  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px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단위와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center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가 기본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7-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0"/>
            <a:ext cx="9144000" cy="1524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4343400" y="44196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828800" y="0"/>
            <a:ext cx="54102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수평선에 사용하는 태그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&lt;hr&gt;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447800"/>
            <a:ext cx="9144000" cy="289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>
                <a:solidFill>
                  <a:srgbClr val="FF0000"/>
                </a:solidFill>
              </a:rPr>
              <a:t>수평선에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width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와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align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넣는 방법 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ko-KR" altLang="en-US" sz="1400" dirty="0" smtClean="0"/>
              <a:t>안녕하세요</a:t>
            </a:r>
            <a:r>
              <a:rPr lang="en-US" sz="1400" dirty="0" smtClean="0"/>
              <a:t> &lt;font color=“red”&gt;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수평선에 사용하는 태그 </a:t>
            </a:r>
            <a:r>
              <a:rPr lang="en-US" altLang="ko-KR" sz="1400" dirty="0" smtClean="0"/>
              <a:t>&lt;/font&gt;</a:t>
            </a:r>
            <a:r>
              <a:rPr lang="ko-KR" altLang="en-US" sz="1400" dirty="0" smtClean="0"/>
              <a:t>에 대해 공부하고 있습니다</a:t>
            </a:r>
            <a:r>
              <a:rPr lang="en-US" altLang="ko-KR" sz="1400" dirty="0" smtClean="0"/>
              <a:t>.&lt;p&gt;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&lt;hr width=“70%” align=“left”&gt;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메모장에서 이  소스를 저장하기</a:t>
            </a:r>
            <a:r>
              <a:rPr lang="en-US" altLang="ko-KR" sz="1400" dirty="0" smtClean="0"/>
              <a:t>:file&gt; save as&gt;</a:t>
            </a:r>
            <a:r>
              <a:rPr lang="ko-KR" altLang="en-US" sz="1400" dirty="0" smtClean="0"/>
              <a:t>이름명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확장자 </a:t>
            </a:r>
            <a:r>
              <a:rPr lang="en-US" altLang="ko-KR" sz="1400" dirty="0" smtClean="0"/>
              <a:t>7-5.html&gt;save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</a:t>
            </a:r>
            <a:r>
              <a:rPr lang="ko-KR" altLang="en-US" sz="1400" dirty="0" smtClean="0"/>
              <a:t>확인 방법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브라우저 열기</a:t>
            </a:r>
            <a:r>
              <a:rPr lang="en-US" altLang="ko-KR" sz="1400" dirty="0" smtClean="0"/>
              <a:t>&gt;file&gt;open&gt;</a:t>
            </a:r>
            <a:r>
              <a:rPr lang="ko-KR" altLang="en-US" sz="1400" dirty="0" smtClean="0"/>
              <a:t>찾아보기</a:t>
            </a:r>
            <a:r>
              <a:rPr lang="en-US" altLang="ko-KR" sz="1400" dirty="0" smtClean="0"/>
              <a:t>&gt;  7-5.html</a:t>
            </a:r>
            <a:r>
              <a:rPr lang="ko-KR" altLang="en-US" sz="1400" dirty="0" smtClean="0"/>
              <a:t>클릭</a:t>
            </a:r>
            <a:r>
              <a:rPr lang="en-US" altLang="ko-KR" sz="1400" dirty="0" smtClean="0"/>
              <a:t>&gt;  </a:t>
            </a:r>
            <a:r>
              <a:rPr lang="ko-KR" altLang="en-US" sz="1400" dirty="0" smtClean="0"/>
              <a:t>확인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85800"/>
            <a:ext cx="91440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2400" b="1" dirty="0" smtClean="0">
                <a:solidFill>
                  <a:srgbClr val="FF0000"/>
                </a:solidFill>
              </a:rPr>
              <a:t>수평선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궤선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을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70%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만들고 왼쪽정렬하려면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:  &lt;hr width=“70% align=“left”&gt;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7-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9144000" cy="1524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4419600" y="42672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is HTML? And HTML Version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3276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1.What is HTML?</a:t>
            </a:r>
            <a:endParaRPr lang="en-US" sz="3500" dirty="0" smtClean="0"/>
          </a:p>
          <a:p>
            <a:pPr marL="630238" indent="-346075">
              <a:buNone/>
            </a:pPr>
            <a:r>
              <a:rPr lang="en-US" dirty="0" smtClean="0"/>
              <a:t>-HYPER TEXT MARKUP </a:t>
            </a:r>
            <a:r>
              <a:rPr lang="en-US" sz="2800" dirty="0" smtClean="0"/>
              <a:t>LANGUAGE</a:t>
            </a:r>
          </a:p>
          <a:p>
            <a:pPr marL="630238" indent="-346075">
              <a:buNone/>
            </a:pPr>
            <a:r>
              <a:rPr lang="en-US" sz="1600" dirty="0" smtClean="0"/>
              <a:t>   (</a:t>
            </a:r>
            <a:r>
              <a:rPr lang="ko-KR" altLang="en-US" sz="1600" dirty="0" smtClean="0"/>
              <a:t>웹페이지를 기술하는 언어로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인터넷 문서를 표현하기 위해 태그와 일반적인 텍스트로 구성된 언어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 marL="630238" indent="-346075">
              <a:buNone/>
            </a:pPr>
            <a:r>
              <a:rPr lang="en-US" sz="2800" dirty="0" smtClean="0"/>
              <a:t>- A markup language is a set of markup tags.</a:t>
            </a:r>
          </a:p>
          <a:p>
            <a:pPr marL="630238" indent="-346075">
              <a:buNone/>
            </a:pPr>
            <a:r>
              <a:rPr lang="en-US" sz="2800" dirty="0" smtClean="0"/>
              <a:t>- The tags describe document content.</a:t>
            </a:r>
            <a:endParaRPr lang="en-US" sz="2800" dirty="0"/>
          </a:p>
          <a:p>
            <a:pPr marL="630238" indent="-346075">
              <a:buNone/>
            </a:pPr>
            <a:r>
              <a:rPr lang="en-US" sz="2800" dirty="0" smtClean="0"/>
              <a:t>- HTML documents  contain HTML tags and plain texts.</a:t>
            </a:r>
          </a:p>
          <a:p>
            <a:pPr marL="630238" indent="-346075">
              <a:buNone/>
            </a:pPr>
            <a:r>
              <a:rPr lang="en-US" sz="2800" dirty="0" smtClean="0"/>
              <a:t>- HTML documents  are also called web pages.</a:t>
            </a:r>
          </a:p>
          <a:p>
            <a:pPr marL="630238" indent="-346075">
              <a:buNone/>
            </a:pPr>
            <a:r>
              <a:rPr lang="en-US" altLang="ko-KR" sz="2600" dirty="0" smtClean="0"/>
              <a:t>- </a:t>
            </a:r>
            <a:r>
              <a:rPr lang="ko-KR" altLang="en-US" sz="2200" b="1" dirty="0" smtClean="0">
                <a:solidFill>
                  <a:srgbClr val="FF0000"/>
                </a:solidFill>
              </a:rPr>
              <a:t>태그 명령은 대소문자 구분치 않음</a:t>
            </a:r>
            <a:r>
              <a:rPr lang="en-US" altLang="ko-KR" sz="2200" b="1" dirty="0" smtClean="0">
                <a:solidFill>
                  <a:srgbClr val="FF0000"/>
                </a:solidFill>
              </a:rPr>
              <a:t>.</a:t>
            </a:r>
            <a:endParaRPr lang="en-US" sz="2600" b="1" dirty="0" smtClean="0">
              <a:solidFill>
                <a:srgbClr val="FF000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" y="4343400"/>
            <a:ext cx="8991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lang="en-US" sz="3200" b="1" dirty="0" smtClean="0">
                <a:solidFill>
                  <a:srgbClr val="FF0000"/>
                </a:solidFill>
              </a:rPr>
              <a:t>HTML Version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5029200"/>
          <a:ext cx="822960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HTML   (1991)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HTML+   (1993)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HTML2.0   (1995)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HTML3.2   (1997)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HTML 4.01  (1999)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XHTML  (2000)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HTML 5   (2012)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828800" y="0"/>
            <a:ext cx="54102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수평선에 사용하는 태그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&lt;hr&gt;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85800"/>
            <a:ext cx="91440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2400" b="1" dirty="0" smtClean="0">
                <a:solidFill>
                  <a:srgbClr val="FF0000"/>
                </a:solidFill>
              </a:rPr>
              <a:t>수평선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궤선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을 선의 입체감을 제거하고 평면느낌으로 빨간색으로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:  &lt;hr 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noshade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color=“red”&gt;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295400"/>
            <a:ext cx="9144000" cy="289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>
                <a:solidFill>
                  <a:srgbClr val="FF0000"/>
                </a:solidFill>
              </a:rPr>
              <a:t>수평선에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width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와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align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넣는 방법 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ko-KR" altLang="en-US" sz="1400" dirty="0" smtClean="0"/>
              <a:t>안녕하세요</a:t>
            </a:r>
            <a:r>
              <a:rPr lang="en-US" sz="1400" dirty="0" smtClean="0"/>
              <a:t> &lt;font color=“red”&gt;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수평선에 사용하는 태그 </a:t>
            </a:r>
            <a:r>
              <a:rPr lang="en-US" altLang="ko-KR" sz="1400" dirty="0" smtClean="0"/>
              <a:t>&lt;/font&gt;</a:t>
            </a:r>
            <a:r>
              <a:rPr lang="ko-KR" altLang="en-US" sz="1400" dirty="0" smtClean="0"/>
              <a:t>에 대해 공부하고 있습니다</a:t>
            </a:r>
            <a:r>
              <a:rPr lang="en-US" altLang="ko-KR" sz="1400" dirty="0" smtClean="0"/>
              <a:t>.&lt;p&gt;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&lt;hr </a:t>
            </a:r>
            <a:r>
              <a:rPr lang="en-US" sz="1400" dirty="0" err="1" smtClean="0"/>
              <a:t>noshade</a:t>
            </a:r>
            <a:r>
              <a:rPr lang="en-US" sz="1400" dirty="0" smtClean="0"/>
              <a:t> color=“red”&gt;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메모장에서 이  소스를 저장하기</a:t>
            </a:r>
            <a:r>
              <a:rPr lang="en-US" altLang="ko-KR" sz="1400" dirty="0" smtClean="0"/>
              <a:t>:file&gt; save as&gt;</a:t>
            </a:r>
            <a:r>
              <a:rPr lang="ko-KR" altLang="en-US" sz="1400" dirty="0" smtClean="0"/>
              <a:t>이름명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확장자 </a:t>
            </a:r>
            <a:r>
              <a:rPr lang="en-US" altLang="ko-KR" sz="1400" dirty="0" smtClean="0"/>
              <a:t>7-6.html&gt;save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</a:t>
            </a:r>
            <a:r>
              <a:rPr lang="ko-KR" altLang="en-US" sz="1400" dirty="0" smtClean="0"/>
              <a:t>확인 방법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브라우저 열기</a:t>
            </a:r>
            <a:r>
              <a:rPr lang="en-US" altLang="ko-KR" sz="1400" dirty="0" smtClean="0"/>
              <a:t>&gt;file&gt;open&gt;</a:t>
            </a:r>
            <a:r>
              <a:rPr lang="ko-KR" altLang="en-US" sz="1400" dirty="0" smtClean="0"/>
              <a:t>찾아보기</a:t>
            </a:r>
            <a:r>
              <a:rPr lang="en-US" altLang="ko-KR" sz="1400" dirty="0" smtClean="0"/>
              <a:t>&gt;  7-6.html</a:t>
            </a:r>
            <a:r>
              <a:rPr lang="ko-KR" altLang="en-US" sz="1400" dirty="0" smtClean="0"/>
              <a:t>클릭</a:t>
            </a:r>
            <a:r>
              <a:rPr lang="en-US" altLang="ko-KR" sz="1400" dirty="0" smtClean="0"/>
              <a:t>&gt;  </a:t>
            </a:r>
            <a:r>
              <a:rPr lang="ko-KR" altLang="en-US" sz="1400" dirty="0" smtClean="0"/>
              <a:t>확인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7-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9144000" cy="123838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4419600" y="43434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209800" y="0"/>
            <a:ext cx="5029200" cy="71596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HTML?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XHTML</a:t>
            </a:r>
            <a:r>
              <a:rPr lang="en-US" altLang="ko-KR" dirty="0" smtClean="0"/>
              <a:t>(Extensible Hypertext Markup Language):</a:t>
            </a:r>
          </a:p>
          <a:p>
            <a:pPr>
              <a:buFontTx/>
              <a:buChar char="-"/>
            </a:pPr>
            <a:r>
              <a:rPr lang="en-US" altLang="ko-KR" sz="1600" b="1" dirty="0" smtClean="0">
                <a:hlinkClick r:id="rId2" tooltip="HTML"/>
              </a:rPr>
              <a:t> </a:t>
            </a:r>
            <a:r>
              <a:rPr lang="en-US" altLang="ko-KR" sz="1600" b="1" dirty="0" smtClean="0"/>
              <a:t>HTML</a:t>
            </a:r>
            <a:r>
              <a:rPr lang="ko-KR" altLang="en-US" sz="1600" b="1" dirty="0" smtClean="0"/>
              <a:t>과 동등한 표현 능력을 지닌 마크업 언어로</a:t>
            </a:r>
            <a:r>
              <a:rPr lang="en-US" altLang="ko-KR" sz="1600" b="1" dirty="0" smtClean="0"/>
              <a:t>, HTML</a:t>
            </a:r>
            <a:r>
              <a:rPr lang="ko-KR" altLang="en-US" sz="1600" b="1" dirty="0" smtClean="0"/>
              <a:t>보다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엄격한 문법을 </a:t>
            </a:r>
            <a:r>
              <a:rPr lang="ko-KR" altLang="en-US" sz="1600" b="1" dirty="0" smtClean="0"/>
              <a:t>가진다</a:t>
            </a:r>
            <a:r>
              <a:rPr lang="en-US" altLang="ko-KR" sz="1600" b="1" dirty="0" smtClean="0"/>
              <a:t>. </a:t>
            </a:r>
          </a:p>
          <a:p>
            <a:pPr>
              <a:buFontTx/>
              <a:buChar char="-"/>
            </a:pPr>
            <a:r>
              <a:rPr lang="en-US" altLang="ko-KR" sz="1600" b="1" dirty="0" smtClean="0"/>
              <a:t> HTML</a:t>
            </a:r>
            <a:r>
              <a:rPr lang="ko-KR" altLang="en-US" sz="1600" b="1" dirty="0" smtClean="0"/>
              <a:t>이  </a:t>
            </a:r>
            <a:r>
              <a:rPr lang="en-US" altLang="ko-KR" sz="1600" b="1" dirty="0" smtClean="0"/>
              <a:t>SGML</a:t>
            </a:r>
            <a:r>
              <a:rPr lang="ko-KR" altLang="en-US" sz="1600" b="1" dirty="0" smtClean="0"/>
              <a:t>의 응용인 데 반해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매우 유연한 마크업 언어인 </a:t>
            </a:r>
            <a:r>
              <a:rPr lang="en-US" altLang="ko-KR" sz="1600" b="1" dirty="0" smtClean="0"/>
              <a:t>XHTML</a:t>
            </a:r>
            <a:r>
              <a:rPr lang="ko-KR" altLang="en-US" sz="1600" b="1" dirty="0" smtClean="0"/>
              <a:t>은 </a:t>
            </a:r>
            <a:r>
              <a:rPr lang="en-US" altLang="ko-KR" sz="1600" b="1" dirty="0" smtClean="0"/>
              <a:t>SGML</a:t>
            </a:r>
            <a:r>
              <a:rPr lang="ko-KR" altLang="en-US" sz="1600" b="1" dirty="0" smtClean="0"/>
              <a:t>의 제한된 부분집합인  </a:t>
            </a:r>
            <a:endParaRPr lang="en-US" altLang="ko-KR" sz="1600" b="1" dirty="0" smtClean="0"/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  XML</a:t>
            </a:r>
            <a:r>
              <a:rPr lang="ko-KR" altLang="en-US" sz="1600" b="1" dirty="0" smtClean="0"/>
              <a:t>의 응용이다</a:t>
            </a:r>
            <a:r>
              <a:rPr lang="en-US" altLang="ko-KR" sz="1600" b="1" dirty="0" smtClean="0"/>
              <a:t>. </a:t>
            </a:r>
          </a:p>
          <a:p>
            <a:pPr>
              <a:buFontTx/>
              <a:buChar char="-"/>
            </a:pPr>
            <a:r>
              <a:rPr lang="en-US" altLang="ko-KR" sz="1600" b="1" dirty="0" smtClean="0"/>
              <a:t>  XHTML </a:t>
            </a:r>
            <a:r>
              <a:rPr lang="ko-KR" altLang="en-US" sz="1600" b="1" dirty="0" smtClean="0"/>
              <a:t>문서는 하나의 </a:t>
            </a:r>
            <a:r>
              <a:rPr lang="en-US" altLang="ko-KR" sz="1600" b="1" dirty="0" smtClean="0"/>
              <a:t>XML </a:t>
            </a:r>
            <a:r>
              <a:rPr lang="ko-KR" altLang="en-US" sz="1600" b="1" dirty="0" smtClean="0"/>
              <a:t>문서로서 문법적으로 정확해야 하기 때문에</a:t>
            </a:r>
            <a:r>
              <a:rPr lang="en-US" altLang="ko-KR" sz="1600" b="1" dirty="0" smtClean="0"/>
              <a:t>, HTML</a:t>
            </a:r>
            <a:r>
              <a:rPr lang="ko-KR" altLang="en-US" sz="1600" b="1" dirty="0" smtClean="0"/>
              <a:t>과 달리 표준 </a:t>
            </a:r>
            <a:r>
              <a:rPr lang="en-US" altLang="ko-KR" sz="1600" b="1" dirty="0" smtClean="0"/>
              <a:t>XML </a:t>
            </a:r>
          </a:p>
          <a:p>
            <a:r>
              <a:rPr lang="en-US" altLang="ko-KR" sz="1600" b="1" dirty="0" smtClean="0"/>
              <a:t>   </a:t>
            </a:r>
            <a:r>
              <a:rPr lang="ko-KR" altLang="en-US" sz="1600" b="1" dirty="0" smtClean="0"/>
              <a:t>라이브러리를 이용한 자동화된 처리가 가능하다</a:t>
            </a:r>
            <a:r>
              <a:rPr lang="en-US" altLang="ko-KR" sz="1600" b="1" dirty="0" smtClean="0"/>
              <a:t>. XHTML 1.0</a:t>
            </a:r>
            <a:r>
              <a:rPr lang="ko-KR" altLang="en-US" sz="1600" b="1" dirty="0" smtClean="0"/>
              <a:t>은 </a:t>
            </a:r>
            <a:r>
              <a:rPr lang="en-US" altLang="ko-KR" sz="1600" b="1" dirty="0" smtClean="0"/>
              <a:t>2000,1</a:t>
            </a:r>
            <a:r>
              <a:rPr lang="ko-KR" altLang="en-US" sz="1600" b="1" dirty="0" smtClean="0"/>
              <a:t>월 </a:t>
            </a:r>
            <a:r>
              <a:rPr lang="en-US" altLang="ko-KR" sz="1600" b="1" dirty="0" smtClean="0"/>
              <a:t>26</a:t>
            </a:r>
            <a:r>
              <a:rPr lang="ko-KR" altLang="en-US" sz="1600" b="1" dirty="0" smtClean="0"/>
              <a:t>일</a:t>
            </a:r>
            <a:r>
              <a:rPr lang="en-US" altLang="ko-KR" sz="1600" b="1" dirty="0" smtClean="0"/>
              <a:t>,  W3C</a:t>
            </a:r>
            <a:r>
              <a:rPr lang="ko-KR" altLang="en-US" sz="1600" b="1" dirty="0" smtClean="0"/>
              <a:t>의 권고안이  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  되었다</a:t>
            </a:r>
            <a:r>
              <a:rPr lang="en-US" altLang="ko-KR" sz="1600" b="1" dirty="0" smtClean="0"/>
              <a:t>.</a:t>
            </a:r>
          </a:p>
          <a:p>
            <a:pPr>
              <a:buFontTx/>
              <a:buChar char="-"/>
            </a:pPr>
            <a:r>
              <a:rPr lang="en-US" altLang="ko-KR" sz="1600" b="1" dirty="0" smtClean="0"/>
              <a:t> XHTML</a:t>
            </a:r>
            <a:r>
              <a:rPr lang="ko-KR" altLang="en-US" sz="1600" b="1" dirty="0" smtClean="0"/>
              <a:t>은 </a:t>
            </a:r>
            <a:r>
              <a:rPr lang="en-US" altLang="ko-KR" sz="1600" b="1" dirty="0" smtClean="0"/>
              <a:t>HTML</a:t>
            </a:r>
            <a:r>
              <a:rPr lang="ko-KR" altLang="en-US" sz="1600" b="1" dirty="0" smtClean="0"/>
              <a:t>의 후속으로 많은 사람들이 </a:t>
            </a:r>
            <a:r>
              <a:rPr lang="en-US" altLang="ko-KR" sz="1600" b="1" dirty="0" smtClean="0"/>
              <a:t>XHTML</a:t>
            </a:r>
            <a:r>
              <a:rPr lang="ko-KR" altLang="en-US" sz="1600" b="1" dirty="0" smtClean="0"/>
              <a:t>을 </a:t>
            </a:r>
            <a:r>
              <a:rPr lang="en-US" altLang="ko-KR" sz="1600" b="1" dirty="0" smtClean="0"/>
              <a:t>HTML</a:t>
            </a:r>
            <a:r>
              <a:rPr lang="ko-KR" altLang="en-US" sz="1600" b="1" dirty="0" smtClean="0"/>
              <a:t>의 </a:t>
            </a:r>
            <a:r>
              <a:rPr lang="en-US" altLang="ko-KR" sz="1600" b="1" dirty="0" smtClean="0"/>
              <a:t>"</a:t>
            </a:r>
            <a:r>
              <a:rPr lang="ko-KR" altLang="en-US" sz="1600" b="1" dirty="0" smtClean="0"/>
              <a:t>최신 버전</a:t>
            </a:r>
            <a:r>
              <a:rPr lang="en-US" altLang="ko-KR" sz="1600" b="1" dirty="0" smtClean="0"/>
              <a:t>"</a:t>
            </a:r>
            <a:r>
              <a:rPr lang="ko-KR" altLang="en-US" sz="1600" b="1" dirty="0" smtClean="0"/>
              <a:t>으로 보고 있다</a:t>
            </a:r>
            <a:r>
              <a:rPr lang="en-US" altLang="ko-KR" sz="1600" b="1" dirty="0" smtClean="0"/>
              <a:t>. </a:t>
            </a:r>
          </a:p>
          <a:p>
            <a:r>
              <a:rPr lang="en-US" altLang="ko-KR" sz="1600" b="1" dirty="0" smtClean="0"/>
              <a:t>  </a:t>
            </a:r>
            <a:r>
              <a:rPr lang="ko-KR" altLang="en-US" sz="1600" b="1" dirty="0" smtClean="0"/>
              <a:t>하지만   </a:t>
            </a:r>
            <a:r>
              <a:rPr lang="en-US" altLang="ko-KR" sz="1600" b="1" dirty="0" smtClean="0"/>
              <a:t>HTML</a:t>
            </a:r>
            <a:r>
              <a:rPr lang="ko-KR" altLang="en-US" sz="1600" b="1" dirty="0" smtClean="0"/>
              <a:t>과 </a:t>
            </a:r>
            <a:r>
              <a:rPr lang="en-US" altLang="ko-KR" sz="1600" b="1" dirty="0" smtClean="0"/>
              <a:t>XHTML</a:t>
            </a:r>
            <a:r>
              <a:rPr lang="ko-KR" altLang="en-US" sz="1600" b="1" dirty="0" smtClean="0"/>
              <a:t>은 별개의 분리된 표준이다</a:t>
            </a:r>
            <a:r>
              <a:rPr lang="en-US" altLang="ko-KR" sz="1600" b="1" dirty="0" smtClean="0"/>
              <a:t>. </a:t>
            </a:r>
          </a:p>
          <a:p>
            <a:pPr marL="515938" indent="-515938">
              <a:buFontTx/>
              <a:buChar char="-"/>
            </a:pPr>
            <a:r>
              <a:rPr lang="en-US" altLang="ko-KR" sz="1500" b="1" dirty="0" smtClean="0"/>
              <a:t>W3C</a:t>
            </a:r>
            <a:r>
              <a:rPr lang="ko-KR" altLang="en-US" sz="1500" b="1" dirty="0" smtClean="0"/>
              <a:t>는 지속적으로 웹 출판에서 </a:t>
            </a:r>
            <a:r>
              <a:rPr lang="en-US" altLang="ko-KR" sz="1500" b="1" dirty="0" smtClean="0"/>
              <a:t>XHTML 1.1, XHTML 1.0, HTML 4.01 </a:t>
            </a:r>
            <a:r>
              <a:rPr lang="ko-KR" altLang="en-US" sz="1500" b="1" dirty="0" smtClean="0"/>
              <a:t>등을 이용하길 권장하고 있다</a:t>
            </a:r>
            <a:r>
              <a:rPr lang="en-US" altLang="ko-KR" sz="1500" b="1" dirty="0" smtClean="0"/>
              <a:t>. </a:t>
            </a:r>
            <a:r>
              <a:rPr lang="ko-KR" altLang="en-US" sz="1500" b="1" dirty="0" smtClean="0"/>
              <a:t>그리고 </a:t>
            </a:r>
            <a:r>
              <a:rPr lang="en-US" altLang="ko-KR" sz="1500" b="1" dirty="0" smtClean="0"/>
              <a:t>HTML 4.01</a:t>
            </a:r>
            <a:r>
              <a:rPr lang="ko-KR" altLang="en-US" sz="1500" b="1" dirty="0" smtClean="0"/>
              <a:t>의 후속 버전으로 </a:t>
            </a:r>
            <a:r>
              <a:rPr lang="en-US" altLang="ko-KR" sz="1600" b="1" dirty="0" smtClean="0"/>
              <a:t>HTML 5</a:t>
            </a:r>
            <a:r>
              <a:rPr lang="ko-KR" altLang="en-US" sz="1500" b="1" dirty="0" smtClean="0"/>
              <a:t>가 개발 되었다</a:t>
            </a:r>
            <a:r>
              <a:rPr lang="en-US" altLang="ko-KR" sz="1500" b="1" dirty="0" smtClean="0"/>
              <a:t>. </a:t>
            </a:r>
            <a:r>
              <a:rPr lang="ko-KR" altLang="en-US" sz="1500" b="1" dirty="0" smtClean="0"/>
              <a:t>좀 더 엄격한 버전의 </a:t>
            </a:r>
            <a:r>
              <a:rPr lang="en-US" altLang="ko-KR" sz="1500" b="1" dirty="0" smtClean="0"/>
              <a:t>HTML</a:t>
            </a:r>
            <a:r>
              <a:rPr lang="ko-KR" altLang="en-US" sz="1500" b="1" dirty="0" smtClean="0"/>
              <a:t>의 필요를 느끼게 된 가장 큰 이유는 웹 콘텐츠가 기존의 전통 컴퓨터에서 벗어나 여러 가지 장치</a:t>
            </a:r>
            <a:r>
              <a:rPr lang="en-US" altLang="ko-KR" sz="1500" b="1" dirty="0" smtClean="0"/>
              <a:t>(</a:t>
            </a:r>
            <a:r>
              <a:rPr lang="ko-KR" altLang="en-US" sz="1500" b="1" dirty="0" smtClean="0"/>
              <a:t>이동기기등</a:t>
            </a:r>
            <a:r>
              <a:rPr lang="en-US" altLang="ko-KR" sz="1500" b="1" dirty="0" smtClean="0"/>
              <a:t>)</a:t>
            </a:r>
            <a:r>
              <a:rPr lang="ko-KR" altLang="en-US" sz="1500" b="1" dirty="0" smtClean="0"/>
              <a:t>에서 이용되기 시작하면서</a:t>
            </a:r>
            <a:r>
              <a:rPr lang="en-US" altLang="ko-KR" sz="1500" b="1" dirty="0" smtClean="0"/>
              <a:t>, </a:t>
            </a:r>
            <a:r>
              <a:rPr lang="ko-KR" altLang="en-US" sz="1500" b="1" dirty="0" smtClean="0"/>
              <a:t>부정확한 </a:t>
            </a:r>
            <a:r>
              <a:rPr lang="en-US" altLang="ko-KR" sz="1500" b="1" dirty="0" smtClean="0"/>
              <a:t>HTML</a:t>
            </a:r>
            <a:r>
              <a:rPr lang="ko-KR" altLang="en-US" sz="1500" b="1" dirty="0" smtClean="0"/>
              <a:t>을 지원하는 데 필요한 자원이 부족한 환경이 생겨났기 때문이다</a:t>
            </a:r>
            <a:r>
              <a:rPr lang="en-US" altLang="ko-KR" sz="1500" b="1" dirty="0" smtClean="0"/>
              <a:t>. </a:t>
            </a:r>
            <a:r>
              <a:rPr lang="ko-KR" altLang="en-US" sz="1500" b="1" dirty="0" smtClean="0"/>
              <a:t>문서가 검사될 수 있도록 문서형정의</a:t>
            </a:r>
            <a:r>
              <a:rPr lang="en-US" altLang="ko-KR" sz="1500" b="1" dirty="0" smtClean="0"/>
              <a:t>(DTD)</a:t>
            </a:r>
            <a:r>
              <a:rPr lang="ko-KR" altLang="en-US" sz="1500" b="1" dirty="0" smtClean="0"/>
              <a:t>를 사용해 </a:t>
            </a:r>
            <a:r>
              <a:rPr lang="en-US" altLang="ko-KR" sz="1500" b="1" dirty="0" smtClean="0"/>
              <a:t>XHTML </a:t>
            </a:r>
            <a:r>
              <a:rPr lang="ko-KR" altLang="en-US" sz="1500" b="1" dirty="0" smtClean="0"/>
              <a:t>문서를 규정한다</a:t>
            </a:r>
            <a:r>
              <a:rPr lang="en-US" altLang="ko-KR" sz="1500" b="1" dirty="0" smtClean="0"/>
              <a:t>.</a:t>
            </a:r>
          </a:p>
          <a:p>
            <a:pPr marL="515938" indent="-515938"/>
            <a:r>
              <a:rPr lang="ko-KR" altLang="en-US" sz="1500" b="1" dirty="0" smtClean="0"/>
              <a:t>            최신의 웹브라우저들은 </a:t>
            </a:r>
            <a:r>
              <a:rPr lang="en-US" altLang="ko-KR" sz="1500" b="1" dirty="0" smtClean="0"/>
              <a:t>XHTML</a:t>
            </a:r>
            <a:r>
              <a:rPr lang="ko-KR" altLang="en-US" sz="1500" b="1" dirty="0" smtClean="0"/>
              <a:t>을 정확하게 표현해 주며</a:t>
            </a:r>
            <a:r>
              <a:rPr lang="en-US" altLang="ko-KR" sz="1500" b="1" dirty="0" smtClean="0"/>
              <a:t>, XHTML</a:t>
            </a:r>
            <a:r>
              <a:rPr lang="ko-KR" altLang="en-US" sz="1500" b="1" dirty="0" smtClean="0"/>
              <a:t>이 거의 </a:t>
            </a:r>
            <a:r>
              <a:rPr lang="en-US" altLang="ko-KR" sz="1500" b="1" dirty="0" smtClean="0"/>
              <a:t>HTML</a:t>
            </a:r>
            <a:r>
              <a:rPr lang="ko-KR" altLang="en-US" sz="1500" b="1" dirty="0" smtClean="0"/>
              <a:t>에 포함되기 때문에 구형의 브라우저에서도 별 문제가 없다</a:t>
            </a:r>
            <a:r>
              <a:rPr lang="en-US" altLang="ko-KR" sz="1500" b="1" dirty="0" smtClean="0"/>
              <a:t>. </a:t>
            </a:r>
            <a:r>
              <a:rPr lang="ko-KR" altLang="en-US" sz="1500" b="1" dirty="0" smtClean="0"/>
              <a:t>마찬가지로 </a:t>
            </a:r>
            <a:r>
              <a:rPr lang="en-US" altLang="ko-KR" sz="1500" b="1" dirty="0" smtClean="0"/>
              <a:t>XHTML</a:t>
            </a:r>
            <a:r>
              <a:rPr lang="ko-KR" altLang="en-US" sz="1500" b="1" dirty="0" smtClean="0"/>
              <a:t>을 지원하는 거의 모든 브라우저들은 </a:t>
            </a:r>
            <a:r>
              <a:rPr lang="en-US" altLang="ko-KR" sz="1500" b="1" dirty="0" smtClean="0"/>
              <a:t>HTML </a:t>
            </a:r>
            <a:r>
              <a:rPr lang="ko-KR" altLang="en-US" sz="1500" b="1" dirty="0" smtClean="0"/>
              <a:t>역시 정확하게 표현한다</a:t>
            </a:r>
            <a:r>
              <a:rPr lang="en-US" altLang="ko-KR" sz="1500" b="1" dirty="0" smtClean="0"/>
              <a:t>. </a:t>
            </a:r>
            <a:r>
              <a:rPr lang="ko-KR" altLang="en-US" sz="1500" b="1" dirty="0" smtClean="0"/>
              <a:t>혹자는 바로 이점이 </a:t>
            </a:r>
            <a:r>
              <a:rPr lang="en-US" altLang="ko-KR" sz="1500" b="1" dirty="0" smtClean="0"/>
              <a:t>HTML</a:t>
            </a:r>
            <a:r>
              <a:rPr lang="ko-KR" altLang="en-US" sz="1500" b="1" dirty="0" smtClean="0"/>
              <a:t>에서 </a:t>
            </a:r>
            <a:r>
              <a:rPr lang="en-US" altLang="ko-KR" sz="1500" b="1" dirty="0" smtClean="0"/>
              <a:t>XHTML</a:t>
            </a:r>
            <a:r>
              <a:rPr lang="ko-KR" altLang="en-US" sz="1500" b="1" dirty="0" smtClean="0"/>
              <a:t>으로의 전환을 더디게 하는 이유라고 말한다</a:t>
            </a:r>
            <a:r>
              <a:rPr lang="en-US" altLang="ko-KR" sz="1500" b="1" dirty="0" smtClean="0"/>
              <a:t>.</a:t>
            </a:r>
          </a:p>
          <a:p>
            <a:pPr marL="515938" indent="-515938"/>
            <a:r>
              <a:rPr lang="en-US" altLang="ko-KR" sz="1500" b="1" dirty="0" smtClean="0"/>
              <a:t>              XHTML</a:t>
            </a:r>
            <a:r>
              <a:rPr lang="ko-KR" altLang="en-US" sz="1500" b="1" dirty="0" smtClean="0"/>
              <a:t>의 특별히 유용한 기능은 </a:t>
            </a:r>
            <a:r>
              <a:rPr lang="en-US" altLang="ko-KR" sz="1500" b="1" dirty="0" err="1" smtClean="0">
                <a:hlinkClick r:id="rId3" tooltip="MathML"/>
              </a:rPr>
              <a:t>MathML</a:t>
            </a:r>
            <a:r>
              <a:rPr lang="en-US" altLang="ko-KR" sz="1500" b="1" dirty="0" smtClean="0"/>
              <a:t>, </a:t>
            </a:r>
            <a:r>
              <a:rPr lang="en-US" altLang="ko-KR" sz="1500" b="1" dirty="0" smtClean="0">
                <a:hlinkClick r:id="rId4" tooltip="SVG"/>
              </a:rPr>
              <a:t>SVG</a:t>
            </a:r>
            <a:r>
              <a:rPr lang="ko-KR" altLang="en-US" sz="1500" b="1" dirty="0" smtClean="0"/>
              <a:t>와 같은 다른 </a:t>
            </a:r>
            <a:r>
              <a:rPr lang="en-US" altLang="ko-KR" sz="1500" b="1" dirty="0" smtClean="0"/>
              <a:t>XML </a:t>
            </a:r>
            <a:r>
              <a:rPr lang="ko-KR" altLang="en-US" sz="1500" b="1" dirty="0" smtClean="0"/>
              <a:t>이름공간의 구성요소들과 섞어 쓸 수 있다는 점이다</a:t>
            </a:r>
            <a:r>
              <a:rPr lang="en-US" altLang="ko-KR" sz="1500" b="1" dirty="0" smtClean="0"/>
              <a:t>.</a:t>
            </a:r>
          </a:p>
          <a:p>
            <a:pPr marL="515938" indent="-515938"/>
            <a:r>
              <a:rPr lang="en-US" altLang="ko-KR" sz="1500" b="1" dirty="0" smtClean="0"/>
              <a:t>              HTML</a:t>
            </a:r>
            <a:r>
              <a:rPr lang="ko-KR" altLang="en-US" sz="1500" b="1" dirty="0" smtClean="0"/>
              <a:t>에서 </a:t>
            </a:r>
            <a:r>
              <a:rPr lang="en-US" altLang="ko-KR" sz="1500" b="1" dirty="0" smtClean="0"/>
              <a:t>transitional XHTML</a:t>
            </a:r>
            <a:r>
              <a:rPr lang="ko-KR" altLang="en-US" sz="1500" b="1" dirty="0" smtClean="0"/>
              <a:t>으로의 변화는 미미하지만 완전한 </a:t>
            </a:r>
            <a:r>
              <a:rPr lang="en-US" altLang="ko-KR" sz="1500" b="1" dirty="0" smtClean="0"/>
              <a:t>XML </a:t>
            </a:r>
            <a:r>
              <a:rPr lang="ko-KR" altLang="en-US" sz="1500" b="1" dirty="0" smtClean="0"/>
              <a:t>문서라는 주된 목적이 이루어진다</a:t>
            </a:r>
            <a:r>
              <a:rPr lang="en-US" altLang="ko-KR" sz="1500" b="1" dirty="0" smtClean="0"/>
              <a:t>. </a:t>
            </a:r>
            <a:r>
              <a:rPr lang="ko-KR" altLang="en-US" sz="1500" b="1" dirty="0" smtClean="0"/>
              <a:t>가장 중요한 변화는 문서가 정형화</a:t>
            </a:r>
            <a:r>
              <a:rPr lang="en-US" altLang="ko-KR" sz="1500" b="1" dirty="0" smtClean="0"/>
              <a:t>(well formed)</a:t>
            </a:r>
            <a:r>
              <a:rPr lang="ko-KR" altLang="en-US" sz="1500" b="1" dirty="0" smtClean="0"/>
              <a:t>되고</a:t>
            </a:r>
            <a:r>
              <a:rPr lang="en-US" altLang="ko-KR" sz="1500" b="1" dirty="0" smtClean="0"/>
              <a:t>, </a:t>
            </a:r>
            <a:r>
              <a:rPr lang="ko-KR" altLang="en-US" sz="1500" b="1" dirty="0" smtClean="0"/>
              <a:t>모든 </a:t>
            </a:r>
            <a:r>
              <a:rPr lang="en-US" altLang="ko-KR" sz="1600" b="1" dirty="0" smtClean="0"/>
              <a:t>HTML </a:t>
            </a:r>
            <a:r>
              <a:rPr lang="ko-KR" altLang="en-US" sz="1600" b="1" dirty="0" smtClean="0"/>
              <a:t>요소</a:t>
            </a:r>
            <a:r>
              <a:rPr lang="en-US" altLang="ko-KR" sz="1500" b="1" dirty="0" smtClean="0"/>
              <a:t>(</a:t>
            </a:r>
            <a:r>
              <a:rPr lang="ko-KR" altLang="en-US" sz="1500" b="1" dirty="0" smtClean="0"/>
              <a:t>구성요소</a:t>
            </a:r>
            <a:r>
              <a:rPr lang="en-US" altLang="ko-KR" sz="1500" b="1" dirty="0" smtClean="0"/>
              <a:t>)</a:t>
            </a:r>
            <a:r>
              <a:rPr lang="ko-KR" altLang="en-US" sz="1500" b="1" dirty="0" smtClean="0"/>
              <a:t>들이 닫혀 있어야 한다는 점이다</a:t>
            </a:r>
            <a:r>
              <a:rPr lang="en-US" altLang="ko-KR" sz="1500" b="1" dirty="0" smtClean="0"/>
              <a:t>. </a:t>
            </a:r>
            <a:r>
              <a:rPr lang="ko-KR" altLang="en-US" sz="1500" b="1" dirty="0" smtClean="0"/>
              <a:t>덧붙여</a:t>
            </a:r>
            <a:r>
              <a:rPr lang="en-US" altLang="ko-KR" sz="1500" b="1" dirty="0" smtClean="0"/>
              <a:t>, XHTML</a:t>
            </a:r>
            <a:r>
              <a:rPr lang="ko-KR" altLang="en-US" sz="1500" b="1" dirty="0" smtClean="0"/>
              <a:t>에서는 모든 태그들이 소문자로 작성되어야 한다</a:t>
            </a:r>
            <a:r>
              <a:rPr lang="en-US" altLang="ko-KR" sz="1500" b="1" dirty="0" smtClean="0"/>
              <a:t>. </a:t>
            </a:r>
            <a:r>
              <a:rPr lang="ko-KR" altLang="en-US" sz="1500" b="1" dirty="0" smtClean="0"/>
              <a:t>이것은 </a:t>
            </a:r>
            <a:r>
              <a:rPr lang="en-US" altLang="ko-KR" sz="1500" b="1" dirty="0" smtClean="0"/>
              <a:t>HTML 2.0</a:t>
            </a:r>
            <a:r>
              <a:rPr lang="ko-KR" altLang="en-US" sz="1500" b="1" dirty="0" smtClean="0"/>
              <a:t>이 나오던 때에 대부분이 대문자를 사용하던 관습과는 완전히 대조적이다</a:t>
            </a:r>
            <a:r>
              <a:rPr lang="en-US" altLang="ko-KR" sz="1500" b="1" dirty="0" smtClean="0"/>
              <a:t>. </a:t>
            </a:r>
          </a:p>
          <a:p>
            <a:r>
              <a:rPr lang="en-US" altLang="ko-KR" sz="1600" b="1" dirty="0" smtClean="0"/>
              <a:t>-  XHTML</a:t>
            </a:r>
            <a:r>
              <a:rPr lang="ko-KR" altLang="en-US" sz="1600" b="1" dirty="0" smtClean="0"/>
              <a:t>에서는 수치를 포함한 모든 속성은 따옴표로 묶여야 한다</a:t>
            </a:r>
            <a:r>
              <a:rPr lang="en-US" altLang="ko-KR" sz="1600" b="1" dirty="0" smtClean="0"/>
              <a:t>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667000" cy="381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HTML 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STRUCTURE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3581400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&lt;!DOCTYPE html&gt;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&lt;html&gt;</a:t>
            </a:r>
          </a:p>
          <a:p>
            <a:pPr>
              <a:buNone/>
            </a:pPr>
            <a:r>
              <a:rPr lang="en-US" dirty="0" smtClean="0"/>
              <a:t>   &lt;head&gt;  &lt;title&gt;_____&lt;/title&gt; &lt;/head&gt;</a:t>
            </a:r>
          </a:p>
          <a:p>
            <a:pPr>
              <a:buNone/>
            </a:pPr>
            <a:r>
              <a:rPr lang="en-US" dirty="0" smtClean="0"/>
              <a:t>     &lt;body&gt;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      &lt;h1&gt;  Welcome to Korea &lt;/h1&gt;</a:t>
            </a:r>
          </a:p>
          <a:p>
            <a:pPr>
              <a:buNone/>
            </a:pPr>
            <a:r>
              <a:rPr lang="en-US" dirty="0" smtClean="0"/>
              <a:t>          &lt;p&gt;   First paragraph  &lt;/p&gt;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&lt;/body&gt;</a:t>
            </a:r>
          </a:p>
          <a:p>
            <a:pPr>
              <a:buNone/>
            </a:pPr>
            <a:r>
              <a:rPr lang="en-US" dirty="0" smtClean="0"/>
              <a:t>    &lt;/html&gt;-&lt;.head&gt;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4419600"/>
            <a:ext cx="8610600" cy="24384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630238" marR="0" lvl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-&lt;!DOCTYPE html&gt; : describes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DOCUMENT TYPE </a:t>
            </a:r>
            <a:r>
              <a:rPr kumimoji="0" lang="ko-KR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선언부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0238" indent="-346075">
              <a:spcBef>
                <a:spcPct val="20000"/>
              </a:spcBef>
            </a:pPr>
            <a:r>
              <a:rPr lang="en-US" sz="3200" dirty="0" smtClean="0"/>
              <a:t>-&lt;html&gt;-&lt;/html&gt; : </a:t>
            </a:r>
            <a:r>
              <a:rPr lang="en-US" sz="2800" dirty="0" smtClean="0"/>
              <a:t>describes the web page</a:t>
            </a:r>
            <a:r>
              <a:rPr lang="ko-KR" altLang="en-US" sz="2000" dirty="0" smtClean="0">
                <a:solidFill>
                  <a:srgbClr val="FF0000"/>
                </a:solidFill>
              </a:rPr>
              <a:t>웹문서의 시작과 끝을 알려줌</a:t>
            </a:r>
            <a:r>
              <a:rPr lang="en-US" altLang="ko-KR" sz="2000" dirty="0" smtClean="0">
                <a:solidFill>
                  <a:srgbClr val="FF0000"/>
                </a:solidFill>
              </a:rPr>
              <a:t>/</a:t>
            </a:r>
            <a:r>
              <a:rPr lang="ko-KR" altLang="en-US" sz="2000" dirty="0" smtClean="0">
                <a:solidFill>
                  <a:srgbClr val="FF0000"/>
                </a:solidFill>
              </a:rPr>
              <a:t>웹페이지 설명</a:t>
            </a:r>
            <a:endParaRPr lang="en-US" altLang="ko-KR" sz="1100" dirty="0" smtClean="0">
              <a:solidFill>
                <a:srgbClr val="FF0000"/>
              </a:solidFill>
            </a:endParaRPr>
          </a:p>
          <a:p>
            <a:pPr marL="630238" indent="-346075">
              <a:spcBef>
                <a:spcPct val="20000"/>
              </a:spcBef>
            </a:pPr>
            <a:r>
              <a:rPr lang="en-US" sz="3400" dirty="0" smtClean="0"/>
              <a:t>- &lt;head</a:t>
            </a:r>
            <a:r>
              <a:rPr lang="en-US" sz="4000" dirty="0" smtClean="0"/>
              <a:t> </a:t>
            </a:r>
            <a:r>
              <a:rPr lang="en-US" sz="4600" dirty="0" smtClean="0"/>
              <a:t>&gt;-</a:t>
            </a:r>
            <a:r>
              <a:rPr lang="en-US" sz="3400" dirty="0" smtClean="0"/>
              <a:t>&lt;/head&gt; </a:t>
            </a:r>
            <a:r>
              <a:rPr lang="en-US" sz="2400" dirty="0" smtClean="0"/>
              <a:t>: </a:t>
            </a:r>
            <a:r>
              <a:rPr lang="ko-KR" altLang="en-US" sz="2400" dirty="0" smtClean="0">
                <a:solidFill>
                  <a:srgbClr val="FF0000"/>
                </a:solidFill>
              </a:rPr>
              <a:t>머리말에 해당 보통 </a:t>
            </a:r>
            <a:r>
              <a:rPr lang="en-US" altLang="ko-KR" sz="2400" dirty="0" smtClean="0">
                <a:solidFill>
                  <a:srgbClr val="FF0000"/>
                </a:solidFill>
              </a:rPr>
              <a:t>&lt;title&gt;</a:t>
            </a:r>
            <a:r>
              <a:rPr lang="ko-KR" altLang="en-US" sz="2400" dirty="0" smtClean="0">
                <a:solidFill>
                  <a:srgbClr val="FF0000"/>
                </a:solidFill>
              </a:rPr>
              <a:t>태그를 많이 이용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 marL="630238" indent="-346075">
              <a:spcBef>
                <a:spcPct val="20000"/>
              </a:spcBef>
            </a:pPr>
            <a:r>
              <a:rPr lang="en-US" sz="3200" dirty="0" smtClean="0"/>
              <a:t>- &lt;title&gt;-&lt;/title&gt;         : </a:t>
            </a:r>
            <a:r>
              <a:rPr lang="en-US" sz="2400" dirty="0" smtClean="0">
                <a:solidFill>
                  <a:srgbClr val="FF0000"/>
                </a:solidFill>
              </a:rPr>
              <a:t>html </a:t>
            </a:r>
            <a:r>
              <a:rPr lang="ko-KR" altLang="en-US" sz="2400" dirty="0" smtClean="0">
                <a:solidFill>
                  <a:srgbClr val="FF0000"/>
                </a:solidFill>
              </a:rPr>
              <a:t>문서의 제목</a:t>
            </a:r>
            <a:endParaRPr lang="en-US" sz="2100" b="1" dirty="0" smtClean="0">
              <a:solidFill>
                <a:srgbClr val="FF0000"/>
              </a:solidFill>
            </a:endParaRPr>
          </a:p>
          <a:p>
            <a:pPr marL="630238" indent="-346075">
              <a:spcBef>
                <a:spcPct val="20000"/>
              </a:spcBef>
            </a:pPr>
            <a:r>
              <a:rPr lang="en-US" sz="1300" dirty="0" smtClean="0"/>
              <a:t>-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&lt;body&gt; -&lt;/body&gt;     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visible page content </a:t>
            </a:r>
            <a:r>
              <a:rPr kumimoji="0" lang="ko-KR" altLang="en-US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브라우저에 보이는 </a:t>
            </a:r>
            <a:r>
              <a:rPr kumimoji="0" lang="ko-KR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내용 설명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0238" marR="0" lvl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&lt;h1&gt;-&lt;/h1&gt;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is displayed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a heading </a:t>
            </a:r>
            <a:r>
              <a:rPr kumimoji="0" lang="ko-KR" altLang="en-US" sz="1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문서제목에 사용하는 태그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0238" lvl="0" indent="-346075">
              <a:spcBef>
                <a:spcPct val="20000"/>
              </a:spcBef>
            </a:pPr>
            <a:r>
              <a:rPr lang="en-US" sz="3200" baseline="0" dirty="0" smtClean="0"/>
              <a:t>-  &lt;p&gt; - &lt;/p&gt;                   </a:t>
            </a:r>
            <a:r>
              <a:rPr lang="en-US" sz="2800" baseline="0" dirty="0" smtClean="0"/>
              <a:t>:</a:t>
            </a:r>
            <a:r>
              <a:rPr lang="en-US" sz="2800" dirty="0" smtClean="0"/>
              <a:t> is displayed as a  paragraph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단락을 나타내는 태그</a:t>
            </a: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1371600" y="1447800"/>
            <a:ext cx="52578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286000" y="2057400"/>
            <a:ext cx="4343400" cy="1905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29400" y="1752600"/>
            <a:ext cx="2209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HTML </a:t>
            </a:r>
            <a:r>
              <a:rPr lang="ko-KR" altLang="en-US" dirty="0" smtClean="0">
                <a:solidFill>
                  <a:schemeClr val="tx1"/>
                </a:solidFill>
              </a:rPr>
              <a:t>시작과 종료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219200" y="1828800"/>
            <a:ext cx="57912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48400" y="2667000"/>
            <a:ext cx="2667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머릿말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</a:rPr>
              <a:t>제목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</a:rPr>
              <a:t>알릴정보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1600200" y="2133600"/>
            <a:ext cx="52578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1"/>
          </p:cNvCxnSpPr>
          <p:nvPr/>
        </p:nvCxnSpPr>
        <p:spPr>
          <a:xfrm rot="10800000" flipV="1">
            <a:off x="1676400" y="3505200"/>
            <a:ext cx="38100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86400" y="3276600"/>
            <a:ext cx="3276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브라우저에 보이는 내용 설명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3340" y="0"/>
            <a:ext cx="5000660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DOCTYPE—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현재 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웹페이지구조와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웹 페이지가 지켜야 할 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문법형식에 대한 내용을 브라우저에 알려줌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웹페이지가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지켜야 할 기준을 정의하는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선언부로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어떠한 브라우저에서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보더라도 동일한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웹페이지를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보여주도록 만들어줌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Transitional---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과도적인 규칙을 따름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구 버전의 속성이나  태그 허용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Strict          ---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엄격한 규칙을 따름 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1054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Common Declaration</a:t>
            </a:r>
            <a:endParaRPr lang="en-US" dirty="0"/>
          </a:p>
        </p:txBody>
      </p:sp>
      <p:pic>
        <p:nvPicPr>
          <p:cNvPr id="6" name="Content Placeholder 5" descr="decla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8915400" cy="2209800"/>
          </a:xfr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 descr="DAUM DECLA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9144000" cy="17972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3886200"/>
            <a:ext cx="1905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133600" y="4038600"/>
            <a:ext cx="23622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95800" y="4038600"/>
            <a:ext cx="1905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HTML 5</a:t>
            </a:r>
            <a:endParaRPr lang="en-US" dirty="0"/>
          </a:p>
        </p:txBody>
      </p:sp>
      <p:pic>
        <p:nvPicPr>
          <p:cNvPr id="13" name="Picture 12" descr="goole decla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2400" y="5105400"/>
            <a:ext cx="9144000" cy="15613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" y="6248400"/>
            <a:ext cx="1905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2133600" y="5715000"/>
            <a:ext cx="33528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86400" y="5486400"/>
            <a:ext cx="1905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HTML 5</a:t>
            </a:r>
            <a:endParaRPr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152400" y="26670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!DOCTYPE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html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PUBLIC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"-//W3C//DTD XHTML 1.0 Frameset//EN"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"http://www.w3.org/TR/xhtml1/DTD/xhtml1-frameset.dtd"&gt;</a:t>
            </a:r>
            <a:endParaRPr lang="ko-KR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VER DECLa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16839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1905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1"/>
            <a:endCxn id="5" idx="3"/>
          </p:cNvCxnSpPr>
          <p:nvPr/>
        </p:nvCxnSpPr>
        <p:spPr>
          <a:xfrm rot="10800000">
            <a:off x="2286000" y="1143000"/>
            <a:ext cx="25146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00600" y="1676400"/>
            <a:ext cx="1905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HTML 5</a:t>
            </a:r>
            <a:endParaRPr lang="en-US" dirty="0"/>
          </a:p>
        </p:txBody>
      </p:sp>
      <p:pic>
        <p:nvPicPr>
          <p:cNvPr id="8" name="Picture 7" descr="yahoo decl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590800"/>
            <a:ext cx="914400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3733800"/>
            <a:ext cx="1295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9" idx="3"/>
          </p:cNvCxnSpPr>
          <p:nvPr/>
        </p:nvCxnSpPr>
        <p:spPr>
          <a:xfrm rot="10800000" flipV="1">
            <a:off x="1524000" y="1981200"/>
            <a:ext cx="3352800" cy="1866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appy c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53000"/>
            <a:ext cx="9144000" cy="16871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800" y="5943600"/>
            <a:ext cx="6324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495800" y="5715000"/>
            <a:ext cx="24384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934200" y="5638800"/>
            <a:ext cx="1905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HTML 4.01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934200" cy="639762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HTML </a:t>
            </a:r>
            <a:r>
              <a:rPr lang="ko-KR" altLang="en-US" b="1" dirty="0" smtClean="0">
                <a:solidFill>
                  <a:srgbClr val="FF0000"/>
                </a:solidFill>
              </a:rPr>
              <a:t>문서 프로그램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16002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sz="3000" b="1" dirty="0" smtClean="0">
                <a:solidFill>
                  <a:srgbClr val="FF0000"/>
                </a:solidFill>
              </a:rPr>
              <a:t>HTML </a:t>
            </a:r>
            <a:r>
              <a:rPr lang="en-US" sz="3000" b="1" dirty="0" smtClean="0">
                <a:solidFill>
                  <a:srgbClr val="FF0000"/>
                </a:solidFill>
              </a:rPr>
              <a:t>Tag 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입력시 주의사항</a:t>
            </a:r>
            <a:endParaRPr lang="en-US" altLang="ko-KR" sz="3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</a:t>
            </a:r>
            <a:r>
              <a:rPr lang="en-US" sz="2400" b="1" dirty="0" smtClean="0"/>
              <a:t>Html </a:t>
            </a:r>
            <a:r>
              <a:rPr lang="ko-KR" altLang="en-US" sz="2400" b="1" dirty="0" smtClean="0"/>
              <a:t>문서는 대소문자 구별 안함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자바스크립트는 대소문자 구별함</a:t>
            </a:r>
            <a:r>
              <a:rPr lang="en-US" altLang="ko-KR" sz="2400" b="1" dirty="0" smtClean="0"/>
              <a:t>.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ko-KR" altLang="en-US" sz="2400" b="1" dirty="0" smtClean="0"/>
              <a:t>태그 입력시 공백 없어야</a:t>
            </a: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태그는 꼭 닫아 주어야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나중에 생성한 태그부터 닫아 주어야</a:t>
            </a:r>
            <a:endParaRPr lang="en-US" altLang="ko-KR" sz="24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2590800"/>
            <a:ext cx="8686800" cy="1066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HTML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문서 작성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문서 프로그램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메모장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에디터 플러스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울트라 에디터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크립슨 에디터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733800"/>
            <a:ext cx="8686800" cy="274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3400" b="1" dirty="0" smtClean="0">
                <a:solidFill>
                  <a:srgbClr val="FF0000"/>
                </a:solidFill>
              </a:rPr>
              <a:t>문서의 시작과 종료</a:t>
            </a:r>
            <a:endParaRPr lang="en-US" altLang="ko-KR" sz="34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lang="en-US" sz="2400" b="1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en-US" sz="2400" b="1" dirty="0" smtClean="0"/>
              <a:t>Welcome to Korea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/>
              <a:t>      &lt;body&gt;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/>
              <a:t>          </a:t>
            </a:r>
            <a:r>
              <a:rPr lang="en-US" sz="2400" b="1" dirty="0" err="1" smtClean="0"/>
              <a:t>Hello,everyone</a:t>
            </a:r>
            <a:r>
              <a:rPr lang="en-US" sz="2400" b="1" dirty="0" smtClean="0"/>
              <a:t>, Nice to meet you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1-1.</a:t>
            </a:r>
            <a:r>
              <a:rPr lang="ko-KR" altLang="en-US" sz="2400" dirty="0" smtClean="0"/>
              <a:t>메모장에서 이  소스를 저장하기</a:t>
            </a:r>
            <a:r>
              <a:rPr lang="en-US" altLang="ko-KR" sz="2400" dirty="0" smtClean="0"/>
              <a:t>:file&gt; save as&gt;</a:t>
            </a:r>
            <a:r>
              <a:rPr lang="ko-KR" altLang="en-US" sz="2400" dirty="0" smtClean="0"/>
              <a:t>이름명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확장자 </a:t>
            </a:r>
            <a:r>
              <a:rPr lang="en-US" altLang="ko-KR" sz="2400" dirty="0" smtClean="0"/>
              <a:t>1-1.html&gt;save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1-2. </a:t>
            </a:r>
            <a:r>
              <a:rPr lang="ko-KR" altLang="en-US" sz="2400" dirty="0" smtClean="0"/>
              <a:t>확인 방법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브라우저 열기</a:t>
            </a:r>
            <a:r>
              <a:rPr lang="en-US" altLang="ko-KR" sz="2400" dirty="0" smtClean="0"/>
              <a:t>&gt;file&gt;open&gt;</a:t>
            </a:r>
            <a:r>
              <a:rPr lang="ko-KR" altLang="en-US" sz="2400" dirty="0" smtClean="0"/>
              <a:t>찾아보기</a:t>
            </a:r>
            <a:r>
              <a:rPr lang="en-US" altLang="ko-KR" sz="2400" dirty="0" smtClean="0"/>
              <a:t>&gt;  1-1.html</a:t>
            </a:r>
            <a:r>
              <a:rPr lang="ko-KR" altLang="en-US" sz="2400" dirty="0" smtClean="0"/>
              <a:t>클릭</a:t>
            </a:r>
            <a:r>
              <a:rPr lang="en-US" altLang="ko-KR" sz="2400" dirty="0" smtClean="0"/>
              <a:t>&gt;  </a:t>
            </a:r>
            <a:r>
              <a:rPr lang="ko-KR" altLang="en-US" sz="2400" dirty="0" smtClean="0"/>
              <a:t>확인</a:t>
            </a: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4267200"/>
            <a:ext cx="3581400" cy="141826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6363494" y="5752306"/>
            <a:ext cx="838200" cy="1539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2057400"/>
            <a:ext cx="8534400" cy="274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lang="en-US" sz="2400" b="1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en-US" sz="2400" b="1" dirty="0" smtClean="0"/>
              <a:t>Welcome to Korea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/>
              <a:t>      &lt;body&gt;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/>
              <a:t>          </a:t>
            </a:r>
            <a:r>
              <a:rPr lang="en-US" sz="2400" b="1" dirty="0" err="1" smtClean="0"/>
              <a:t>Hello,everyone</a:t>
            </a:r>
            <a:r>
              <a:rPr lang="en-US" sz="2400" b="1" dirty="0" smtClean="0"/>
              <a:t>, Nice to meet you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/>
              <a:t>         &lt;!- -  </a:t>
            </a:r>
            <a:r>
              <a:rPr lang="ko-KR" altLang="en-US" sz="2400" b="1" dirty="0" smtClean="0"/>
              <a:t>홈페이지에 대한 간단한 설명 </a:t>
            </a:r>
            <a:r>
              <a:rPr lang="en-US" altLang="ko-KR" sz="2400" b="1" dirty="0" smtClean="0">
                <a:sym typeface="Wingdings" pitchFamily="2" charset="2"/>
              </a:rPr>
              <a:t>- - &gt;</a:t>
            </a:r>
            <a:endParaRPr lang="en-US" sz="2400" b="1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2-1.</a:t>
            </a:r>
            <a:r>
              <a:rPr lang="ko-KR" altLang="en-US" sz="2400" dirty="0" smtClean="0"/>
              <a:t>메모장에서 이  소스를 저장하기</a:t>
            </a:r>
            <a:r>
              <a:rPr lang="en-US" altLang="ko-KR" sz="2400" dirty="0" smtClean="0"/>
              <a:t>:file&gt; save as&gt;</a:t>
            </a:r>
            <a:r>
              <a:rPr lang="ko-KR" altLang="en-US" sz="2400" dirty="0" smtClean="0"/>
              <a:t>이름명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확장자 </a:t>
            </a:r>
            <a:r>
              <a:rPr lang="en-US" altLang="ko-KR" sz="2400" dirty="0" smtClean="0"/>
              <a:t>2-1.html&gt;save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3-1. </a:t>
            </a:r>
            <a:r>
              <a:rPr lang="ko-KR" altLang="en-US" sz="2400" dirty="0" smtClean="0"/>
              <a:t>확인 방법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브라우저 열기</a:t>
            </a:r>
            <a:r>
              <a:rPr lang="en-US" altLang="ko-KR" sz="2400" dirty="0" smtClean="0"/>
              <a:t>&gt;file&gt;open&gt;</a:t>
            </a:r>
            <a:r>
              <a:rPr lang="ko-KR" altLang="en-US" sz="2400" dirty="0" smtClean="0"/>
              <a:t>찾아보기</a:t>
            </a:r>
            <a:r>
              <a:rPr lang="en-US" altLang="ko-KR" sz="2400" dirty="0" smtClean="0"/>
              <a:t>&gt;  2-1.html</a:t>
            </a:r>
            <a:r>
              <a:rPr lang="ko-KR" altLang="en-US" sz="2400" dirty="0" smtClean="0"/>
              <a:t>클릭</a:t>
            </a:r>
            <a:r>
              <a:rPr lang="en-US" altLang="ko-KR" sz="2400" dirty="0" smtClean="0"/>
              <a:t>&gt;  </a:t>
            </a:r>
            <a:r>
              <a:rPr lang="ko-KR" altLang="en-US" sz="2400" dirty="0" smtClean="0"/>
              <a:t>확인</a:t>
            </a: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352800" y="0"/>
            <a:ext cx="2514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주석 태그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533400"/>
            <a:ext cx="8763000" cy="137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</a:rPr>
              <a:t>주석 태그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o-KR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입력한 </a:t>
            </a:r>
            <a:r>
              <a:rPr lang="ko-KR" altLang="en-US" sz="2600" b="1" dirty="0" smtClean="0"/>
              <a:t>문자를 화면에 </a:t>
            </a:r>
            <a:r>
              <a:rPr kumimoji="0" lang="ko-KR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보이지 않게 하려면 주석을 사용</a:t>
            </a:r>
            <a:endParaRPr kumimoji="0" lang="en-US" altLang="ko-K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600" b="1" dirty="0" smtClean="0"/>
              <a:t>-</a:t>
            </a:r>
            <a:r>
              <a:rPr lang="ko-KR" altLang="en-US" sz="2600" b="1" dirty="0" smtClean="0"/>
              <a:t>주석사용방법</a:t>
            </a:r>
            <a:r>
              <a:rPr lang="en-US" altLang="ko-KR" sz="2600" b="1" dirty="0" smtClean="0"/>
              <a:t>:</a:t>
            </a:r>
            <a:r>
              <a:rPr lang="ko-KR" altLang="en-US" sz="2600" b="1" dirty="0" smtClean="0"/>
              <a:t>예     </a:t>
            </a:r>
            <a:r>
              <a:rPr lang="en-US" altLang="ko-KR" sz="2600" b="1" dirty="0" smtClean="0"/>
              <a:t>&lt;!--</a:t>
            </a:r>
            <a:r>
              <a:rPr lang="ko-KR" altLang="en-US" sz="2600" b="1" dirty="0" smtClean="0"/>
              <a:t>홈페이지에 대한 간단한 설명</a:t>
            </a:r>
            <a:r>
              <a:rPr lang="en-US" altLang="ko-KR" sz="2600" b="1" dirty="0" smtClean="0">
                <a:sym typeface="Wingdings" pitchFamily="2" charset="2"/>
              </a:rPr>
              <a:t>--&gt;</a:t>
            </a:r>
            <a:endParaRPr kumimoji="0" lang="en-US" altLang="ko-KR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105400"/>
            <a:ext cx="61722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2895600" y="1371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1371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352800"/>
            <a:ext cx="5029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352800" y="1981200"/>
            <a:ext cx="3137274" cy="12861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400800" y="3048000"/>
            <a:ext cx="1828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주석태그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786422" y="1900378"/>
            <a:ext cx="1133757" cy="8382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0" y="0"/>
            <a:ext cx="4800600" cy="4572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입력한대로 보여지는 태그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533400"/>
            <a:ext cx="8686800" cy="914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2400" b="1" dirty="0" smtClean="0">
                <a:solidFill>
                  <a:srgbClr val="FF0000"/>
                </a:solidFill>
              </a:rPr>
              <a:t>입력한대로 보여지는 태그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: pre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공백 주고 싶으면 특수문자</a:t>
            </a:r>
            <a:r>
              <a:rPr kumimoji="0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투명이미지 쓰나 </a:t>
            </a:r>
            <a:r>
              <a:rPr kumimoji="0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 </a:t>
            </a:r>
            <a:r>
              <a:rPr kumimoji="0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태그사용</a:t>
            </a:r>
            <a:r>
              <a:rPr lang="en-US" altLang="ko-KR" sz="1400" b="1" dirty="0" smtClean="0"/>
              <a:t>,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b="1" dirty="0" smtClean="0"/>
              <a:t> -pre </a:t>
            </a:r>
            <a:r>
              <a:rPr lang="ko-KR" altLang="en-US" sz="1400" b="1" dirty="0" smtClean="0"/>
              <a:t>태그 안에는 다른 태그 사용못함</a:t>
            </a:r>
            <a:r>
              <a:rPr lang="en-US" altLang="ko-KR" sz="1400" b="1" dirty="0" smtClean="0"/>
              <a:t>. </a:t>
            </a:r>
            <a:r>
              <a:rPr lang="ko-KR" altLang="en-US" sz="1400" b="1" dirty="0" smtClean="0"/>
              <a:t>색상 모양 변화 못함</a:t>
            </a:r>
            <a:r>
              <a:rPr lang="en-US" altLang="ko-KR" sz="1400" b="1" dirty="0" smtClean="0"/>
              <a:t>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524000"/>
            <a:ext cx="8839200" cy="2819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lang="en-US" sz="4800" b="1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en-US" sz="4800" b="1" dirty="0" smtClean="0"/>
              <a:t>Welcome to Korea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800" b="1" dirty="0" smtClean="0"/>
              <a:t>      &lt;body&gt;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800" b="1" dirty="0" smtClean="0"/>
              <a:t>          </a:t>
            </a:r>
            <a:r>
              <a:rPr lang="en-US" sz="4800" b="1" dirty="0" err="1" smtClean="0"/>
              <a:t>Hello,everyone</a:t>
            </a:r>
            <a:r>
              <a:rPr lang="en-US" sz="4800" b="1" dirty="0" smtClean="0"/>
              <a:t>, Nice to meet you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7200" b="1" dirty="0" smtClean="0"/>
              <a:t>      &lt;pre&gt;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800" b="1" dirty="0" smtClean="0"/>
              <a:t>          </a:t>
            </a:r>
            <a:r>
              <a:rPr lang="ko-KR" altLang="en-US" sz="4800" b="1" dirty="0" smtClean="0"/>
              <a:t>스페이스                </a:t>
            </a:r>
            <a:r>
              <a:rPr lang="en-US" altLang="ko-KR" sz="4800" b="1" dirty="0" smtClean="0"/>
              <a:t>space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800" b="1" dirty="0" smtClean="0"/>
              <a:t>          </a:t>
            </a:r>
            <a:r>
              <a:rPr lang="ko-KR" altLang="en-US" sz="4800" b="1" dirty="0" smtClean="0"/>
              <a:t>탭                             </a:t>
            </a:r>
            <a:r>
              <a:rPr lang="en-US" altLang="ko-KR" sz="4800" b="1" dirty="0" smtClean="0"/>
              <a:t>tap</a:t>
            </a:r>
          </a:p>
          <a:p>
            <a:pPr marL="342900" lvl="0" indent="-342900">
              <a:spcBef>
                <a:spcPct val="20000"/>
              </a:spcBef>
            </a:pPr>
            <a:endParaRPr lang="en-US" sz="4800" b="1" dirty="0" smtClean="0"/>
          </a:p>
          <a:p>
            <a:pPr marL="342900" lvl="0" indent="-342900">
              <a:spcBef>
                <a:spcPct val="20000"/>
              </a:spcBef>
            </a:pPr>
            <a:endParaRPr lang="en-US" sz="4800" b="1" dirty="0" smtClean="0"/>
          </a:p>
          <a:p>
            <a:pPr marL="342900" lvl="0" indent="-342900">
              <a:spcBef>
                <a:spcPct val="20000"/>
              </a:spcBef>
            </a:pPr>
            <a:endParaRPr lang="en-US" sz="4800" b="1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4800" b="1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800" b="1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400" dirty="0" smtClean="0"/>
              <a:t>3-1.</a:t>
            </a:r>
            <a:r>
              <a:rPr lang="ko-KR" altLang="en-US" sz="4400" dirty="0" smtClean="0"/>
              <a:t>메모장에서 이  소스를 저장하기</a:t>
            </a:r>
            <a:r>
              <a:rPr lang="en-US" altLang="ko-KR" sz="4400" dirty="0" smtClean="0"/>
              <a:t>:file&gt; save as&gt;</a:t>
            </a:r>
            <a:r>
              <a:rPr lang="ko-KR" altLang="en-US" sz="4400" dirty="0" smtClean="0"/>
              <a:t>이름명</a:t>
            </a:r>
            <a:r>
              <a:rPr lang="en-US" altLang="ko-KR" sz="4400" dirty="0" smtClean="0"/>
              <a:t>.</a:t>
            </a:r>
            <a:r>
              <a:rPr lang="ko-KR" altLang="en-US" sz="4400" dirty="0" smtClean="0"/>
              <a:t>확장자 </a:t>
            </a:r>
            <a:r>
              <a:rPr lang="en-US" altLang="ko-KR" sz="4400" dirty="0" smtClean="0"/>
              <a:t>3-1.html&gt;save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400" dirty="0" smtClean="0"/>
              <a:t>3-2. </a:t>
            </a:r>
            <a:r>
              <a:rPr lang="ko-KR" altLang="en-US" sz="4400" dirty="0" smtClean="0"/>
              <a:t>확인 방법</a:t>
            </a:r>
            <a:r>
              <a:rPr lang="en-US" altLang="ko-KR" sz="4400" dirty="0" smtClean="0"/>
              <a:t>: </a:t>
            </a:r>
            <a:r>
              <a:rPr lang="ko-KR" altLang="en-US" sz="4400" dirty="0" smtClean="0"/>
              <a:t>브라우저 열기</a:t>
            </a:r>
            <a:r>
              <a:rPr lang="en-US" altLang="ko-KR" sz="4400" dirty="0" smtClean="0"/>
              <a:t>&gt;file&gt;open&gt;</a:t>
            </a:r>
            <a:r>
              <a:rPr lang="ko-KR" altLang="en-US" sz="4400" dirty="0" smtClean="0"/>
              <a:t>찾아보기</a:t>
            </a:r>
            <a:r>
              <a:rPr lang="en-US" altLang="ko-KR" sz="4400" dirty="0" smtClean="0"/>
              <a:t>&gt;  3-1.html</a:t>
            </a:r>
            <a:r>
              <a:rPr lang="ko-KR" altLang="en-US" sz="4400" dirty="0" smtClean="0"/>
              <a:t>클릭</a:t>
            </a:r>
            <a:r>
              <a:rPr lang="en-US" altLang="ko-KR" sz="4400" dirty="0" smtClean="0"/>
              <a:t>&gt;  </a:t>
            </a:r>
            <a:r>
              <a:rPr lang="ko-KR" altLang="en-US" sz="4400" dirty="0" smtClean="0"/>
              <a:t>확인</a:t>
            </a:r>
            <a:endParaRPr lang="en-US" sz="4400" dirty="0" smtClean="0"/>
          </a:p>
          <a:p>
            <a:pPr marL="342900" lvl="0" indent="-342900">
              <a:spcBef>
                <a:spcPct val="20000"/>
              </a:spcBef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3-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981200"/>
            <a:ext cx="4505325" cy="1819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495800"/>
            <a:ext cx="8839200" cy="2362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lang="en-US" sz="5600" b="1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5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en-US" sz="5600" b="1" dirty="0" smtClean="0"/>
              <a:t>Welcome to Korea 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5600" b="1" dirty="0" smtClean="0"/>
              <a:t>      &lt;body&gt;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5600" b="1" dirty="0" smtClean="0"/>
              <a:t>          </a:t>
            </a:r>
            <a:r>
              <a:rPr lang="en-US" sz="5600" b="1" dirty="0" err="1" smtClean="0"/>
              <a:t>Hello,everyone</a:t>
            </a:r>
            <a:r>
              <a:rPr lang="en-US" sz="5600" b="1" dirty="0" smtClean="0"/>
              <a:t>, Nice to meet you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8000" b="1" dirty="0" smtClean="0"/>
              <a:t>      </a:t>
            </a:r>
            <a:r>
              <a:rPr lang="ko-KR" altLang="en-US" sz="5600" b="1" dirty="0" smtClean="0"/>
              <a:t>스페이스                </a:t>
            </a:r>
            <a:r>
              <a:rPr lang="en-US" altLang="ko-KR" sz="5600" b="1" dirty="0" smtClean="0"/>
              <a:t>space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5600" b="1" dirty="0" smtClean="0"/>
              <a:t>          </a:t>
            </a:r>
            <a:r>
              <a:rPr lang="ko-KR" altLang="en-US" sz="5600" b="1" dirty="0" smtClean="0"/>
              <a:t>탭                             </a:t>
            </a:r>
            <a:r>
              <a:rPr lang="en-US" altLang="ko-KR" sz="5600" b="1" dirty="0" smtClean="0"/>
              <a:t>tap</a:t>
            </a:r>
          </a:p>
          <a:p>
            <a:pPr marL="342900" lvl="0" indent="-342900">
              <a:spcBef>
                <a:spcPct val="20000"/>
              </a:spcBef>
            </a:pPr>
            <a:endParaRPr lang="en-US" sz="5600" b="1" dirty="0" smtClean="0"/>
          </a:p>
          <a:p>
            <a:pPr marL="342900" lvl="0" indent="-342900">
              <a:spcBef>
                <a:spcPct val="20000"/>
              </a:spcBef>
            </a:pPr>
            <a:endParaRPr lang="en-US" sz="5600" b="1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5600" b="1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5600" b="1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3-1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4953000"/>
            <a:ext cx="4572000" cy="1619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3200400" y="25146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29000" y="55626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4572000"/>
            <a:ext cx="3200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</a:t>
            </a:r>
            <a:r>
              <a:rPr lang="ko-KR" altLang="en-US" b="1" dirty="0" smtClean="0">
                <a:solidFill>
                  <a:schemeClr val="tx1"/>
                </a:solidFill>
              </a:rPr>
              <a:t>태그 사용 안한 결과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29200" y="1524000"/>
            <a:ext cx="3200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</a:t>
            </a:r>
            <a:r>
              <a:rPr lang="ko-KR" altLang="en-US" b="1" dirty="0" smtClean="0">
                <a:solidFill>
                  <a:schemeClr val="tx1"/>
                </a:solidFill>
              </a:rPr>
              <a:t>태그 사용한 결과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2888</Words>
  <Application>Microsoft Office PowerPoint</Application>
  <PresentationFormat>On-screen Show (4:3)</PresentationFormat>
  <Paragraphs>324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What is HTML? And HTML Version</vt:lpstr>
      <vt:lpstr>Slide 3</vt:lpstr>
      <vt:lpstr>HTML  STRUCTURE</vt:lpstr>
      <vt:lpstr>Common Declaration</vt:lpstr>
      <vt:lpstr>Slide 6</vt:lpstr>
      <vt:lpstr>HTML 문서 프로그램</vt:lpstr>
      <vt:lpstr>Slide 8</vt:lpstr>
      <vt:lpstr>Slide 9</vt:lpstr>
      <vt:lpstr>Slide 10</vt:lpstr>
      <vt:lpstr>Slide 11</vt:lpstr>
      <vt:lpstr>글자 크기에 사용하는 태그 font</vt:lpstr>
      <vt:lpstr>Slide 13</vt:lpstr>
      <vt:lpstr>Slide 14</vt:lpstr>
      <vt:lpstr>배경 색상, 글자 색상에 사용하는 태그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HTML소개</dc:title>
  <dc:creator>user</dc:creator>
  <cp:lastModifiedBy>user</cp:lastModifiedBy>
  <cp:revision>83</cp:revision>
  <dcterms:created xsi:type="dcterms:W3CDTF">2015-11-26T04:09:14Z</dcterms:created>
  <dcterms:modified xsi:type="dcterms:W3CDTF">2016-01-07T05:45:39Z</dcterms:modified>
</cp:coreProperties>
</file>