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70" r:id="rId3"/>
    <p:sldId id="271" r:id="rId4"/>
    <p:sldId id="278" r:id="rId5"/>
    <p:sldId id="257" r:id="rId6"/>
    <p:sldId id="266" r:id="rId7"/>
    <p:sldId id="275" r:id="rId8"/>
    <p:sldId id="267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758" autoAdjust="0"/>
  </p:normalViewPr>
  <p:slideViewPr>
    <p:cSldViewPr>
      <p:cViewPr>
        <p:scale>
          <a:sx n="73" d="100"/>
          <a:sy n="73" d="100"/>
        </p:scale>
        <p:origin x="-509" y="8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5BA0B-0518-47A2-ABD4-A2FE7B9DB440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EBE14-3C6F-4482-84F7-170F36688C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EE28-F504-44B2-B63A-E47EFAD509DE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8AD8D-6C4F-4300-B405-DF75703D8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D4A5-20EB-4B7C-8A24-C1377F0BB1C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14744" y="0"/>
            <a:ext cx="2071702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일러스터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8"/>
          <p:cNvSpPr/>
          <p:nvPr/>
        </p:nvSpPr>
        <p:spPr>
          <a:xfrm>
            <a:off x="285720" y="500042"/>
            <a:ext cx="8643998" cy="2500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CMYK: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염료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페인트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섞는 감산 혼합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인쇄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프린트 때 사용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RGB 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빛을 섞어서 보여주는 가산 혼합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모니터 통해 사용하는 웹용 칼라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ILLUSTOR AI   :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일러스트 기본 파일 확장자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ILLUSTOR EPS 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일러스트 파일을 인쇄용으로 최적화시킨 파일 확장자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Rectangle 28"/>
          <p:cNvSpPr/>
          <p:nvPr/>
        </p:nvSpPr>
        <p:spPr>
          <a:xfrm>
            <a:off x="285720" y="3000372"/>
            <a:ext cx="8643998" cy="3714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백터 이미지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 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점과 점을 연결하는 수학적 함수관계에 의해 이미지를 표현함으로서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선과 면을 생성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색상과 위치 속성을 포함하는 라인과 커브를 이용하여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이미지를 표현하는 것이다</a:t>
            </a:r>
            <a:r>
              <a:rPr lang="en-US" altLang="ko-KR" sz="2000" dirty="0" smtClean="0"/>
              <a:t>.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선으로 이뤄진 이미지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수학적인 공식에 의해 직선과 곡선형태를 만들기 때문에 확대하거나 축소하여도 이미지가 깨지지않는다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용량이 적고 수정이 손쉽다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</a:t>
            </a: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비트맵 이미지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'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픽셀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'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이라 불리는 작은 사각형의 점들로 이미지를 표현한다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높은 해상도 일수록 그 입자의 크기 즉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'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픽셀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'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의 수가 많은 것이고 낮은 해상도 일수록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'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픽셀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'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의 수가 적다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smtClean="0">
                <a:solidFill>
                  <a:srgbClr val="FF0000"/>
                </a:solidFill>
              </a:rPr>
              <a:t>일러스터로 간단한 캐릭터 만들기</a:t>
            </a:r>
            <a:endParaRPr lang="en-US" altLang="ko-KR" sz="4400" b="1" dirty="0" smtClean="0">
              <a:solidFill>
                <a:srgbClr val="FF0000"/>
              </a:solidFill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77262" y="2492896"/>
            <a:ext cx="9027549" cy="5508136"/>
            <a:chOff x="285720" y="206880"/>
            <a:chExt cx="9027549" cy="5508136"/>
          </a:xfrm>
        </p:grpSpPr>
        <p:pic>
          <p:nvPicPr>
            <p:cNvPr id="29" name="Picture 28" descr="illustrator tool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785794"/>
              <a:ext cx="665501" cy="4929222"/>
            </a:xfrm>
            <a:prstGeom prst="rect">
              <a:avLst/>
            </a:prstGeom>
          </p:spPr>
        </p:pic>
        <p:pic>
          <p:nvPicPr>
            <p:cNvPr id="22" name="Picture 21" descr="mouth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1670" y="2571744"/>
              <a:ext cx="1428761" cy="571504"/>
            </a:xfrm>
            <a:prstGeom prst="rect">
              <a:avLst/>
            </a:prstGeom>
          </p:spPr>
        </p:pic>
        <p:sp>
          <p:nvSpPr>
            <p:cNvPr id="4" name="Rectangle 28"/>
            <p:cNvSpPr/>
            <p:nvPr/>
          </p:nvSpPr>
          <p:spPr>
            <a:xfrm>
              <a:off x="1032349" y="785794"/>
              <a:ext cx="8280920" cy="15093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5.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Ellipse tool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로 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Alt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키 누른채 입그리기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(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가운데서부터 원그리려면 </a:t>
              </a:r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Alt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키 눌러야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)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입모양 바꾸려면 </a:t>
              </a:r>
              <a:r>
                <a:rPr lang="en-US" altLang="ko-KR" sz="2000" b="1" u="sng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Pen tool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에서 </a:t>
              </a:r>
              <a:r>
                <a:rPr lang="en-US" altLang="ko-KR" sz="2000" b="1" u="sng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Convert Anchor Point</a:t>
              </a:r>
            </a:p>
            <a:p>
              <a:r>
                <a:rPr lang="en-US" altLang="ko-KR" sz="2000" b="1" u="sng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tool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선택해서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타원형                이 빨간부분을 클릭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&gt;</a:t>
              </a:r>
            </a:p>
            <a:p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Delete Anchor Point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택해 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a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부분을 클릭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적당한 입술색 택해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</a:t>
              </a:r>
            </a:p>
            <a:p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입술 만들기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   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</a:t>
              </a:r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                     </a:t>
              </a: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 </a:t>
              </a: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     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                                  </a:t>
              </a:r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</a:t>
              </a:r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5" name="타원 8"/>
            <p:cNvSpPr/>
            <p:nvPr/>
          </p:nvSpPr>
          <p:spPr>
            <a:xfrm>
              <a:off x="571472" y="2000240"/>
              <a:ext cx="357190" cy="35719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Group 40"/>
            <p:cNvGrpSpPr/>
            <p:nvPr/>
          </p:nvGrpSpPr>
          <p:grpSpPr>
            <a:xfrm>
              <a:off x="3844924" y="1431016"/>
              <a:ext cx="1079550" cy="288032"/>
              <a:chOff x="4059238" y="2931214"/>
              <a:chExt cx="1079550" cy="288032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130676" y="2931214"/>
                <a:ext cx="1008112" cy="2880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타원 8"/>
              <p:cNvSpPr/>
              <p:nvPr/>
            </p:nvSpPr>
            <p:spPr>
              <a:xfrm>
                <a:off x="4059238" y="3002652"/>
                <a:ext cx="214314" cy="14287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8"/>
              <p:cNvSpPr/>
              <p:nvPr/>
            </p:nvSpPr>
            <p:spPr>
              <a:xfrm>
                <a:off x="4994772" y="3003222"/>
                <a:ext cx="144016" cy="14401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타원 8"/>
            <p:cNvSpPr/>
            <p:nvPr/>
          </p:nvSpPr>
          <p:spPr>
            <a:xfrm>
              <a:off x="2714612" y="2571744"/>
              <a:ext cx="359470" cy="28689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FF0000"/>
                  </a:solidFill>
                </a:rPr>
                <a:t>a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531986" y="1719048"/>
              <a:ext cx="720080" cy="720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4780458" y="1647040"/>
              <a:ext cx="1008112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 descr="delete anchor poin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4394" y="206880"/>
              <a:ext cx="857250" cy="447675"/>
            </a:xfrm>
            <a:prstGeom prst="rect">
              <a:avLst/>
            </a:prstGeom>
          </p:spPr>
        </p:pic>
        <p:sp>
          <p:nvSpPr>
            <p:cNvPr id="35" name="타원 8"/>
            <p:cNvSpPr/>
            <p:nvPr/>
          </p:nvSpPr>
          <p:spPr>
            <a:xfrm>
              <a:off x="285720" y="1714488"/>
              <a:ext cx="357190" cy="35719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4996482" y="430718"/>
              <a:ext cx="6846" cy="7122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20" idx="7"/>
            </p:cNvCxnSpPr>
            <p:nvPr/>
          </p:nvCxnSpPr>
          <p:spPr>
            <a:xfrm flipH="1">
              <a:off x="3021439" y="2007080"/>
              <a:ext cx="1398979" cy="60667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 descr="red mouth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4640" y="2857496"/>
              <a:ext cx="2657475" cy="704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49" name="Straight Arrow Connector 48"/>
            <p:cNvCxnSpPr/>
            <p:nvPr/>
          </p:nvCxnSpPr>
          <p:spPr>
            <a:xfrm flipH="1">
              <a:off x="4500562" y="2079088"/>
              <a:ext cx="2224112" cy="7784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714316" y="785794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4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.P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en tool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택하여 눈썹 그리고 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눈과 눈썹 택하고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err="1" smtClean="0">
                <a:latin typeface="Batang" pitchFamily="18" charset="-127"/>
                <a:ea typeface="Batang" pitchFamily="18" charset="-127"/>
              </a:rPr>
              <a:t>Ctrl+G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로 그룹화한  후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&gt;</a:t>
            </a:r>
            <a:r>
              <a:rPr lang="en-US" altLang="ko-KR" sz="2000" b="1" u="sng" dirty="0" smtClean="0">
                <a:latin typeface="Batang" pitchFamily="18" charset="-127"/>
                <a:ea typeface="Batang" pitchFamily="18" charset="-127"/>
              </a:rPr>
              <a:t>Reflect tool </a:t>
            </a:r>
            <a:r>
              <a:rPr lang="ko-KR" altLang="en-US" sz="2000" b="1" u="sng" dirty="0" smtClean="0">
                <a:latin typeface="Batang" pitchFamily="18" charset="-127"/>
                <a:ea typeface="Batang" pitchFamily="18" charset="-127"/>
              </a:rPr>
              <a:t>선택</a:t>
            </a:r>
            <a:r>
              <a:rPr lang="en-US" altLang="ko-KR" sz="2000" b="1" u="sng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Alt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키 누르고 기준점 정해주고 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Vertical, Copy </a:t>
            </a:r>
          </a:p>
          <a:p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    혹은  눈과 눈썹 택하고  우측마우스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&gt;Transform&gt;Reflect&gt;Copy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                                 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적절히 오브젝트 위치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이동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     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               </a:t>
            </a:r>
            <a:endParaRPr lang="en-US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7" name="Picture 66" descr="reflect to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42918"/>
            <a:ext cx="642910" cy="2073903"/>
          </a:xfrm>
          <a:prstGeom prst="rect">
            <a:avLst/>
          </a:prstGeom>
        </p:spPr>
      </p:pic>
      <p:sp>
        <p:nvSpPr>
          <p:cNvPr id="68" name="타원 8"/>
          <p:cNvSpPr/>
          <p:nvPr/>
        </p:nvSpPr>
        <p:spPr>
          <a:xfrm>
            <a:off x="0" y="2143116"/>
            <a:ext cx="360039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9" name="Straight Arrow Connector 68"/>
          <p:cNvCxnSpPr>
            <a:endCxn id="68" idx="6"/>
          </p:cNvCxnSpPr>
          <p:nvPr/>
        </p:nvCxnSpPr>
        <p:spPr>
          <a:xfrm flipH="1">
            <a:off x="360039" y="1412776"/>
            <a:ext cx="971601" cy="9103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fa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4509120"/>
            <a:ext cx="1603159" cy="1986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rot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3019425" cy="2647950"/>
          </a:xfrm>
          <a:prstGeom prst="rect">
            <a:avLst/>
          </a:prstGeom>
        </p:spPr>
      </p:pic>
      <p:pic>
        <p:nvPicPr>
          <p:cNvPr id="24" name="Picture 23" descr="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836712"/>
            <a:ext cx="2795593" cy="1669679"/>
          </a:xfrm>
          <a:prstGeom prst="rect">
            <a:avLst/>
          </a:prstGeom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smtClean="0">
                <a:solidFill>
                  <a:srgbClr val="FF0000"/>
                </a:solidFill>
              </a:rPr>
              <a:t>일러스터로 간단한 캐릭터 만들기</a:t>
            </a:r>
            <a:endParaRPr lang="en-US" altLang="ko-KR" sz="4400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28"/>
          <p:cNvSpPr/>
          <p:nvPr/>
        </p:nvSpPr>
        <p:spPr>
          <a:xfrm>
            <a:off x="714348" y="3286124"/>
            <a:ext cx="8429652" cy="79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7.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이 얼굴모양을 변형하기 위해  눈썹 선택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회전툴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을 선택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회전 기준점이 될 눈썹 아랫부분 한 지점을  선택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드레그해서 눈썹회전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48" y="571480"/>
            <a:ext cx="5286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6.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이 얼굴을 모두 선택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,   ALT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키 눌러 똑같은 캐릭터 복사하여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붙여놓기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, </a:t>
            </a:r>
          </a:p>
          <a:p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Alt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키 누를때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shift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키 함께 누르면 수평복사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solidFill>
                  <a:srgbClr val="FF0000"/>
                </a:solidFill>
                <a:ea typeface="Batang" pitchFamily="18" charset="-127"/>
              </a:rPr>
              <a:t>or</a:t>
            </a:r>
            <a:r>
              <a:rPr lang="ko-KR" altLang="en-US" sz="2000" b="1" dirty="0" smtClean="0"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  <a:ea typeface="Batang" pitchFamily="18" charset="-127"/>
              </a:rPr>
              <a:t>Edit&gt;Copy&gt;Paste</a:t>
            </a:r>
          </a:p>
        </p:txBody>
      </p:sp>
      <p:pic>
        <p:nvPicPr>
          <p:cNvPr id="16" name="Picture 15" descr="reflect t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2918"/>
            <a:ext cx="642910" cy="2073903"/>
          </a:xfrm>
          <a:prstGeom prst="rect">
            <a:avLst/>
          </a:prstGeom>
        </p:spPr>
      </p:pic>
      <p:sp>
        <p:nvSpPr>
          <p:cNvPr id="33" name="Rectangle 4"/>
          <p:cNvSpPr/>
          <p:nvPr/>
        </p:nvSpPr>
        <p:spPr>
          <a:xfrm>
            <a:off x="5940152" y="836712"/>
            <a:ext cx="2857520" cy="17859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275856" y="908720"/>
            <a:ext cx="3744416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8"/>
          <p:cNvSpPr/>
          <p:nvPr/>
        </p:nvSpPr>
        <p:spPr>
          <a:xfrm>
            <a:off x="179512" y="5877272"/>
            <a:ext cx="360039" cy="2857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Straight Arrow Connector 43"/>
          <p:cNvCxnSpPr>
            <a:endCxn id="43" idx="7"/>
          </p:cNvCxnSpPr>
          <p:nvPr/>
        </p:nvCxnSpPr>
        <p:spPr>
          <a:xfrm flipH="1">
            <a:off x="486824" y="3645024"/>
            <a:ext cx="5525336" cy="22740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ha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941168"/>
            <a:ext cx="1812153" cy="2143140"/>
          </a:xfrm>
          <a:prstGeom prst="rect">
            <a:avLst/>
          </a:prstGeom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Creating a simple character by illustrator</a:t>
            </a:r>
            <a:endParaRPr lang="en-US" altLang="ko-KR" sz="4400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28"/>
          <p:cNvSpPr/>
          <p:nvPr/>
        </p:nvSpPr>
        <p:spPr>
          <a:xfrm>
            <a:off x="0" y="714356"/>
            <a:ext cx="9144000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8.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우선 먼저 그렸던 입술 지우기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입그리기 위해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Line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선택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일자로 입술 그려주고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(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수평선입술 그리려면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+Shift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키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입술 선택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&gt;Object&gt;Path&gt;Add  Anchor Points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두번 정도 앵커포인트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추가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6" name="Picture 45" descr="zigz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929198"/>
            <a:ext cx="4857752" cy="263809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6" name="Rectangle 28"/>
          <p:cNvSpPr/>
          <p:nvPr/>
        </p:nvSpPr>
        <p:spPr>
          <a:xfrm>
            <a:off x="0" y="4214818"/>
            <a:ext cx="9144000" cy="1302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9. Anchor Points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추가한 입술에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&gt;Filter&gt;distort&gt;Zigzag&gt;Size:3pt, 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Ridges per segment:0,Point:Smooth&gt;OK&gt;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입술 선택하여 적당히 이동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얼굴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머리 색깔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비꾸어주기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7" name="Picture 16" descr="l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2143116"/>
            <a:ext cx="2357454" cy="2064750"/>
          </a:xfrm>
          <a:prstGeom prst="rect">
            <a:avLst/>
          </a:prstGeom>
        </p:spPr>
      </p:pic>
      <p:sp>
        <p:nvSpPr>
          <p:cNvPr id="18" name="타원 8"/>
          <p:cNvSpPr/>
          <p:nvPr/>
        </p:nvSpPr>
        <p:spPr>
          <a:xfrm>
            <a:off x="642910" y="3214686"/>
            <a:ext cx="500033" cy="35719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Straight Arrow Connector 19"/>
          <p:cNvCxnSpPr>
            <a:endCxn id="18" idx="1"/>
          </p:cNvCxnSpPr>
          <p:nvPr/>
        </p:nvCxnSpPr>
        <p:spPr>
          <a:xfrm flipH="1">
            <a:off x="716138" y="980728"/>
            <a:ext cx="5152006" cy="22862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dd anchor poin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2214554"/>
            <a:ext cx="1579848" cy="1857388"/>
          </a:xfrm>
          <a:prstGeom prst="rect">
            <a:avLst/>
          </a:prstGeom>
        </p:spPr>
      </p:pic>
      <p:pic>
        <p:nvPicPr>
          <p:cNvPr id="29" name="Picture 28" descr="objec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1785926"/>
            <a:ext cx="4057650" cy="438150"/>
          </a:xfrm>
          <a:prstGeom prst="rect">
            <a:avLst/>
          </a:prstGeom>
        </p:spPr>
      </p:pic>
      <p:sp>
        <p:nvSpPr>
          <p:cNvPr id="33" name="Rectangle 4"/>
          <p:cNvSpPr/>
          <p:nvPr/>
        </p:nvSpPr>
        <p:spPr>
          <a:xfrm rot="10800000" flipV="1">
            <a:off x="4143372" y="1714488"/>
            <a:ext cx="500066" cy="2886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429124" y="1340768"/>
            <a:ext cx="2519140" cy="4451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ctrl 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5143512"/>
            <a:ext cx="3005142" cy="1558440"/>
          </a:xfrm>
          <a:prstGeom prst="rect">
            <a:avLst/>
          </a:prstGeom>
        </p:spPr>
      </p:pic>
      <p:pic>
        <p:nvPicPr>
          <p:cNvPr id="59" name="Picture 58" descr="tool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815828" cy="5857916"/>
          </a:xfrm>
          <a:prstGeom prst="rect">
            <a:avLst/>
          </a:prstGeom>
        </p:spPr>
      </p:pic>
      <p:pic>
        <p:nvPicPr>
          <p:cNvPr id="56" name="Picture 55" descr="piftai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928934"/>
            <a:ext cx="1692235" cy="1514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smtClean="0">
                <a:solidFill>
                  <a:srgbClr val="FF0000"/>
                </a:solidFill>
              </a:rPr>
              <a:t>일러스터로 캐릭터 그리기</a:t>
            </a:r>
            <a:endParaRPr lang="en-US" altLang="ko-KR" sz="4400" b="1" dirty="0" smtClean="0">
              <a:solidFill>
                <a:srgbClr val="FF0000"/>
              </a:solidFill>
            </a:endParaRPr>
          </a:p>
        </p:txBody>
      </p:sp>
      <p:sp>
        <p:nvSpPr>
          <p:cNvPr id="15" name="Rectangle 28"/>
          <p:cNvSpPr/>
          <p:nvPr/>
        </p:nvSpPr>
        <p:spPr>
          <a:xfrm>
            <a:off x="827584" y="857232"/>
            <a:ext cx="831641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File&gt;  New,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stroke </a:t>
            </a:r>
            <a:r>
              <a:rPr 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color:Black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Ellipse tool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택하여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Fill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color:Black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Stroke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color:Black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머리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동그랗게 그리고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Fill color: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살색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Stroke color: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검정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얼굴은 머리보다 작게 그리고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&gt;mesh tool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로 얼굴 클릭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앵커포인트 선택하여  이동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땋은 머리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머리띠도 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ellipse tool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로 그리고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펜툴로  땋은 머리의 끝부분을 그리기</a:t>
            </a:r>
            <a:endParaRPr lang="en-US" altLang="ko-KR" sz="2000" b="1" u="sng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</a:p>
          <a:p>
            <a:pPr marL="457200" indent="-457200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타원 8"/>
          <p:cNvSpPr/>
          <p:nvPr/>
        </p:nvSpPr>
        <p:spPr>
          <a:xfrm>
            <a:off x="428596" y="1643050"/>
            <a:ext cx="285752" cy="35719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42910" y="1500172"/>
            <a:ext cx="1714514" cy="2857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8"/>
          <p:cNvSpPr/>
          <p:nvPr/>
        </p:nvSpPr>
        <p:spPr>
          <a:xfrm>
            <a:off x="0" y="3214686"/>
            <a:ext cx="428596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85720" y="2060848"/>
            <a:ext cx="2918128" cy="12252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28662" y="4572008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err="1" smtClean="0">
                <a:latin typeface="Batang" pitchFamily="18" charset="-127"/>
                <a:ea typeface="Batang" pitchFamily="18" charset="-127"/>
              </a:rPr>
              <a:t>Ctrl+G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로 그룹화한  후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en-US" altLang="ko-KR" b="1" u="sng" dirty="0" smtClean="0">
                <a:latin typeface="Batang" pitchFamily="18" charset="-127"/>
                <a:ea typeface="Batang" pitchFamily="18" charset="-127"/>
              </a:rPr>
              <a:t>Reflect tool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선택 </a:t>
            </a:r>
            <a:r>
              <a:rPr lang="en-US" altLang="ko-KR" b="1" u="sng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Alt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키 누르고 기준점 정해주고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Vertical, Copy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혹은</a:t>
            </a:r>
            <a:r>
              <a:rPr 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땋은 머리와 머리띠 선택</a:t>
            </a:r>
            <a:r>
              <a:rPr 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&gt;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우측마우스</a:t>
            </a:r>
            <a:r>
              <a:rPr lang="en-US" altLang="ko-KR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&gt;</a:t>
            </a:r>
          </a:p>
          <a:p>
            <a:r>
              <a:rPr lang="en-US" altLang="ko-KR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Transform&gt;Reflect&gt; Copy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&gt;</a:t>
            </a:r>
          </a:p>
          <a:p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적절히 오브젝트 위치 </a:t>
            </a:r>
            <a:r>
              <a:rPr lang="en-US" altLang="ko-KR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이동</a:t>
            </a:r>
            <a:endParaRPr lang="en-US" altLang="ko-KR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7" name="Picture 26" descr="HE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143248"/>
            <a:ext cx="1643074" cy="1508784"/>
          </a:xfrm>
          <a:prstGeom prst="rect">
            <a:avLst/>
          </a:prstGeom>
        </p:spPr>
      </p:pic>
      <p:pic>
        <p:nvPicPr>
          <p:cNvPr id="28" name="Picture 27" descr="meshto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3071810"/>
            <a:ext cx="1643074" cy="1506819"/>
          </a:xfrm>
          <a:prstGeom prst="rect">
            <a:avLst/>
          </a:prstGeom>
        </p:spPr>
      </p:pic>
      <p:pic>
        <p:nvPicPr>
          <p:cNvPr id="32" name="Picture 31" descr="meshtool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3143248"/>
            <a:ext cx="1586676" cy="1428760"/>
          </a:xfrm>
          <a:prstGeom prst="rect">
            <a:avLst/>
          </a:prstGeom>
        </p:spPr>
      </p:pic>
      <p:sp>
        <p:nvSpPr>
          <p:cNvPr id="33" name="타원 8"/>
          <p:cNvSpPr/>
          <p:nvPr/>
        </p:nvSpPr>
        <p:spPr>
          <a:xfrm>
            <a:off x="3714744" y="3357562"/>
            <a:ext cx="285752" cy="2143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Straight Arrow Connector 33"/>
          <p:cNvCxnSpPr>
            <a:endCxn id="33" idx="0"/>
          </p:cNvCxnSpPr>
          <p:nvPr/>
        </p:nvCxnSpPr>
        <p:spPr>
          <a:xfrm rot="5400000">
            <a:off x="3393273" y="2821777"/>
            <a:ext cx="1000132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214282" y="1857364"/>
            <a:ext cx="1500201" cy="11430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타원 8"/>
          <p:cNvSpPr/>
          <p:nvPr/>
        </p:nvSpPr>
        <p:spPr>
          <a:xfrm>
            <a:off x="0" y="1357298"/>
            <a:ext cx="35947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6786578" y="2420888"/>
            <a:ext cx="881766" cy="18653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357158" y="2500306"/>
            <a:ext cx="3998818" cy="22248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ac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143116"/>
            <a:ext cx="2693846" cy="1452564"/>
          </a:xfrm>
          <a:prstGeom prst="rect">
            <a:avLst/>
          </a:prstGeom>
        </p:spPr>
      </p:pic>
      <p:pic>
        <p:nvPicPr>
          <p:cNvPr id="11" name="Picture 10" descr="tool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815828" cy="5857916"/>
          </a:xfrm>
          <a:prstGeom prst="rect">
            <a:avLst/>
          </a:prstGeom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Creating a character by illustrator</a:t>
            </a:r>
            <a:endParaRPr lang="en-US" altLang="ko-KR" sz="4400" b="1" dirty="0" smtClean="0">
              <a:solidFill>
                <a:srgbClr val="FF0000"/>
              </a:solidFill>
            </a:endParaRPr>
          </a:p>
        </p:txBody>
      </p:sp>
      <p:sp>
        <p:nvSpPr>
          <p:cNvPr id="15" name="Rectangle 28"/>
          <p:cNvSpPr/>
          <p:nvPr/>
        </p:nvSpPr>
        <p:spPr>
          <a:xfrm>
            <a:off x="970428" y="857232"/>
            <a:ext cx="8173572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3.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면색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흰색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눈을 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Ellipse tool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로  만들고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면색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검정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눈동자도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Ellipse tool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로  만들고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펜툴로 눈썹 그리기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눈과 눈동자 눈썹을 모두 선택하여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Ctrl+G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한 후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&gt; 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Reflect tool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선택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Alt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키 누르고 기준점 정해주고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Vertical, Copy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입술만들기는 전 페이지 참고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타원 8"/>
          <p:cNvSpPr/>
          <p:nvPr/>
        </p:nvSpPr>
        <p:spPr>
          <a:xfrm>
            <a:off x="0" y="2214554"/>
            <a:ext cx="428596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Straight Arrow Connector 8"/>
          <p:cNvCxnSpPr>
            <a:endCxn id="8" idx="7"/>
          </p:cNvCxnSpPr>
          <p:nvPr/>
        </p:nvCxnSpPr>
        <p:spPr>
          <a:xfrm flipH="1">
            <a:off x="365830" y="2060848"/>
            <a:ext cx="2045930" cy="2064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56219" y="3573016"/>
            <a:ext cx="8035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4.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몸통을 얼굴 뒤로 보내기 위해</a:t>
            </a:r>
            <a:r>
              <a:rPr lang="en-US" sz="2000" dirty="0" smtClean="0"/>
              <a:t>.&gt;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body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선택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우측마우스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&gt;Arrange&gt; </a:t>
            </a:r>
          </a:p>
          <a:p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Send to back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1403648" y="2413337"/>
            <a:ext cx="5313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Rectangle tool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로 자신이 원하는 색상 택하여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몸통 만들고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,  Stroke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은 검정색 택하여 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두께 적절히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3" name="Picture 22" descr="bod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4357694"/>
            <a:ext cx="2618137" cy="2081214"/>
          </a:xfrm>
          <a:prstGeom prst="rect">
            <a:avLst/>
          </a:prstGeom>
        </p:spPr>
      </p:pic>
      <p:pic>
        <p:nvPicPr>
          <p:cNvPr id="25" name="Picture 24" descr="sendb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357694"/>
            <a:ext cx="2551357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rart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785786" cy="6000792"/>
          </a:xfrm>
          <a:prstGeom prst="rect">
            <a:avLst/>
          </a:prstGeom>
        </p:spPr>
      </p:pic>
      <p:pic>
        <p:nvPicPr>
          <p:cNvPr id="31" name="Picture 30" descr="케릭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571480"/>
            <a:ext cx="3686175" cy="1695450"/>
          </a:xfrm>
          <a:prstGeom prst="rect">
            <a:avLst/>
          </a:prstGeom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Creating a character by illustrator</a:t>
            </a:r>
            <a:endParaRPr lang="en-US" altLang="ko-KR" sz="4400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786" y="2071678"/>
            <a:ext cx="8072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5.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팔도 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Rectangle tool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로 만들고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다리도 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Rectangle tool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로 만들고</a:t>
            </a:r>
            <a:endParaRPr lang="en-US" sz="20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팔다리 둘다 선택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&gt;Choose </a:t>
            </a:r>
            <a:r>
              <a:rPr lang="en-US" altLang="ko-KR" sz="2000" b="1" u="sng" dirty="0" smtClean="0">
                <a:latin typeface="Batang" pitchFamily="18" charset="-127"/>
                <a:ea typeface="Batang" pitchFamily="18" charset="-127"/>
              </a:rPr>
              <a:t>Reflect tool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선택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 Alt key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눌러 기준점 정한 후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Vertical, Copy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팔다리를 몸통 뒤로 보내기 위해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dirty="0" smtClean="0"/>
              <a:t>&gt;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팔다리 선택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</a:p>
          <a:p>
            <a:pPr marL="457200" indent="-457200"/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우측마우스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&gt;Arrange&gt; Send to back,</a:t>
            </a:r>
          </a:p>
          <a:p>
            <a:pPr marL="457200" indent="-457200"/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u="sng" dirty="0" smtClean="0">
                <a:latin typeface="Batang" pitchFamily="18" charset="-127"/>
                <a:ea typeface="Batang" pitchFamily="18" charset="-127"/>
              </a:rPr>
              <a:t>star tool </a:t>
            </a:r>
            <a:r>
              <a:rPr lang="ko-KR" altLang="en-US" sz="2000" b="1" u="sng" dirty="0" smtClean="0">
                <a:latin typeface="Batang" pitchFamily="18" charset="-127"/>
                <a:ea typeface="Batang" pitchFamily="18" charset="-127"/>
              </a:rPr>
              <a:t>택하여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몸통에 별 그리기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" name="Picture 12" descr="sendbac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4000480"/>
            <a:ext cx="3073635" cy="2857520"/>
          </a:xfrm>
          <a:prstGeom prst="rect">
            <a:avLst/>
          </a:prstGeom>
        </p:spPr>
      </p:pic>
      <p:sp>
        <p:nvSpPr>
          <p:cNvPr id="16" name="타원 8"/>
          <p:cNvSpPr/>
          <p:nvPr/>
        </p:nvSpPr>
        <p:spPr>
          <a:xfrm>
            <a:off x="0" y="2571744"/>
            <a:ext cx="428596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85720" y="2643182"/>
            <a:ext cx="4070256" cy="657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8"/>
          <p:cNvSpPr/>
          <p:nvPr/>
        </p:nvSpPr>
        <p:spPr>
          <a:xfrm>
            <a:off x="357158" y="1928802"/>
            <a:ext cx="428596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24" descr="sra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035142"/>
            <a:ext cx="3000396" cy="2822858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571472" y="2214554"/>
            <a:ext cx="760168" cy="14304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일러스터 기본 화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352928" cy="604867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35696" y="0"/>
            <a:ext cx="547260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일러스터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도구화면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/>
          <p:nvPr/>
        </p:nvSpPr>
        <p:spPr>
          <a:xfrm flipV="1">
            <a:off x="323528" y="620688"/>
            <a:ext cx="4248472" cy="360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4"/>
          <p:cNvSpPr/>
          <p:nvPr/>
        </p:nvSpPr>
        <p:spPr>
          <a:xfrm flipV="1">
            <a:off x="395536" y="1268759"/>
            <a:ext cx="792088" cy="41044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4"/>
          <p:cNvSpPr/>
          <p:nvPr/>
        </p:nvSpPr>
        <p:spPr>
          <a:xfrm flipV="1">
            <a:off x="6156176" y="1196748"/>
            <a:ext cx="2592288" cy="22322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4"/>
          <p:cNvSpPr/>
          <p:nvPr/>
        </p:nvSpPr>
        <p:spPr>
          <a:xfrm flipV="1">
            <a:off x="2411760" y="2564904"/>
            <a:ext cx="2736304" cy="28083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4"/>
          <p:cNvSpPr/>
          <p:nvPr/>
        </p:nvSpPr>
        <p:spPr>
          <a:xfrm flipV="1">
            <a:off x="1187624" y="6453336"/>
            <a:ext cx="2736304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4"/>
          <p:cNvSpPr/>
          <p:nvPr/>
        </p:nvSpPr>
        <p:spPr>
          <a:xfrm flipV="1">
            <a:off x="323528" y="6453336"/>
            <a:ext cx="720080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6016" y="620688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메뉴바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9632" y="1556792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/>
                </a:solidFill>
              </a:rPr>
              <a:t>도구박스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9832" y="2996952"/>
            <a:ext cx="18002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아트보드</a:t>
            </a:r>
            <a:r>
              <a:rPr lang="en-US" altLang="ko-KR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그림 그리는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영역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4248" y="836712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파레트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28" y="6093296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/>
                </a:solidFill>
              </a:rPr>
              <a:t>배율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23928" y="6381328"/>
            <a:ext cx="20882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상태표시줄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4"/>
          <p:cNvSpPr/>
          <p:nvPr/>
        </p:nvSpPr>
        <p:spPr>
          <a:xfrm flipV="1">
            <a:off x="6156176" y="5013176"/>
            <a:ext cx="2592288" cy="12241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28184" y="5373216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레이어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4"/>
          <p:cNvSpPr/>
          <p:nvPr/>
        </p:nvSpPr>
        <p:spPr>
          <a:xfrm flipV="1">
            <a:off x="6156176" y="3429000"/>
            <a:ext cx="2592288" cy="15121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47856" y="364502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STROKE:</a:t>
            </a:r>
            <a:r>
              <a:rPr lang="ko-KR" altLang="en-US" b="1" dirty="0" smtClean="0">
                <a:solidFill>
                  <a:schemeClr val="tx1"/>
                </a:solidFill>
              </a:rPr>
              <a:t>선두께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35696" y="0"/>
            <a:ext cx="547260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일러스터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도구화면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tool 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195" y="476672"/>
            <a:ext cx="6257610" cy="6624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260648"/>
            <a:ext cx="19442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Selection tool: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선택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>
            <a:off x="2195736" y="404664"/>
            <a:ext cx="1872208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24128" y="332656"/>
            <a:ext cx="30963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Direct Selection tool : </a:t>
            </a:r>
          </a:p>
          <a:p>
            <a:r>
              <a:rPr lang="ko-KR" altLang="en-US" sz="1200" b="1" dirty="0" smtClean="0">
                <a:solidFill>
                  <a:schemeClr val="tx1"/>
                </a:solidFill>
              </a:rPr>
              <a:t>그룹화된 오브젝트 부분선택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그룹선택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92080" y="908720"/>
            <a:ext cx="504056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83768" y="1052736"/>
            <a:ext cx="1728192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692696"/>
            <a:ext cx="26997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Magic wand tool: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유사한 속성 선택 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60232" y="980728"/>
            <a:ext cx="248376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Lasso tool: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자유롭게 드레그해서 기준점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선 선택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1124744"/>
            <a:ext cx="26277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Pen tool: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자유형태 선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베이지어 곡선 이용하여 오브젝트만들기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99792" y="1556792"/>
            <a:ext cx="432048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444208" y="1844824"/>
            <a:ext cx="360040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804248" y="1484784"/>
            <a:ext cx="23397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type tool: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영역문자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패스문자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ko-KR" altLang="en-US" sz="1200" b="1" dirty="0" smtClean="0">
                <a:solidFill>
                  <a:schemeClr val="tx1"/>
                </a:solidFill>
              </a:rPr>
              <a:t>세로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세로영역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세로 패스문자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4788024" y="1196752"/>
            <a:ext cx="180020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6" idx="3"/>
          </p:cNvCxnSpPr>
          <p:nvPr/>
        </p:nvCxnSpPr>
        <p:spPr>
          <a:xfrm>
            <a:off x="2699792" y="1952836"/>
            <a:ext cx="1584176" cy="324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0" y="1700808"/>
            <a:ext cx="26997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Line segment tool: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직선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곡선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나선형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원형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그리드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6444208" y="2276872"/>
            <a:ext cx="360040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660232" y="1988840"/>
            <a:ext cx="24837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Rectangle  tool:</a:t>
            </a:r>
          </a:p>
          <a:p>
            <a:r>
              <a:rPr lang="ko-KR" altLang="en-US" sz="1200" b="1" dirty="0" smtClean="0">
                <a:solidFill>
                  <a:schemeClr val="tx1"/>
                </a:solidFill>
              </a:rPr>
              <a:t>사각형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둥근사각형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원형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다각형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별형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flare tool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156176" y="2636912"/>
            <a:ext cx="28803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Pencil tool: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자유곡선 그릴때 사용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</a:rPr>
              <a:t>Pencil tool, Smooth tool, eraser tool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5652120" y="2636912"/>
            <a:ext cx="504056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80" idx="3"/>
          </p:cNvCxnSpPr>
          <p:nvPr/>
        </p:nvCxnSpPr>
        <p:spPr>
          <a:xfrm>
            <a:off x="1331640" y="2384884"/>
            <a:ext cx="3024336" cy="2520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0" y="2276872"/>
            <a:ext cx="13316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Paintbrush tool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>
            <a:stCxn id="87" idx="3"/>
          </p:cNvCxnSpPr>
          <p:nvPr/>
        </p:nvCxnSpPr>
        <p:spPr>
          <a:xfrm>
            <a:off x="1907704" y="2672916"/>
            <a:ext cx="1656184" cy="1080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0" y="2564904"/>
            <a:ext cx="19077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Rotate tool, reflect tool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88" name="Straight Arrow Connector 87"/>
          <p:cNvCxnSpPr>
            <a:stCxn id="90" idx="1"/>
          </p:cNvCxnSpPr>
          <p:nvPr/>
        </p:nvCxnSpPr>
        <p:spPr>
          <a:xfrm flipH="1" flipV="1">
            <a:off x="5652120" y="3140968"/>
            <a:ext cx="1368152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7020272" y="3140968"/>
            <a:ext cx="21237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Scale,  shear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기울기툴각도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reshape tool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1763688" y="2924944"/>
            <a:ext cx="144016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0" y="2852936"/>
            <a:ext cx="176368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Warp tool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왜곡변형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altLang="ko-KR" sz="1200" b="1" dirty="0" smtClean="0">
                <a:solidFill>
                  <a:schemeClr val="tx1"/>
                </a:solidFill>
              </a:rPr>
              <a:t>twirl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비틀기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altLang="ko-KR" sz="1200" b="1" dirty="0" smtClean="0">
                <a:solidFill>
                  <a:schemeClr val="tx1"/>
                </a:solidFill>
              </a:rPr>
              <a:t>pucker tool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구김툴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altLang="ko-KR" sz="1200" b="1" dirty="0" smtClean="0">
                <a:solidFill>
                  <a:schemeClr val="tx1"/>
                </a:solidFill>
              </a:rPr>
              <a:t>bloat tool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팽창도구툴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scallop(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부채꼴툴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         crystallize(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크리스탈툴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   wrinkle(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링크툴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2411760" y="3861048"/>
            <a:ext cx="64807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0" y="4221088"/>
            <a:ext cx="27718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Symbol sprayer tool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심볼 적용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편집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H="1" flipV="1">
            <a:off x="7236296" y="3861048"/>
            <a:ext cx="432048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7740352" y="3789040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</a:rPr>
              <a:t>그래프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29" name="Straight Arrow Connector 128"/>
          <p:cNvCxnSpPr>
            <a:stCxn id="131" idx="3"/>
          </p:cNvCxnSpPr>
          <p:nvPr/>
        </p:nvCxnSpPr>
        <p:spPr>
          <a:xfrm flipV="1">
            <a:off x="2555776" y="4149080"/>
            <a:ext cx="1728192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0" y="4581128"/>
            <a:ext cx="25557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Mesh tool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그물같은 기준점 배치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796136" y="414908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 smtClean="0">
              <a:solidFill>
                <a:schemeClr val="tx1"/>
              </a:solidFill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</a:rPr>
              <a:t>그라디언트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36" name="Straight Arrow Connector 135"/>
          <p:cNvCxnSpPr>
            <a:stCxn id="133" idx="1"/>
          </p:cNvCxnSpPr>
          <p:nvPr/>
        </p:nvCxnSpPr>
        <p:spPr>
          <a:xfrm flipH="1" flipV="1">
            <a:off x="4716016" y="4077072"/>
            <a:ext cx="1080120" cy="1800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 flipV="1">
            <a:off x="5364088" y="4437112"/>
            <a:ext cx="648072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940152" y="4437112"/>
            <a:ext cx="30598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altLang="ko-KR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Blend tool, auto trace tool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오브젝트와 오브젝트의 변해가는 중간단계 나타냄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ko-KR" altLang="en-US" sz="1200" b="1" dirty="0" smtClean="0">
                <a:solidFill>
                  <a:schemeClr val="tx1"/>
                </a:solidFill>
              </a:rPr>
              <a:t>자동추적툴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652120" y="5229200"/>
            <a:ext cx="27363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Scissors tool: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기준점 선택해서 분리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flipH="1" flipV="1">
            <a:off x="5292080" y="4941168"/>
            <a:ext cx="504056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 flipV="1">
            <a:off x="4572000" y="5229200"/>
            <a:ext cx="64807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2699792" y="4437112"/>
            <a:ext cx="1584176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5076056" y="5661248"/>
            <a:ext cx="27363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Zoom tool: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확대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축소 작업환경조절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0" y="5013176"/>
            <a:ext cx="34918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Eyedropper  tool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스포이드툴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,paint bucket tool, measure tool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>
            <a:stCxn id="156" idx="3"/>
          </p:cNvCxnSpPr>
          <p:nvPr/>
        </p:nvCxnSpPr>
        <p:spPr>
          <a:xfrm flipV="1">
            <a:off x="3275856" y="4869160"/>
            <a:ext cx="936104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547664" y="5733256"/>
            <a:ext cx="17281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Slice tool: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이미지 분할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59" name="Straight Arrow Connector 158"/>
          <p:cNvCxnSpPr/>
          <p:nvPr/>
        </p:nvCxnSpPr>
        <p:spPr>
          <a:xfrm flipV="1">
            <a:off x="3131840" y="5229200"/>
            <a:ext cx="1152128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1691680" y="6165304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Hand tool: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이동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5696" y="0"/>
            <a:ext cx="547260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Illustrator Toolbox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illustrator t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일러스터 화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5133975" cy="57193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87624" y="1916832"/>
            <a:ext cx="936104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펜툴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4"/>
          <p:cNvSpPr/>
          <p:nvPr/>
        </p:nvSpPr>
        <p:spPr>
          <a:xfrm flipV="1">
            <a:off x="179512" y="1196746"/>
            <a:ext cx="864096" cy="42484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835696" y="0"/>
            <a:ext cx="5472608" cy="476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일러스터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펜툴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사용하기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28"/>
          <p:cNvSpPr/>
          <p:nvPr/>
        </p:nvSpPr>
        <p:spPr>
          <a:xfrm>
            <a:off x="5364088" y="476672"/>
            <a:ext cx="3779912" cy="6381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펜툴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자유형태로 드로잉할때 사용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457200" indent="-457200"/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오브젝트를 만들거나 베이지어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곡선 형태조절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펜툴</a:t>
            </a:r>
            <a:r>
              <a:rPr lang="en-US" altLang="ko-KR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기준점 추가툴</a:t>
            </a:r>
            <a:r>
              <a:rPr lang="en-US" altLang="ko-KR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기준점 삭제툴</a:t>
            </a:r>
            <a:r>
              <a:rPr lang="en-US" altLang="ko-KR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 </a:t>
            </a:r>
          </a:p>
          <a:p>
            <a:pPr marL="457200" indent="-457200"/>
            <a:r>
              <a:rPr lang="en-US" altLang="ko-KR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방향점 조정 툴 </a:t>
            </a:r>
            <a:r>
              <a:rPr lang="en-US" altLang="ko-KR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 marL="457200" indent="-457200"/>
            <a:endParaRPr lang="en-US" sz="1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펜툴의 기준점 방향 조절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패스작업에서는 앞쪽 방향선에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영향을 받게 되어 방향선을 삭제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하지 않고 기준점을 취한다면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곡선이 그려지므로 각도가 다른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곡선이나 꺽어진 직선을 그리려고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할때엔 앞쪽의 방향선을 삭제해야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3.</a:t>
            </a:r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베이지어 곡선 그리기</a:t>
            </a:r>
            <a:endParaRPr lang="en-US" altLang="ko-KR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-</a:t>
            </a:r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직선그리기</a:t>
            </a:r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직선의 꺽어지는 부분을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툴로 클릭하여 포인트와 세크먼트를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만들어서 그린다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457200" indent="-457200"/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-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사선그리기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라인 시작점을 클릭하여 포인트를 만들고 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SHIFT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키를 누른 채로 꺽어지는 부분을 클릭하면 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45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도 각도를 그릴 수 있다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pPr marL="457200" indent="-457200"/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곡선그리기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;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시작점을 클릭하여 포인트 생성 후 꺾어진 부분을 클릭한 체로 오른쪽으로 드래그하여 포인트에  방향선이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나타나며 곡선을  그린다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457200" indent="-457200"/>
            <a:endParaRPr lang="en-US" altLang="ko-KR" sz="16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16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14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타원 8"/>
          <p:cNvSpPr/>
          <p:nvPr/>
        </p:nvSpPr>
        <p:spPr>
          <a:xfrm>
            <a:off x="323529" y="2060848"/>
            <a:ext cx="288031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Straight Arrow Connector 25"/>
          <p:cNvCxnSpPr>
            <a:endCxn id="22" idx="7"/>
          </p:cNvCxnSpPr>
          <p:nvPr/>
        </p:nvCxnSpPr>
        <p:spPr>
          <a:xfrm flipH="1" flipV="1">
            <a:off x="569379" y="2103029"/>
            <a:ext cx="618246" cy="298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8"/>
          <p:cNvSpPr/>
          <p:nvPr/>
        </p:nvSpPr>
        <p:spPr>
          <a:xfrm>
            <a:off x="251520" y="4221088"/>
            <a:ext cx="936104" cy="122413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32"/>
          <p:cNvSpPr/>
          <p:nvPr/>
        </p:nvSpPr>
        <p:spPr>
          <a:xfrm>
            <a:off x="1547664" y="3429000"/>
            <a:ext cx="12241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면색 </a:t>
            </a:r>
            <a:r>
              <a:rPr lang="en-US" altLang="ko-KR" b="1" dirty="0" smtClean="0">
                <a:solidFill>
                  <a:schemeClr val="tx1"/>
                </a:solidFill>
              </a:rPr>
              <a:t>Fill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39552" y="3645024"/>
            <a:ext cx="108012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55576" y="4725144"/>
            <a:ext cx="864096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19672" y="4653136"/>
            <a:ext cx="172819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외곽선색 </a:t>
            </a:r>
            <a:r>
              <a:rPr lang="en-US" altLang="ko-KR" b="1" dirty="0" smtClean="0">
                <a:solidFill>
                  <a:schemeClr val="tx1"/>
                </a:solidFill>
              </a:rPr>
              <a:t>Stroke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91680" y="40050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SWAP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색상변경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flipH="1">
            <a:off x="827584" y="4257092"/>
            <a:ext cx="864096" cy="2665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67544" y="4941168"/>
            <a:ext cx="36004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23528" y="5877272"/>
            <a:ext cx="1800200" cy="980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DEFAULT</a:t>
            </a: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색상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흰색</a:t>
            </a:r>
            <a:r>
              <a:rPr lang="en-US" altLang="ko-KR" b="1" dirty="0" smtClean="0">
                <a:solidFill>
                  <a:schemeClr val="tx1"/>
                </a:solidFill>
              </a:rPr>
              <a:t>,</a:t>
            </a:r>
            <a:r>
              <a:rPr lang="ko-KR" altLang="en-US" b="1" dirty="0" smtClean="0">
                <a:solidFill>
                  <a:schemeClr val="tx1"/>
                </a:solidFill>
              </a:rPr>
              <a:t>검정색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755576" y="5013176"/>
            <a:ext cx="1584176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195736" y="5373216"/>
            <a:ext cx="151216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면색을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r>
              <a:rPr lang="ko-KR" altLang="en-US" b="1" dirty="0" smtClean="0">
                <a:solidFill>
                  <a:schemeClr val="tx1"/>
                </a:solidFill>
              </a:rPr>
              <a:t>투명하게 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r>
              <a:rPr lang="ko-KR" altLang="en-US" b="1" dirty="0" smtClean="0">
                <a:solidFill>
                  <a:schemeClr val="tx1"/>
                </a:solidFill>
              </a:rPr>
              <a:t>하고 싶으면 이곳 클릭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620688"/>
            <a:ext cx="4391918" cy="313357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35696" y="0"/>
            <a:ext cx="5472608" cy="476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일러스터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펜툴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사용하기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9322" y="571480"/>
            <a:ext cx="12241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현재색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57554" y="928670"/>
            <a:ext cx="2592288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357554" y="1428736"/>
            <a:ext cx="2786082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15074" y="1285860"/>
            <a:ext cx="172819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이전 선택한 색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4857752" y="1643050"/>
            <a:ext cx="3816424" cy="1867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면색과 선색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창을 더블클릭하여 칼라 피커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창에서 색상의 채도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명도 조절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칼라 파레트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색상 혼합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색상모드 변경가능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28"/>
          <p:cNvSpPr/>
          <p:nvPr/>
        </p:nvSpPr>
        <p:spPr>
          <a:xfrm>
            <a:off x="179512" y="3714752"/>
            <a:ext cx="8964488" cy="3143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AutoNum type="arabicPeriod"/>
            </a:pP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화면 확대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돋보기툴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혹은 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CTRL+ (+)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확대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화면 축소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CTRL +   ( - )</a:t>
            </a:r>
          </a:p>
          <a:p>
            <a:pPr marL="457200" indent="-457200">
              <a:buAutoNum type="arabicPeriod"/>
            </a:pP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새로운 선 그리고 싶을 때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CTRL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키 눌러 비활성화 시키고 선택해제하고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새로운 선 시작해야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4.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곡선그리기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위쪽으로  드레그해야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CTRL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키 눌러 보정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방향선 바꾸고 싶을땐  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ALT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키 눌러야</a:t>
            </a:r>
            <a:endParaRPr lang="en-US" altLang="ko-KR" sz="20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                                </a:t>
            </a: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5.</a:t>
            </a:r>
            <a:r>
              <a:rPr lang="ko-KR" altLang="en-US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방향점</a:t>
            </a:r>
            <a:r>
              <a:rPr lang="en-US" altLang="ko-KR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방향선을  움직여 </a:t>
            </a:r>
            <a:endParaRPr lang="en-US" altLang="ko-KR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/>
            <a:r>
              <a:rPr lang="en-US" altLang="ko-KR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                                   </a:t>
            </a:r>
            <a:r>
              <a:rPr lang="ko-KR" altLang="en-US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곡선형태를 조정하는 부분</a:t>
            </a:r>
            <a:endParaRPr lang="en-US" altLang="ko-KR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/>
            <a:r>
              <a:rPr lang="en-US" altLang="ko-KR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                                       </a:t>
            </a:r>
            <a:r>
              <a:rPr lang="en-US" altLang="ko-KR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6.</a:t>
            </a:r>
            <a:r>
              <a:rPr lang="ko-KR" altLang="en-US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방향선</a:t>
            </a:r>
            <a:r>
              <a:rPr lang="en-US" altLang="ko-KR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곡선 기울기와 굴곡 조정</a:t>
            </a:r>
            <a:endParaRPr lang="en-US" sz="1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5720" y="5500702"/>
            <a:ext cx="5214974" cy="1112714"/>
            <a:chOff x="571472" y="5643578"/>
            <a:chExt cx="5214974" cy="1112714"/>
          </a:xfrm>
        </p:grpSpPr>
        <p:pic>
          <p:nvPicPr>
            <p:cNvPr id="21" name="Picture 20" descr="anchor poin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72" y="5643578"/>
              <a:ext cx="3286148" cy="107154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3857620" y="6429396"/>
              <a:ext cx="1224136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방향점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Line Callout 1 27"/>
            <p:cNvSpPr/>
            <p:nvPr/>
          </p:nvSpPr>
          <p:spPr>
            <a:xfrm>
              <a:off x="3857620" y="6000768"/>
              <a:ext cx="1928826" cy="326896"/>
            </a:xfrm>
            <a:prstGeom prst="borderCallout1">
              <a:avLst>
                <a:gd name="adj1" fmla="val 18750"/>
                <a:gd name="adj2" fmla="val -8333"/>
                <a:gd name="adj3" fmla="val 162229"/>
                <a:gd name="adj4" fmla="val -2351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전방방향선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Line Callout 1 28"/>
            <p:cNvSpPr/>
            <p:nvPr/>
          </p:nvSpPr>
          <p:spPr>
            <a:xfrm>
              <a:off x="1357290" y="6429396"/>
              <a:ext cx="1357322" cy="326896"/>
            </a:xfrm>
            <a:prstGeom prst="borderCallout1">
              <a:avLst>
                <a:gd name="adj1" fmla="val -24957"/>
                <a:gd name="adj2" fmla="val 47105"/>
                <a:gd name="adj3" fmla="val -82527"/>
                <a:gd name="adj4" fmla="val 1863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세그먼트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714744" y="6500834"/>
              <a:ext cx="142876" cy="142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785918" y="5715016"/>
              <a:ext cx="214314" cy="2143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1472" y="5643578"/>
              <a:ext cx="1224136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방향점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42976" y="0"/>
            <a:ext cx="678661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일러스터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펜툴 사용하여 연습하기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642918"/>
            <a:ext cx="6072230" cy="621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43608" y="0"/>
            <a:ext cx="705678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일러스터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펜툴 사용하여 연습하기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illust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4572000" cy="6048672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85794"/>
            <a:ext cx="4572000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PUPI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923579"/>
            <a:ext cx="2099553" cy="1934421"/>
          </a:xfrm>
          <a:prstGeom prst="rect">
            <a:avLst/>
          </a:prstGeom>
        </p:spPr>
      </p:pic>
      <p:pic>
        <p:nvPicPr>
          <p:cNvPr id="31" name="Picture 30" descr="f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6419" y="1357298"/>
            <a:ext cx="2207581" cy="3643338"/>
          </a:xfrm>
          <a:prstGeom prst="rect">
            <a:avLst/>
          </a:prstGeom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smtClean="0">
                <a:solidFill>
                  <a:srgbClr val="FF0000"/>
                </a:solidFill>
              </a:rPr>
              <a:t>일러스터로 간단한 캐릭터 만들기</a:t>
            </a:r>
            <a:endParaRPr lang="en-US" altLang="ko-KR" sz="4400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28"/>
          <p:cNvSpPr/>
          <p:nvPr/>
        </p:nvSpPr>
        <p:spPr>
          <a:xfrm>
            <a:off x="785786" y="2000240"/>
            <a:ext cx="7280852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file&gt;  NEW    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캐릭터명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Size;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A4,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Width,Height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값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용지방향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Orientation: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가로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세로 중 설정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면색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검정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S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troke color: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검정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Ellipse tool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택하여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타원형 머리 그리기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4" descr="ILLUSTER 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571480"/>
            <a:ext cx="3310414" cy="16561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2571736" y="1714488"/>
            <a:ext cx="128588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ool b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705991" cy="5328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타원 8"/>
          <p:cNvSpPr/>
          <p:nvPr/>
        </p:nvSpPr>
        <p:spPr>
          <a:xfrm>
            <a:off x="285720" y="2643182"/>
            <a:ext cx="360039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Straight Arrow Connector 18"/>
          <p:cNvCxnSpPr>
            <a:stCxn id="15" idx="5"/>
          </p:cNvCxnSpPr>
          <p:nvPr/>
        </p:nvCxnSpPr>
        <p:spPr>
          <a:xfrm>
            <a:off x="593032" y="2950495"/>
            <a:ext cx="4555034" cy="464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27584" y="3643314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3.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이곳에서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Ellipse tool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택하여 타원형 얼굴 동그랗게  살색으로 택해 그리고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눈은 하얗게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눈동자는 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검정으로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4"/>
          <p:cNvSpPr/>
          <p:nvPr/>
        </p:nvSpPr>
        <p:spPr>
          <a:xfrm>
            <a:off x="7000892" y="4286256"/>
            <a:ext cx="500066" cy="4217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211960" y="3212976"/>
            <a:ext cx="3003246" cy="12161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91880" y="3429000"/>
            <a:ext cx="4509144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incarnad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4929198"/>
            <a:ext cx="2024121" cy="1928802"/>
          </a:xfrm>
          <a:prstGeom prst="rect">
            <a:avLst/>
          </a:prstGeom>
        </p:spPr>
      </p:pic>
      <p:pic>
        <p:nvPicPr>
          <p:cNvPr id="46" name="Picture 45" descr="EY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4929198"/>
            <a:ext cx="2050074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1171</Words>
  <Application>Microsoft Office PowerPoint</Application>
  <PresentationFormat>On-screen Show (4:3)</PresentationFormat>
  <Paragraphs>198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jungyeo park</cp:lastModifiedBy>
  <cp:revision>183</cp:revision>
  <dcterms:created xsi:type="dcterms:W3CDTF">2015-08-03T00:53:18Z</dcterms:created>
  <dcterms:modified xsi:type="dcterms:W3CDTF">2016-05-26T16:58:27Z</dcterms:modified>
</cp:coreProperties>
</file>