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65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1629" autoAdjust="0"/>
  </p:normalViewPr>
  <p:slideViewPr>
    <p:cSldViewPr>
      <p:cViewPr>
        <p:scale>
          <a:sx n="100" d="100"/>
          <a:sy n="100" d="100"/>
        </p:scale>
        <p:origin x="-432" y="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8" y="21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2016-04-19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2016-04-19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2016-04-19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2016-04-19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2016-04-19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2016-04-19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2016-04-19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2016-04-19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2016-04-19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2016-04-19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7808-6CA8-4FAC-A781-4C3E453F2067}" type="datetimeFigureOut">
              <a:rPr lang="ko-KR" altLang="en-US" smtClean="0"/>
              <a:pPr/>
              <a:t>2016-04-19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C7808-6CA8-4FAC-A781-4C3E453F2067}" type="datetimeFigureOut">
              <a:rPr lang="ko-KR" altLang="en-US" smtClean="0"/>
              <a:pPr/>
              <a:t>2016-04-19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6A202-6FA1-4983-B038-9D5E5155A5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807804" y="0"/>
            <a:ext cx="3528392" cy="7780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0" indent="-742950" algn="ctr" latinLnBrk="0">
              <a:spcBef>
                <a:spcPct val="0"/>
              </a:spcBef>
              <a:defRPr/>
            </a:pPr>
            <a:r>
              <a:rPr lang="ko-KR" altLang="en-US" sz="4400" dirty="0" smtClean="0">
                <a:solidFill>
                  <a:srgbClr val="FF0000"/>
                </a:solidFill>
              </a:rPr>
              <a:t>필터 이해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내용 개체 틀 10"/>
          <p:cNvSpPr txBox="1">
            <a:spLocks/>
          </p:cNvSpPr>
          <p:nvPr/>
        </p:nvSpPr>
        <p:spPr>
          <a:xfrm>
            <a:off x="0" y="764704"/>
            <a:ext cx="9144000" cy="609329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514350" indent="-514350">
              <a:spcBef>
                <a:spcPct val="20000"/>
              </a:spcBef>
              <a:buFont typeface="맑은 고딕" pitchFamily="50" charset="-127"/>
              <a:buChar char="–"/>
            </a:pPr>
            <a:r>
              <a:rPr lang="en-US" altLang="ko-KR" sz="2400" b="1" dirty="0" smtClean="0"/>
              <a:t>Filter: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이미지나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 여러 가지 효과를 주는 것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그림 3" descr="FILT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159321"/>
            <a:ext cx="2952328" cy="5698679"/>
          </a:xfrm>
          <a:prstGeom prst="rect">
            <a:avLst/>
          </a:prstGeom>
        </p:spPr>
      </p:pic>
      <p:cxnSp>
        <p:nvCxnSpPr>
          <p:cNvPr id="5" name="Straight Arrow Connector 9"/>
          <p:cNvCxnSpPr>
            <a:stCxn id="6" idx="3"/>
          </p:cNvCxnSpPr>
          <p:nvPr/>
        </p:nvCxnSpPr>
        <p:spPr>
          <a:xfrm>
            <a:off x="3131840" y="3275112"/>
            <a:ext cx="252028" cy="98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0" y="3121223"/>
            <a:ext cx="3131840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1400" b="1" u="sng" dirty="0" smtClean="0"/>
              <a:t>Artistic: </a:t>
            </a:r>
            <a:r>
              <a:rPr lang="ko-KR" altLang="en-US" sz="1400" b="1" u="sng" dirty="0" smtClean="0">
                <a:latin typeface="바탕" pitchFamily="18" charset="-127"/>
                <a:ea typeface="바탕" pitchFamily="18" charset="-127"/>
              </a:rPr>
              <a:t>회화적인 이미지로 변환</a:t>
            </a: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9" name="그림 8" descr="BL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429000"/>
            <a:ext cx="1325880" cy="178308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642910" y="2071678"/>
            <a:ext cx="2339752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1400" b="1" u="sng" dirty="0" smtClean="0">
                <a:latin typeface="바탕" pitchFamily="18" charset="-127"/>
                <a:ea typeface="바탕" pitchFamily="18" charset="-127"/>
              </a:rPr>
              <a:t>Filter Gallery: </a:t>
            </a:r>
          </a:p>
          <a:p>
            <a:pPr>
              <a:buNone/>
            </a:pPr>
            <a:r>
              <a:rPr lang="ko-KR" altLang="en-US" sz="1400" b="1" u="sng" dirty="0" smtClean="0">
                <a:latin typeface="바탕" pitchFamily="18" charset="-127"/>
                <a:ea typeface="바탕" pitchFamily="18" charset="-127"/>
              </a:rPr>
              <a:t>필터를 적용할 수 있고 바로바로 미리보기 기능으로 필터 적용결과를 볼 수있음</a:t>
            </a: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11" name="그림 10" descr="SHARP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797152"/>
            <a:ext cx="1325880" cy="83058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899592" y="4509120"/>
            <a:ext cx="2304256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1400" b="1" u="sng" dirty="0" smtClean="0">
                <a:latin typeface="Batang" pitchFamily="18" charset="-127"/>
                <a:ea typeface="Batang" pitchFamily="18" charset="-127"/>
              </a:rPr>
              <a:t>SHARPEN</a:t>
            </a:r>
            <a:r>
              <a:rPr lang="ko-KR" altLang="en-US" sz="1400" b="1" u="sng" dirty="0" smtClean="0">
                <a:latin typeface="Batang" pitchFamily="18" charset="-127"/>
                <a:ea typeface="Batang" pitchFamily="18" charset="-127"/>
              </a:rPr>
              <a:t> 효과</a:t>
            </a:r>
            <a:r>
              <a:rPr lang="en-US" altLang="ko-KR" sz="1400" b="1" u="sng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ko-KR" altLang="en-US" sz="1400" b="1" u="sng" dirty="0" smtClean="0">
                <a:latin typeface="Batang" pitchFamily="18" charset="-127"/>
                <a:ea typeface="Batang" pitchFamily="18" charset="-127"/>
              </a:rPr>
              <a:t>뚜렷하게</a:t>
            </a:r>
            <a:endParaRPr lang="en-US" altLang="ko-KR" b="1" dirty="0" smtClean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3" name="그림 12" descr="OTH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5966460"/>
            <a:ext cx="1226820" cy="891540"/>
          </a:xfrm>
          <a:prstGeom prst="rect">
            <a:avLst/>
          </a:prstGeom>
        </p:spPr>
      </p:pic>
      <p:cxnSp>
        <p:nvCxnSpPr>
          <p:cNvPr id="15" name="Straight Arrow Connector 9"/>
          <p:cNvCxnSpPr/>
          <p:nvPr/>
        </p:nvCxnSpPr>
        <p:spPr>
          <a:xfrm>
            <a:off x="2915816" y="2348880"/>
            <a:ext cx="656052" cy="8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6156176" y="3121223"/>
            <a:ext cx="2088232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ko-KR" altLang="en-US" sz="1400" b="1" u="sng" dirty="0" err="1" smtClean="0">
                <a:latin typeface="바탕" pitchFamily="18" charset="-127"/>
                <a:ea typeface="바탕" pitchFamily="18" charset="-127"/>
              </a:rPr>
              <a:t>블러효과</a:t>
            </a:r>
            <a:r>
              <a:rPr lang="en-US" altLang="ko-KR" sz="1400" b="1" u="sng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1400" b="1" u="sng" dirty="0" smtClean="0">
                <a:latin typeface="바탕" pitchFamily="18" charset="-127"/>
                <a:ea typeface="바탕" pitchFamily="18" charset="-127"/>
              </a:rPr>
              <a:t>흐리게 하기</a:t>
            </a: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</p:txBody>
      </p:sp>
      <p:cxnSp>
        <p:nvCxnSpPr>
          <p:cNvPr id="18" name="Straight Arrow Connector 9"/>
          <p:cNvCxnSpPr>
            <a:stCxn id="21" idx="1"/>
          </p:cNvCxnSpPr>
          <p:nvPr/>
        </p:nvCxnSpPr>
        <p:spPr>
          <a:xfrm rot="10800000" flipV="1">
            <a:off x="5004048" y="2502188"/>
            <a:ext cx="1440160" cy="4227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444208" y="2132856"/>
            <a:ext cx="2342634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1400" b="1" u="sng" dirty="0" smtClean="0">
                <a:latin typeface="바탕" pitchFamily="18" charset="-127"/>
                <a:ea typeface="바탕" pitchFamily="18" charset="-127"/>
              </a:rPr>
              <a:t>VANISH POINT:</a:t>
            </a:r>
          </a:p>
          <a:p>
            <a:pPr>
              <a:buNone/>
            </a:pPr>
            <a:r>
              <a:rPr lang="ko-KR" altLang="en-US" sz="1400" b="1" u="sng" dirty="0" smtClean="0">
                <a:latin typeface="바탕" pitchFamily="18" charset="-127"/>
                <a:ea typeface="바탕" pitchFamily="18" charset="-127"/>
              </a:rPr>
              <a:t>소실점에 맞추어  원근감을 유지하여 복사하는 기능</a:t>
            </a: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</p:txBody>
      </p:sp>
      <p:cxnSp>
        <p:nvCxnSpPr>
          <p:cNvPr id="23" name="Straight Arrow Connector 9"/>
          <p:cNvCxnSpPr/>
          <p:nvPr/>
        </p:nvCxnSpPr>
        <p:spPr>
          <a:xfrm>
            <a:off x="3059832" y="1916832"/>
            <a:ext cx="648072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179512" y="1268760"/>
            <a:ext cx="2952328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1400" b="1" u="sng" dirty="0" smtClean="0">
                <a:latin typeface="바탕" pitchFamily="18" charset="-127"/>
                <a:ea typeface="바탕" pitchFamily="18" charset="-127"/>
              </a:rPr>
              <a:t>Convert for smart filters: </a:t>
            </a:r>
          </a:p>
          <a:p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원본을 유지하면서 재편집할 수 </a:t>
            </a:r>
            <a:endParaRPr lang="en-US" altLang="ko-KR" sz="1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있는 </a:t>
            </a:r>
            <a:r>
              <a:rPr lang="ko-KR" altLang="en-US" sz="1400" b="1" u="sng" dirty="0" smtClean="0">
                <a:latin typeface="바탕" pitchFamily="18" charset="-127"/>
                <a:ea typeface="바탕" pitchFamily="18" charset="-127"/>
              </a:rPr>
              <a:t>필터 </a:t>
            </a:r>
            <a:r>
              <a:rPr lang="ko-KR" altLang="en-US" sz="1400" b="1" dirty="0" smtClean="0">
                <a:latin typeface="Batang" pitchFamily="18" charset="-127"/>
                <a:ea typeface="Batang" pitchFamily="18" charset="-127"/>
              </a:rPr>
              <a:t>기능</a:t>
            </a:r>
            <a:endParaRPr lang="ko-KR" altLang="en-US" sz="14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lang="ko-KR" altLang="en-US" sz="4400" dirty="0" smtClean="0">
                <a:solidFill>
                  <a:srgbClr val="FF0000"/>
                </a:solidFill>
              </a:rPr>
              <a:t>필터기능과 조정 </a:t>
            </a:r>
            <a:r>
              <a:rPr lang="ko-KR" altLang="en-US" sz="4400" dirty="0" err="1" smtClean="0">
                <a:solidFill>
                  <a:srgbClr val="FF0000"/>
                </a:solidFill>
              </a:rPr>
              <a:t>레이어</a:t>
            </a:r>
            <a:r>
              <a:rPr lang="ko-KR" altLang="en-US" sz="4400" dirty="0" smtClean="0">
                <a:solidFill>
                  <a:srgbClr val="FF0000"/>
                </a:solidFill>
              </a:rPr>
              <a:t> 이용한 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이미지 </a:t>
            </a:r>
            <a:r>
              <a:rPr lang="ko-KR" altLang="en-US" sz="44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제작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내용 개체 틀 10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noFill/>
        </p:spPr>
        <p:txBody>
          <a:bodyPr>
            <a:normAutofit/>
          </a:bodyPr>
          <a:lstStyle/>
          <a:p>
            <a:pPr marL="514350" indent="-514350"/>
            <a:r>
              <a:rPr lang="en-US" altLang="ko-KR" sz="2100" dirty="0" smtClean="0"/>
              <a:t>Convert from Smart filter:</a:t>
            </a:r>
          </a:p>
          <a:p>
            <a:pPr marL="514350" indent="-514350">
              <a:buNone/>
            </a:pPr>
            <a:r>
              <a:rPr lang="en-US" altLang="ko-KR" sz="2100" dirty="0" smtClean="0"/>
              <a:t>      </a:t>
            </a:r>
            <a:r>
              <a:rPr lang="ko-KR" altLang="en-US" sz="2100" b="1" dirty="0" smtClean="0">
                <a:latin typeface="바탕" pitchFamily="18" charset="-127"/>
                <a:ea typeface="바탕" pitchFamily="18" charset="-127"/>
              </a:rPr>
              <a:t>적용한 필터 효과를 수정하거나 버리고 숨길 수 있는 원본 이미지가 훼손되지 않고</a:t>
            </a:r>
            <a:r>
              <a:rPr lang="en-US" altLang="ko-KR" sz="21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100" b="1" dirty="0" smtClean="0">
                <a:latin typeface="바탕" pitchFamily="18" charset="-127"/>
                <a:ea typeface="바탕" pitchFamily="18" charset="-127"/>
              </a:rPr>
              <a:t>필터 마스크에 검정색이거나 흰색을 칠해서 필터 영역을 숨기거나  보여줄 수 있는 회색을 칠해주면 다양한 투명도를 적용할 </a:t>
            </a:r>
            <a:r>
              <a:rPr lang="ko-KR" altLang="en-US" sz="2100" b="1" dirty="0" err="1" smtClean="0">
                <a:latin typeface="바탕" pitchFamily="18" charset="-127"/>
                <a:ea typeface="바탕" pitchFamily="18" charset="-127"/>
              </a:rPr>
              <a:t>수있음</a:t>
            </a:r>
            <a:r>
              <a:rPr lang="en-US" altLang="ko-KR" sz="2100" b="1" dirty="0" smtClean="0">
                <a:latin typeface="바탕" pitchFamily="18" charset="-127"/>
                <a:ea typeface="바탕" pitchFamily="18" charset="-127"/>
              </a:rPr>
              <a:t>(adobe cs3</a:t>
            </a:r>
            <a:r>
              <a:rPr lang="ko-KR" altLang="en-US" sz="2100" b="1" dirty="0" smtClean="0">
                <a:latin typeface="바탕" pitchFamily="18" charset="-127"/>
                <a:ea typeface="바탕" pitchFamily="18" charset="-127"/>
              </a:rPr>
              <a:t>부터  사용 가능</a:t>
            </a:r>
            <a:r>
              <a:rPr lang="en-US" altLang="ko-KR" sz="2100" b="1" dirty="0" smtClean="0"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21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2100" dirty="0" smtClean="0"/>
              <a:t>            </a:t>
            </a:r>
            <a:endParaRPr lang="en-US" altLang="ko-KR" sz="2100" dirty="0" smtClean="0"/>
          </a:p>
          <a:p>
            <a:pPr marL="514350" indent="-514350"/>
            <a:endParaRPr lang="en-US" altLang="ko-KR" sz="2100" dirty="0" smtClean="0"/>
          </a:p>
          <a:p>
            <a:pPr marL="514350" indent="-514350"/>
            <a:r>
              <a:rPr lang="en-US" altLang="ko-KR" sz="2100" dirty="0" smtClean="0"/>
              <a:t>Vanishing point</a:t>
            </a:r>
          </a:p>
          <a:p>
            <a:pPr marL="514350" indent="-514350">
              <a:buNone/>
            </a:pPr>
            <a:r>
              <a:rPr lang="ko-KR" altLang="en-US" sz="2100" b="1" dirty="0" smtClean="0">
                <a:latin typeface="바탕" pitchFamily="18" charset="-127"/>
                <a:ea typeface="바탕" pitchFamily="18" charset="-127"/>
              </a:rPr>
              <a:t>     원근감이 있는 이미지에 원근감을 유지하면서 이미지를 편집할 수 있음</a:t>
            </a:r>
            <a:endParaRPr lang="en-US" altLang="ko-KR" sz="21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/>
            <a:endParaRPr lang="en-US" altLang="ko-KR" sz="2100" dirty="0" smtClean="0"/>
          </a:p>
          <a:p>
            <a:pPr marL="514350" indent="-514350"/>
            <a:r>
              <a:rPr lang="en-US" altLang="ko-KR" sz="2100" dirty="0" smtClean="0"/>
              <a:t>Adjustment layer</a:t>
            </a:r>
          </a:p>
          <a:p>
            <a:pPr marL="514350" indent="-514350">
              <a:buNone/>
            </a:pPr>
            <a:r>
              <a:rPr lang="ko-KR" altLang="en-US" sz="2100" b="1" dirty="0" smtClean="0">
                <a:latin typeface="바탕" pitchFamily="18" charset="-127"/>
                <a:ea typeface="바탕" pitchFamily="18" charset="-127"/>
              </a:rPr>
              <a:t>     원본 이미지를 훼손하지 않고</a:t>
            </a:r>
            <a:r>
              <a:rPr lang="en-US" altLang="ko-KR" sz="21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100" b="1" dirty="0" smtClean="0">
                <a:latin typeface="바탕" pitchFamily="18" charset="-127"/>
                <a:ea typeface="바탕" pitchFamily="18" charset="-127"/>
              </a:rPr>
              <a:t>이미지의 밝기나 색상을 수정할 수 있음</a:t>
            </a:r>
            <a:r>
              <a:rPr lang="en-US" altLang="ko-KR" sz="2100" b="1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 marL="514350" indent="-514350">
              <a:buNone/>
            </a:pPr>
            <a:r>
              <a:rPr lang="en-US" altLang="ko-KR" sz="2100" b="1" dirty="0" smtClean="0">
                <a:latin typeface="바탕" pitchFamily="18" charset="-127"/>
                <a:ea typeface="바탕" pitchFamily="18" charset="-127"/>
              </a:rPr>
              <a:t>     </a:t>
            </a:r>
            <a:r>
              <a:rPr lang="ko-KR" altLang="en-US" sz="2100" b="1" dirty="0" smtClean="0">
                <a:latin typeface="바탕" pitchFamily="18" charset="-127"/>
                <a:ea typeface="바탕" pitchFamily="18" charset="-127"/>
              </a:rPr>
              <a:t>조정 </a:t>
            </a:r>
            <a:r>
              <a:rPr lang="ko-KR" altLang="en-US" sz="2100" b="1" dirty="0" err="1" smtClean="0">
                <a:latin typeface="바탕" pitchFamily="18" charset="-127"/>
                <a:ea typeface="바탕" pitchFamily="18" charset="-127"/>
              </a:rPr>
              <a:t>레이어</a:t>
            </a:r>
            <a:r>
              <a:rPr lang="ko-KR" altLang="en-US" sz="2100" b="1" dirty="0" smtClean="0">
                <a:latin typeface="바탕" pitchFamily="18" charset="-127"/>
                <a:ea typeface="바탕" pitchFamily="18" charset="-127"/>
              </a:rPr>
              <a:t> 아래에 있는 모든 </a:t>
            </a:r>
            <a:r>
              <a:rPr lang="ko-KR" altLang="en-US" sz="2100" b="1" dirty="0" err="1" smtClean="0">
                <a:latin typeface="바탕" pitchFamily="18" charset="-127"/>
                <a:ea typeface="바탕" pitchFamily="18" charset="-127"/>
              </a:rPr>
              <a:t>레이어에</a:t>
            </a:r>
            <a:r>
              <a:rPr lang="ko-KR" altLang="en-US" sz="2100" b="1" dirty="0" smtClean="0">
                <a:latin typeface="바탕" pitchFamily="18" charset="-127"/>
                <a:ea typeface="바탕" pitchFamily="18" charset="-127"/>
              </a:rPr>
              <a:t> 동일한 색상과 밝기가 적용됨</a:t>
            </a:r>
            <a:r>
              <a:rPr lang="en-US" altLang="ko-KR" sz="2100" b="1" dirty="0" smtClean="0">
                <a:latin typeface="바탕" pitchFamily="18" charset="-127"/>
                <a:ea typeface="바탕" pitchFamily="18" charset="-127"/>
              </a:rPr>
              <a:t>. </a:t>
            </a:r>
          </a:p>
          <a:p>
            <a:pPr marL="514350" indent="-514350">
              <a:buNone/>
            </a:pPr>
            <a:r>
              <a:rPr lang="en-US" altLang="ko-KR" sz="2100" b="1" dirty="0" smtClean="0">
                <a:latin typeface="바탕" pitchFamily="18" charset="-127"/>
                <a:ea typeface="바탕" pitchFamily="18" charset="-127"/>
              </a:rPr>
              <a:t>     </a:t>
            </a:r>
            <a:r>
              <a:rPr lang="ko-KR" altLang="en-US" sz="2100" b="1" dirty="0" smtClean="0">
                <a:latin typeface="바탕" pitchFamily="18" charset="-127"/>
                <a:ea typeface="바탕" pitchFamily="18" charset="-127"/>
              </a:rPr>
              <a:t>조정 </a:t>
            </a:r>
            <a:r>
              <a:rPr lang="ko-KR" altLang="en-US" sz="2100" b="1" dirty="0" err="1" smtClean="0">
                <a:latin typeface="바탕" pitchFamily="18" charset="-127"/>
                <a:ea typeface="바탕" pitchFamily="18" charset="-127"/>
              </a:rPr>
              <a:t>레이어</a:t>
            </a:r>
            <a:r>
              <a:rPr lang="ko-KR" altLang="en-US" sz="2100" b="1" dirty="0" smtClean="0">
                <a:latin typeface="바탕" pitchFamily="18" charset="-127"/>
                <a:ea typeface="바탕" pitchFamily="18" charset="-127"/>
              </a:rPr>
              <a:t> 마스크를  적용하여 원하는 부분에만 조정 </a:t>
            </a:r>
            <a:r>
              <a:rPr lang="ko-KR" altLang="en-US" sz="2100" b="1" dirty="0" err="1" smtClean="0">
                <a:latin typeface="바탕" pitchFamily="18" charset="-127"/>
                <a:ea typeface="바탕" pitchFamily="18" charset="-127"/>
              </a:rPr>
              <a:t>레이어</a:t>
            </a:r>
            <a:r>
              <a:rPr lang="ko-KR" altLang="en-US" sz="2100" b="1" dirty="0" smtClean="0">
                <a:latin typeface="바탕" pitchFamily="18" charset="-127"/>
                <a:ea typeface="바탕" pitchFamily="18" charset="-127"/>
              </a:rPr>
              <a:t> 내용을 </a:t>
            </a:r>
            <a:endParaRPr lang="en-US" altLang="ko-KR" sz="21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None/>
            </a:pPr>
            <a:r>
              <a:rPr lang="en-US" altLang="ko-KR" sz="2100" b="1" dirty="0" smtClean="0">
                <a:latin typeface="바탕" pitchFamily="18" charset="-127"/>
                <a:ea typeface="바탕" pitchFamily="18" charset="-127"/>
              </a:rPr>
              <a:t>     </a:t>
            </a:r>
            <a:r>
              <a:rPr lang="ko-KR" altLang="en-US" sz="2100" b="1" dirty="0" smtClean="0">
                <a:latin typeface="바탕" pitchFamily="18" charset="-127"/>
                <a:ea typeface="바탕" pitchFamily="18" charset="-127"/>
              </a:rPr>
              <a:t>적용 가능함</a:t>
            </a:r>
            <a:r>
              <a:rPr lang="en-US" altLang="ko-KR" sz="2100" b="1" dirty="0" smtClean="0">
                <a:latin typeface="바탕" pitchFamily="18" charset="-127"/>
                <a:ea typeface="바탕" pitchFamily="18" charset="-127"/>
              </a:rPr>
              <a:t>.</a:t>
            </a:r>
            <a:endParaRPr lang="ko-KR" alt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10"/>
          <p:cNvSpPr>
            <a:spLocks noGrp="1"/>
          </p:cNvSpPr>
          <p:nvPr>
            <p:ph idx="1"/>
          </p:nvPr>
        </p:nvSpPr>
        <p:spPr>
          <a:xfrm>
            <a:off x="0" y="500042"/>
            <a:ext cx="9001156" cy="857256"/>
          </a:xfrm>
          <a:noFill/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1.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만약 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박스 겉 상자 표면에  글자이미지나  포장지를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넣으려면</a:t>
            </a:r>
            <a:r>
              <a:rPr lang="en-US" sz="1600" b="1" dirty="0" smtClean="0"/>
              <a:t>,</a:t>
            </a:r>
            <a:r>
              <a:rPr lang="en-US" sz="1600" dirty="0" smtClean="0"/>
              <a:t>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FILE&gt;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BOX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 이미지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 글자이미지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열기 </a:t>
            </a:r>
            <a:endParaRPr lang="en-US" altLang="ko-KR" sz="1600" b="1" dirty="0" smtClean="0">
              <a:latin typeface="바탕" pitchFamily="18" charset="-127"/>
              <a:ea typeface="바탕" pitchFamily="18" charset="-127"/>
            </a:endParaRPr>
          </a:p>
          <a:p>
            <a:pPr marL="457200" indent="-457200">
              <a:buNone/>
            </a:pP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 FILE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&gt;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포장 이미지 화면 열기</a:t>
            </a:r>
            <a:endParaRPr lang="en-US" altLang="ko-KR" sz="1600" b="1" dirty="0" smtClean="0">
              <a:ea typeface="바탕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Image production using the filter function and control layers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07207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altLang="ko-KR" b="1" dirty="0" smtClean="0">
                <a:latin typeface="+mj-ea"/>
                <a:ea typeface="+mj-ea"/>
              </a:rPr>
              <a:t>2. </a:t>
            </a:r>
            <a:r>
              <a:rPr lang="ko-KR" altLang="en-US" b="1" dirty="0" smtClean="0">
                <a:ea typeface="바탕" pitchFamily="18" charset="-127"/>
              </a:rPr>
              <a:t>먼저  박스 겉 상자 표면에 포장</a:t>
            </a:r>
            <a:r>
              <a:rPr lang="ko-KR" altLang="en-US" b="1" dirty="0" smtClean="0">
                <a:ea typeface="바탕" pitchFamily="18" charset="-127"/>
              </a:rPr>
              <a:t> </a:t>
            </a:r>
            <a:r>
              <a:rPr lang="ko-KR" altLang="en-US" b="1" dirty="0" smtClean="0">
                <a:ea typeface="바탕" pitchFamily="18" charset="-127"/>
              </a:rPr>
              <a:t>이미지를 </a:t>
            </a:r>
            <a:r>
              <a:rPr lang="ko-KR" altLang="en-US" b="1" dirty="0" smtClean="0">
                <a:ea typeface="바탕" pitchFamily="18" charset="-127"/>
              </a:rPr>
              <a:t>넣으려면</a:t>
            </a:r>
            <a:r>
              <a:rPr lang="en-US" altLang="ko-KR" b="1" dirty="0" smtClean="0">
                <a:ea typeface="+mj-ea"/>
              </a:rPr>
              <a:t>&gt;</a:t>
            </a:r>
            <a:r>
              <a:rPr lang="ko-KR" altLang="en-US" b="1" dirty="0" smtClean="0">
                <a:ea typeface="바탕" pitchFamily="18" charset="-127"/>
              </a:rPr>
              <a:t> 포장 이미지를 </a:t>
            </a:r>
            <a:r>
              <a:rPr lang="ko-KR" altLang="en-US" b="1" dirty="0" smtClean="0">
                <a:ea typeface="바탕" pitchFamily="18" charset="-127"/>
              </a:rPr>
              <a:t> </a:t>
            </a:r>
            <a:r>
              <a:rPr lang="en-US" altLang="ko-KR" b="1" dirty="0" smtClean="0">
                <a:ea typeface="+mj-ea"/>
              </a:rPr>
              <a:t>Click </a:t>
            </a:r>
            <a:r>
              <a:rPr lang="en-US" b="1" dirty="0" smtClean="0"/>
              <a:t>&gt;</a:t>
            </a:r>
            <a:r>
              <a:rPr lang="en-US" altLang="ko-KR" b="1" dirty="0" smtClean="0">
                <a:ea typeface="+mj-ea"/>
              </a:rPr>
              <a:t> </a:t>
            </a:r>
            <a:r>
              <a:rPr lang="en-US" altLang="ko-KR" b="1" dirty="0" smtClean="0">
                <a:ea typeface="+mj-ea"/>
              </a:rPr>
              <a:t>Ctrl</a:t>
            </a:r>
            <a:r>
              <a:rPr lang="ko-KR" altLang="en-US" b="1" dirty="0" smtClean="0">
                <a:ea typeface="+mj-ea"/>
              </a:rPr>
              <a:t> </a:t>
            </a:r>
            <a:r>
              <a:rPr lang="en-US" altLang="ko-KR" b="1" dirty="0" smtClean="0">
                <a:ea typeface="+mj-ea"/>
              </a:rPr>
              <a:t>+A, only  Ctrl +C&gt;</a:t>
            </a:r>
          </a:p>
          <a:p>
            <a:pPr marL="514350" indent="-514350">
              <a:buNone/>
            </a:pPr>
            <a:r>
              <a:rPr lang="en-US" altLang="ko-KR" b="1" dirty="0" smtClean="0">
                <a:ea typeface="+mj-ea"/>
              </a:rPr>
              <a:t> </a:t>
            </a:r>
            <a:r>
              <a:rPr lang="en-US" altLang="ko-KR" b="1" dirty="0" smtClean="0">
                <a:ea typeface="+mj-ea"/>
              </a:rPr>
              <a:t>   </a:t>
            </a:r>
            <a:r>
              <a:rPr lang="en-US" altLang="ko-KR" b="1" dirty="0" smtClean="0">
                <a:ea typeface="바탕" pitchFamily="18" charset="-127"/>
              </a:rPr>
              <a:t>Ctrl </a:t>
            </a:r>
            <a:r>
              <a:rPr lang="en-US" altLang="ko-KR" b="1" dirty="0" smtClean="0">
                <a:ea typeface="바탕" pitchFamily="18" charset="-127"/>
              </a:rPr>
              <a:t>+V</a:t>
            </a:r>
            <a:r>
              <a:rPr lang="ko-KR" altLang="en-US" b="1" dirty="0" smtClean="0">
                <a:ea typeface="바탕" pitchFamily="18" charset="-127"/>
              </a:rPr>
              <a:t>는 하지 않은 </a:t>
            </a:r>
            <a:r>
              <a:rPr lang="ko-KR" altLang="en-US" b="1" dirty="0" smtClean="0">
                <a:ea typeface="바탕" pitchFamily="18" charset="-127"/>
              </a:rPr>
              <a:t> 채</a:t>
            </a:r>
            <a:endParaRPr lang="en-US" altLang="ko-KR" b="1" dirty="0" smtClean="0">
              <a:ea typeface="+mj-ea"/>
            </a:endParaRPr>
          </a:p>
        </p:txBody>
      </p:sp>
      <p:pic>
        <p:nvPicPr>
          <p:cNvPr id="19" name="Picture 18" descr="BOX 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785926"/>
            <a:ext cx="5715040" cy="2932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10"/>
          <p:cNvSpPr>
            <a:spLocks noGrp="1"/>
          </p:cNvSpPr>
          <p:nvPr>
            <p:ph idx="1"/>
          </p:nvPr>
        </p:nvSpPr>
        <p:spPr>
          <a:xfrm>
            <a:off x="0" y="357166"/>
            <a:ext cx="9001156" cy="335366"/>
          </a:xfrm>
          <a:noFill/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altLang="ko-KR" sz="1800" b="1" dirty="0" smtClean="0">
                <a:ea typeface="바탕" pitchFamily="18" charset="-127"/>
              </a:rPr>
              <a:t>3. </a:t>
            </a:r>
            <a:r>
              <a:rPr lang="ko-KR" altLang="en-US" sz="1800" b="1" dirty="0" smtClean="0">
                <a:latin typeface="바탕" pitchFamily="18" charset="-127"/>
                <a:ea typeface="바탕" pitchFamily="18" charset="-127"/>
              </a:rPr>
              <a:t>박스</a:t>
            </a:r>
            <a:r>
              <a:rPr lang="en-US" altLang="ko-KR" sz="1800" b="1" dirty="0" smtClean="0">
                <a:ea typeface="바탕" pitchFamily="18" charset="-127"/>
              </a:rPr>
              <a:t> </a:t>
            </a:r>
            <a:r>
              <a:rPr lang="ko-KR" altLang="en-US" sz="1800" b="1" dirty="0" smtClean="0">
                <a:ea typeface="바탕" pitchFamily="18" charset="-127"/>
              </a:rPr>
              <a:t>이미지를 </a:t>
            </a:r>
            <a:r>
              <a:rPr lang="en-US" altLang="ko-KR" sz="1800" b="1" dirty="0" smtClean="0">
                <a:ea typeface="바탕" pitchFamily="18" charset="-127"/>
              </a:rPr>
              <a:t>Click </a:t>
            </a:r>
            <a:r>
              <a:rPr lang="en-US" altLang="ko-KR" sz="1800" b="1" dirty="0" smtClean="0">
                <a:ea typeface="바탕" pitchFamily="18" charset="-127"/>
              </a:rPr>
              <a:t>&gt;</a:t>
            </a:r>
            <a:r>
              <a:rPr lang="ko-KR" altLang="en-US" sz="1800" b="1" dirty="0" smtClean="0">
                <a:latin typeface="바탕" pitchFamily="18" charset="-127"/>
                <a:ea typeface="바탕" pitchFamily="18" charset="-127"/>
              </a:rPr>
              <a:t> 박스 상자가 있는 레이어 선택 후 </a:t>
            </a:r>
            <a:r>
              <a:rPr lang="en-US" altLang="ko-KR" sz="1800" b="1" dirty="0" smtClean="0">
                <a:ea typeface="바탕" pitchFamily="18" charset="-127"/>
              </a:rPr>
              <a:t>&gt;Filter</a:t>
            </a:r>
            <a:r>
              <a:rPr lang="en-US" altLang="ko-KR" sz="1800" b="1" dirty="0" smtClean="0">
                <a:ea typeface="바탕" pitchFamily="18" charset="-127"/>
              </a:rPr>
              <a:t>&gt; Vanish Point</a:t>
            </a:r>
          </a:p>
          <a:p>
            <a:pPr marL="514350" indent="-514350">
              <a:buNone/>
            </a:pPr>
            <a:endParaRPr lang="en-US" altLang="ko-KR" sz="18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None/>
            </a:pPr>
            <a:endParaRPr lang="en-US" altLang="ko-KR" sz="18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None/>
            </a:pPr>
            <a:endParaRPr lang="en-US" altLang="ko-KR" sz="18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None/>
            </a:pPr>
            <a:r>
              <a:rPr lang="ko-KR" altLang="en-US" sz="1800" b="1" dirty="0" smtClean="0"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18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Font typeface="+mj-lt"/>
              <a:buAutoNum type="arabicPeriod" startAt="4"/>
            </a:pPr>
            <a:endParaRPr lang="en-US" altLang="ko-KR" sz="18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Font typeface="+mj-lt"/>
              <a:buAutoNum type="arabicPeriod" startAt="4"/>
            </a:pPr>
            <a:endParaRPr lang="en-US" altLang="ko-KR" sz="18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Font typeface="+mj-lt"/>
              <a:buAutoNum type="arabicPeriod" startAt="4"/>
            </a:pPr>
            <a:endParaRPr lang="en-US" altLang="ko-KR" sz="18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Font typeface="+mj-lt"/>
              <a:buAutoNum type="arabicPeriod" startAt="4"/>
            </a:pPr>
            <a:endParaRPr lang="en-US" altLang="ko-KR" sz="18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Font typeface="+mj-lt"/>
              <a:buAutoNum type="arabicPeriod" startAt="4"/>
            </a:pPr>
            <a:endParaRPr lang="en-US" altLang="ko-KR" sz="18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Font typeface="+mj-lt"/>
              <a:buAutoNum type="arabicPeriod" startAt="4"/>
            </a:pPr>
            <a:endParaRPr lang="en-US" altLang="ko-KR" sz="18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Font typeface="+mj-lt"/>
              <a:buAutoNum type="arabicPeriod" startAt="4"/>
            </a:pPr>
            <a:endParaRPr lang="en-US" altLang="ko-KR" sz="18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Font typeface="+mj-lt"/>
              <a:buAutoNum type="arabicPeriod" startAt="4"/>
            </a:pPr>
            <a:endParaRPr lang="en-US" altLang="ko-KR" sz="18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Font typeface="+mj-lt"/>
              <a:buAutoNum type="arabicPeriod" startAt="4"/>
            </a:pPr>
            <a:endParaRPr lang="en-US" altLang="ko-KR" sz="18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Font typeface="+mj-lt"/>
              <a:buAutoNum type="arabicPeriod" startAt="4"/>
            </a:pPr>
            <a:endParaRPr lang="en-US" altLang="ko-KR" sz="1800" b="1" dirty="0" smtClean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Image production using the filter function and control layers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내용 개체 틀 10"/>
          <p:cNvSpPr txBox="1">
            <a:spLocks/>
          </p:cNvSpPr>
          <p:nvPr/>
        </p:nvSpPr>
        <p:spPr>
          <a:xfrm>
            <a:off x="0" y="3714752"/>
            <a:ext cx="9144000" cy="4286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kumimoji="0" lang="en-US" altLang="ko-KR" sz="1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바탕" pitchFamily="18" charset="-127"/>
                <a:cs typeface="+mn-cs"/>
              </a:rPr>
              <a:t>4.</a:t>
            </a:r>
            <a:r>
              <a:rPr kumimoji="0" lang="en-US" altLang="ko-KR" sz="1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 </a:t>
            </a:r>
            <a:r>
              <a:rPr lang="en-US" altLang="ko-KR" b="1" u="sng" dirty="0" smtClean="0">
                <a:latin typeface="바탕" pitchFamily="18" charset="-127"/>
                <a:ea typeface="바탕" pitchFamily="18" charset="-127"/>
              </a:rPr>
              <a:t>Create  Plane Tool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로 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포장이미지</a:t>
            </a:r>
            <a:r>
              <a:rPr lang="ko-KR" altLang="en-US" b="1" u="sng" dirty="0" smtClean="0">
                <a:latin typeface="바탕" pitchFamily="18" charset="-127"/>
                <a:ea typeface="바탕" pitchFamily="18" charset="-127"/>
              </a:rPr>
              <a:t>  넣을 </a:t>
            </a:r>
            <a:r>
              <a:rPr lang="ko-KR" altLang="en-US" b="1" u="sng" dirty="0" smtClean="0">
                <a:latin typeface="바탕" pitchFamily="18" charset="-127"/>
                <a:ea typeface="바탕" pitchFamily="18" charset="-127"/>
              </a:rPr>
              <a:t>영역 만들기 </a:t>
            </a:r>
            <a:r>
              <a:rPr kumimoji="0" lang="en-US" altLang="ko-KR" sz="1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바탕" pitchFamily="18" charset="-127"/>
                <a:cs typeface="+mn-cs"/>
              </a:rPr>
              <a:t>&gt;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바탕" pitchFamily="18" charset="-127"/>
                <a:cs typeface="+mn-cs"/>
              </a:rPr>
              <a:t> </a:t>
            </a:r>
            <a:r>
              <a:rPr kumimoji="0" lang="en-US" altLang="ko-KR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바탕" pitchFamily="18" charset="-127"/>
                <a:cs typeface="+mn-cs"/>
              </a:rPr>
              <a:t>Ctrl +V</a:t>
            </a: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 </a:t>
            </a: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</p:txBody>
      </p:sp>
      <p:pic>
        <p:nvPicPr>
          <p:cNvPr id="19" name="Picture 18" descr="vanish 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642918"/>
            <a:ext cx="4572032" cy="3143272"/>
          </a:xfrm>
          <a:prstGeom prst="rect">
            <a:avLst/>
          </a:prstGeom>
        </p:spPr>
      </p:pic>
      <p:sp>
        <p:nvSpPr>
          <p:cNvPr id="20" name="타원 6"/>
          <p:cNvSpPr/>
          <p:nvPr/>
        </p:nvSpPr>
        <p:spPr>
          <a:xfrm>
            <a:off x="4357686" y="857232"/>
            <a:ext cx="36004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1" name="타원 12"/>
          <p:cNvSpPr/>
          <p:nvPr/>
        </p:nvSpPr>
        <p:spPr>
          <a:xfrm>
            <a:off x="4357686" y="1352738"/>
            <a:ext cx="306492" cy="2188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9"/>
          <p:cNvCxnSpPr>
            <a:stCxn id="23" idx="0"/>
            <a:endCxn id="21" idx="3"/>
          </p:cNvCxnSpPr>
          <p:nvPr/>
        </p:nvCxnSpPr>
        <p:spPr>
          <a:xfrm rot="5400000" flipH="1" flipV="1">
            <a:off x="3221094" y="1175954"/>
            <a:ext cx="817871" cy="15450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16"/>
          <p:cNvSpPr/>
          <p:nvPr/>
        </p:nvSpPr>
        <p:spPr>
          <a:xfrm>
            <a:off x="2071670" y="2357430"/>
            <a:ext cx="1571636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1200" b="1" u="sng" dirty="0" smtClean="0"/>
              <a:t>Transform Too</a:t>
            </a:r>
            <a:r>
              <a:rPr lang="en-US" altLang="ko-KR" sz="1600" b="1" u="sng" dirty="0" smtClean="0"/>
              <a:t>l</a:t>
            </a:r>
            <a:endParaRPr lang="en-US" altLang="ko-KR" sz="1600" b="1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1857357" y="1071547"/>
            <a:ext cx="1571636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b="1" u="sng" dirty="0" smtClean="0">
                <a:ea typeface="바탕" pitchFamily="18" charset="-127"/>
              </a:rPr>
              <a:t>Create  Plane Tool</a:t>
            </a:r>
            <a:endParaRPr lang="en-US" sz="1200" dirty="0"/>
          </a:p>
        </p:txBody>
      </p:sp>
      <p:cxnSp>
        <p:nvCxnSpPr>
          <p:cNvPr id="29" name="Straight Arrow Connector 9"/>
          <p:cNvCxnSpPr>
            <a:stCxn id="28" idx="0"/>
            <a:endCxn id="20" idx="2"/>
          </p:cNvCxnSpPr>
          <p:nvPr/>
        </p:nvCxnSpPr>
        <p:spPr>
          <a:xfrm rot="5400000" flipH="1" flipV="1">
            <a:off x="3446851" y="160713"/>
            <a:ext cx="107158" cy="17145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package are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071942"/>
            <a:ext cx="4307488" cy="2786058"/>
          </a:xfrm>
          <a:prstGeom prst="rect">
            <a:avLst/>
          </a:prstGeom>
        </p:spPr>
      </p:pic>
      <p:pic>
        <p:nvPicPr>
          <p:cNvPr id="35" name="Picture 34" descr="ctrl v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20" y="4082537"/>
            <a:ext cx="4286280" cy="2775463"/>
          </a:xfrm>
          <a:prstGeom prst="rect">
            <a:avLst/>
          </a:prstGeom>
        </p:spPr>
      </p:pic>
      <p:sp>
        <p:nvSpPr>
          <p:cNvPr id="36" name="타원 9"/>
          <p:cNvSpPr/>
          <p:nvPr/>
        </p:nvSpPr>
        <p:spPr>
          <a:xfrm>
            <a:off x="2428860" y="5357826"/>
            <a:ext cx="1368152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9"/>
          <p:cNvCxnSpPr/>
          <p:nvPr/>
        </p:nvCxnSpPr>
        <p:spPr>
          <a:xfrm rot="16200000" flipV="1">
            <a:off x="4143372" y="1500174"/>
            <a:ext cx="2928958" cy="1785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9"/>
          <p:cNvCxnSpPr/>
          <p:nvPr/>
        </p:nvCxnSpPr>
        <p:spPr>
          <a:xfrm rot="5400000">
            <a:off x="7179487" y="4464851"/>
            <a:ext cx="1643074" cy="714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타원 6"/>
          <p:cNvSpPr/>
          <p:nvPr/>
        </p:nvSpPr>
        <p:spPr>
          <a:xfrm>
            <a:off x="4357686" y="1071546"/>
            <a:ext cx="360040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785918" y="1500174"/>
            <a:ext cx="1214446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ea typeface="바탕" pitchFamily="18" charset="-127"/>
              </a:rPr>
              <a:t>Marquee Tool</a:t>
            </a:r>
            <a:endParaRPr lang="en-US" sz="1200" dirty="0"/>
          </a:p>
        </p:txBody>
      </p:sp>
      <p:cxnSp>
        <p:nvCxnSpPr>
          <p:cNvPr id="61" name="Straight Arrow Connector 9"/>
          <p:cNvCxnSpPr/>
          <p:nvPr/>
        </p:nvCxnSpPr>
        <p:spPr>
          <a:xfrm flipV="1">
            <a:off x="3000364" y="1142984"/>
            <a:ext cx="1357322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10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857256"/>
          </a:xfrm>
          <a:noFill/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altLang="ko-KR" sz="1600" b="1" dirty="0" smtClean="0">
                <a:latin typeface="+mj-lt"/>
                <a:ea typeface="바탕" pitchFamily="18" charset="-127"/>
              </a:rPr>
              <a:t>5.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포장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이미지</a:t>
            </a:r>
            <a:r>
              <a:rPr lang="ko-KR" altLang="en-US" sz="1600" b="1" u="sng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넣을 영역 기울기 변경 가능 </a:t>
            </a:r>
            <a:r>
              <a:rPr lang="en-US" altLang="ko-KR" sz="1600" b="1" dirty="0" smtClean="0">
                <a:latin typeface="+mj-lt"/>
                <a:ea typeface="바탕" pitchFamily="18" charset="-127"/>
              </a:rPr>
              <a:t>&gt;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 MARQUEE TOOL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선택하여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CLICK</a:t>
            </a:r>
            <a:r>
              <a:rPr lang="en-US" altLang="ko-KR" sz="1600" b="1" dirty="0" smtClean="0">
                <a:latin typeface="+mj-lt"/>
                <a:ea typeface="바탕" pitchFamily="18" charset="-127"/>
              </a:rPr>
              <a:t>&gt;</a:t>
            </a:r>
            <a:r>
              <a:rPr lang="ko-KR" altLang="en-US" sz="1600" b="1" dirty="0" smtClean="0">
                <a:latin typeface="+mj-lt"/>
                <a:ea typeface="바탕" pitchFamily="18" charset="-127"/>
              </a:rPr>
              <a:t>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포장이미지를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이미지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넣으려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영역으로 끌고 오기</a:t>
            </a:r>
            <a:endParaRPr lang="en-US" altLang="ko-KR" sz="16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None/>
            </a:pPr>
            <a:endParaRPr lang="en-US" altLang="ko-KR" sz="1600" b="1" dirty="0" smtClean="0">
              <a:latin typeface="+mj-lt"/>
              <a:ea typeface="바탕" pitchFamily="18" charset="-127"/>
            </a:endParaRPr>
          </a:p>
          <a:p>
            <a:pPr marL="514350" lvl="0" indent="-514350">
              <a:buNone/>
            </a:pPr>
            <a:r>
              <a:rPr lang="en-US" altLang="ko-KR" sz="1600" b="1" dirty="0" smtClean="0">
                <a:ea typeface="바탕" pitchFamily="18" charset="-127"/>
              </a:rPr>
              <a:t>6. Adjust the size, the location by </a:t>
            </a:r>
            <a:r>
              <a:rPr lang="en-US" altLang="ko-KR" sz="1600" b="1" u="sng" dirty="0" smtClean="0">
                <a:ea typeface="바탕" pitchFamily="18" charset="-127"/>
              </a:rPr>
              <a:t>Transform Tool&gt;</a:t>
            </a:r>
            <a:r>
              <a:rPr lang="en-US" altLang="ko-KR" sz="1600" b="1" u="sng" dirty="0" err="1" smtClean="0">
                <a:ea typeface="바탕" pitchFamily="18" charset="-127"/>
              </a:rPr>
              <a:t>Ctrl+V</a:t>
            </a:r>
            <a:endParaRPr lang="en-US" altLang="ko-KR" sz="1600" b="1" u="sng" dirty="0" smtClean="0">
              <a:ea typeface="바탕" pitchFamily="18" charset="-127"/>
            </a:endParaRPr>
          </a:p>
          <a:p>
            <a:pPr marL="514350" indent="-514350">
              <a:buNone/>
            </a:pPr>
            <a:endParaRPr lang="en-US" altLang="ko-KR" sz="1600" b="1" dirty="0" smtClean="0">
              <a:latin typeface="+mj-lt"/>
              <a:ea typeface="바탕" pitchFamily="18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Image production using the filter function and control layers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7" descr="Marquee T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3643338" cy="2592931"/>
          </a:xfrm>
          <a:prstGeom prst="rect">
            <a:avLst/>
          </a:prstGeom>
        </p:spPr>
      </p:pic>
      <p:sp>
        <p:nvSpPr>
          <p:cNvPr id="19" name="타원 12"/>
          <p:cNvSpPr/>
          <p:nvPr/>
        </p:nvSpPr>
        <p:spPr>
          <a:xfrm>
            <a:off x="214282" y="1428736"/>
            <a:ext cx="306492" cy="2188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9"/>
          <p:cNvCxnSpPr>
            <a:endCxn id="19" idx="6"/>
          </p:cNvCxnSpPr>
          <p:nvPr/>
        </p:nvCxnSpPr>
        <p:spPr>
          <a:xfrm rot="10800000" flipV="1">
            <a:off x="520774" y="642917"/>
            <a:ext cx="6051490" cy="8952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ransform to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285860"/>
            <a:ext cx="4000528" cy="2482310"/>
          </a:xfrm>
          <a:prstGeom prst="rect">
            <a:avLst/>
          </a:prstGeom>
        </p:spPr>
      </p:pic>
      <p:sp>
        <p:nvSpPr>
          <p:cNvPr id="24" name="타원 12"/>
          <p:cNvSpPr/>
          <p:nvPr/>
        </p:nvSpPr>
        <p:spPr>
          <a:xfrm>
            <a:off x="4286248" y="1785926"/>
            <a:ext cx="306492" cy="2188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9"/>
          <p:cNvCxnSpPr>
            <a:endCxn id="24" idx="1"/>
          </p:cNvCxnSpPr>
          <p:nvPr/>
        </p:nvCxnSpPr>
        <p:spPr>
          <a:xfrm rot="16200000" flipH="1">
            <a:off x="3899755" y="1386600"/>
            <a:ext cx="674995" cy="1877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내용 개체 틀 10"/>
          <p:cNvSpPr txBox="1">
            <a:spLocks/>
          </p:cNvSpPr>
          <p:nvPr/>
        </p:nvSpPr>
        <p:spPr>
          <a:xfrm>
            <a:off x="0" y="3929066"/>
            <a:ext cx="9144000" cy="5715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바탕" pitchFamily="18" charset="-127"/>
                <a:cs typeface="+mn-cs"/>
              </a:rPr>
              <a:t>7.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MARQUEE TOOL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선택하여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CLICK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바탕" pitchFamily="18" charset="-127"/>
                <a:cs typeface="+mn-cs"/>
              </a:rPr>
              <a:t>&gt;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포장이미지를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이미지 넣으려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또 다른 영역으로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끌고 오기</a:t>
            </a:r>
            <a:endParaRPr lang="en-US" altLang="ko-KR" sz="1600" b="1" dirty="0" smtClean="0">
              <a:latin typeface="바탕" pitchFamily="18" charset="-127"/>
              <a:ea typeface="바탕" pitchFamily="18" charset="-127"/>
            </a:endParaRPr>
          </a:p>
          <a:p>
            <a:pPr marL="514350" lvl="0" indent="-514350">
              <a:spcBef>
                <a:spcPct val="20000"/>
              </a:spcBef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바탕" pitchFamily="18" charset="-127"/>
                <a:cs typeface="+mn-cs"/>
              </a:rPr>
              <a:t>&gt;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Transform Tool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로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사이즈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위치 조절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&gt;OK </a:t>
            </a:r>
            <a:r>
              <a:rPr kumimoji="0" lang="en-US" altLang="ko-KR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바탕" pitchFamily="18" charset="-127"/>
                <a:cs typeface="+mn-cs"/>
              </a:rPr>
              <a:t>&gt;</a:t>
            </a:r>
            <a:r>
              <a:rPr lang="en-US" altLang="ko-KR" sz="1600" b="1" u="sng" dirty="0" err="1" smtClean="0">
                <a:ea typeface="바탕" pitchFamily="18" charset="-127"/>
              </a:rPr>
              <a:t>Ctrl+V</a:t>
            </a:r>
            <a:r>
              <a:rPr lang="en-US" altLang="ko-KR" sz="1600" b="1" u="sng" dirty="0" smtClean="0">
                <a:ea typeface="바탕" pitchFamily="18" charset="-127"/>
              </a:rPr>
              <a:t> </a:t>
            </a:r>
            <a:endParaRPr kumimoji="0" lang="en-US" altLang="ko-KR" sz="16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바탕" pitchFamily="18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바탕" pitchFamily="18" charset="-127"/>
              <a:cs typeface="+mn-cs"/>
            </a:endParaRPr>
          </a:p>
        </p:txBody>
      </p:sp>
      <p:pic>
        <p:nvPicPr>
          <p:cNvPr id="29" name="Picture 28" descr="oth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557733"/>
            <a:ext cx="3712271" cy="2300267"/>
          </a:xfrm>
          <a:prstGeom prst="rect">
            <a:avLst/>
          </a:prstGeom>
        </p:spPr>
      </p:pic>
      <p:pic>
        <p:nvPicPr>
          <p:cNvPr id="30" name="Picture 29" descr="ctrl v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4500570"/>
            <a:ext cx="3796658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Image production using the filter function and control layers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내용 개체 틀 10"/>
          <p:cNvSpPr txBox="1">
            <a:spLocks/>
          </p:cNvSpPr>
          <p:nvPr/>
        </p:nvSpPr>
        <p:spPr>
          <a:xfrm>
            <a:off x="0" y="3714752"/>
            <a:ext cx="9144000" cy="3571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514350" lvl="0" indent="-514350">
              <a:spcBef>
                <a:spcPct val="20000"/>
              </a:spcBef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바탕" pitchFamily="18" charset="-127"/>
                <a:cs typeface="+mn-cs"/>
              </a:rPr>
              <a:t>9. Filter&gt; filter gallery&gt; Artistic&gt; Film </a:t>
            </a:r>
            <a:r>
              <a:rPr lang="en-US" altLang="ko-KR" b="1" dirty="0" smtClean="0">
                <a:ea typeface="바탕" pitchFamily="18" charset="-127"/>
              </a:rPr>
              <a:t>grain&gt; Adjust Grain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바탕" pitchFamily="18" charset="-127"/>
                <a:cs typeface="+mn-cs"/>
              </a:rPr>
              <a:t>, </a:t>
            </a:r>
            <a:r>
              <a:rPr lang="en-US" altLang="ko-KR" b="1" dirty="0" smtClean="0">
                <a:ea typeface="바탕" pitchFamily="18" charset="-127"/>
              </a:rPr>
              <a:t>Highlight, intensity</a:t>
            </a:r>
            <a:r>
              <a:rPr lang="ko-KR" altLang="en-US" b="1" dirty="0" smtClean="0">
                <a:ea typeface="바탕" pitchFamily="18" charset="-127"/>
              </a:rPr>
              <a:t> 조절</a:t>
            </a:r>
            <a:r>
              <a:rPr lang="en-US" altLang="ko-KR" b="1" dirty="0" smtClean="0">
                <a:ea typeface="바탕" pitchFamily="18" charset="-127"/>
              </a:rPr>
              <a:t>&gt;OK</a:t>
            </a: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바탕" pitchFamily="18" charset="-127"/>
              <a:cs typeface="+mn-cs"/>
            </a:endParaRPr>
          </a:p>
        </p:txBody>
      </p:sp>
      <p:sp>
        <p:nvSpPr>
          <p:cNvPr id="28" name="내용 개체 틀 10"/>
          <p:cNvSpPr txBox="1">
            <a:spLocks/>
          </p:cNvSpPr>
          <p:nvPr/>
        </p:nvSpPr>
        <p:spPr>
          <a:xfrm>
            <a:off x="0" y="500042"/>
            <a:ext cx="9144000" cy="5715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ct val="20000"/>
              </a:spcBef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바탕" pitchFamily="18" charset="-127"/>
                <a:cs typeface="+mn-cs"/>
              </a:rPr>
              <a:t>8.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또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한번 더 하기</a:t>
            </a:r>
            <a:r>
              <a:rPr lang="en-US" altLang="ko-KR" sz="1600" b="1" u="sng" dirty="0" smtClean="0">
                <a:ea typeface="바탕" pitchFamily="18" charset="-127"/>
              </a:rPr>
              <a:t>&gt;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MARQUEE TOOL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선택하여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CLICK </a:t>
            </a:r>
            <a:r>
              <a:rPr lang="en-US" altLang="ko-KR" sz="1600" b="1" dirty="0" smtClean="0">
                <a:ea typeface="바탕" pitchFamily="18" charset="-127"/>
              </a:rPr>
              <a:t>&gt;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포장이미지를 이미지 넣으려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또 다른 영역으로 끌고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오기</a:t>
            </a:r>
            <a:r>
              <a:rPr lang="en-US" altLang="ko-KR" sz="1600" b="1" dirty="0" smtClean="0">
                <a:ea typeface="바탕" pitchFamily="18" charset="-127"/>
              </a:rPr>
              <a:t>&gt;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Transform Tool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로 사이즈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위치 조절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&gt;OK </a:t>
            </a:r>
            <a:r>
              <a:rPr lang="en-US" altLang="ko-KR" sz="1600" b="1" u="sng" dirty="0" smtClean="0">
                <a:ea typeface="바탕" pitchFamily="18" charset="-127"/>
              </a:rPr>
              <a:t>&gt;</a:t>
            </a:r>
            <a:r>
              <a:rPr lang="en-US" altLang="ko-KR" sz="1600" b="1" u="sng" dirty="0" err="1" smtClean="0">
                <a:ea typeface="바탕" pitchFamily="18" charset="-127"/>
              </a:rPr>
              <a:t>Ctrl+V</a:t>
            </a:r>
            <a:r>
              <a:rPr lang="en-US" altLang="ko-KR" sz="1600" b="1" u="sng" dirty="0" smtClean="0">
                <a:ea typeface="바탕" pitchFamily="18" charset="-127"/>
              </a:rPr>
              <a:t>&gt;OK </a:t>
            </a:r>
            <a:endParaRPr kumimoji="0" lang="en-US" altLang="ko-KR" sz="16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바탕" pitchFamily="18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바탕" pitchFamily="18" charset="-127"/>
              <a:cs typeface="+mn-cs"/>
            </a:endParaRPr>
          </a:p>
        </p:txBody>
      </p:sp>
      <p:pic>
        <p:nvPicPr>
          <p:cNvPr id="13" name="Picture 12" descr="marquee tool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71546"/>
            <a:ext cx="4357688" cy="2722940"/>
          </a:xfrm>
          <a:prstGeom prst="rect">
            <a:avLst/>
          </a:prstGeom>
        </p:spPr>
      </p:pic>
      <p:pic>
        <p:nvPicPr>
          <p:cNvPr id="14" name="Picture 13" descr="ctrl v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071546"/>
            <a:ext cx="4377981" cy="2714644"/>
          </a:xfrm>
          <a:prstGeom prst="rect">
            <a:avLst/>
          </a:prstGeom>
        </p:spPr>
      </p:pic>
      <p:pic>
        <p:nvPicPr>
          <p:cNvPr id="17" name="Picture 16" descr="FILM GRA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000504"/>
            <a:ext cx="7286676" cy="3587372"/>
          </a:xfrm>
          <a:prstGeom prst="rect">
            <a:avLst/>
          </a:prstGeom>
        </p:spPr>
      </p:pic>
      <p:sp>
        <p:nvSpPr>
          <p:cNvPr id="21" name="Rectangle 125"/>
          <p:cNvSpPr/>
          <p:nvPr/>
        </p:nvSpPr>
        <p:spPr>
          <a:xfrm>
            <a:off x="6143636" y="4429132"/>
            <a:ext cx="1357322" cy="9286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2" name="Straight Arrow Connector 9"/>
          <p:cNvCxnSpPr/>
          <p:nvPr/>
        </p:nvCxnSpPr>
        <p:spPr>
          <a:xfrm rot="16200000" flipH="1">
            <a:off x="5862645" y="4281494"/>
            <a:ext cx="709609" cy="47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box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2312876"/>
            <a:ext cx="2869589" cy="2556284"/>
          </a:xfrm>
          <a:prstGeom prst="rect">
            <a:avLst/>
          </a:prstGeom>
        </p:spPr>
      </p:pic>
      <p:sp>
        <p:nvSpPr>
          <p:cNvPr id="4" name="오른쪽 화살표 3"/>
          <p:cNvSpPr/>
          <p:nvPr/>
        </p:nvSpPr>
        <p:spPr>
          <a:xfrm>
            <a:off x="3857620" y="3357562"/>
            <a:ext cx="1571636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Image production using the filter function and control layers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box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57166"/>
            <a:ext cx="2500330" cy="2227341"/>
          </a:xfrm>
          <a:prstGeom prst="rect">
            <a:avLst/>
          </a:prstGeom>
        </p:spPr>
      </p:pic>
      <p:pic>
        <p:nvPicPr>
          <p:cNvPr id="9" name="그림 4" descr="box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2214554"/>
            <a:ext cx="2664296" cy="2373405"/>
          </a:xfrm>
          <a:prstGeom prst="rect">
            <a:avLst/>
          </a:prstGeom>
        </p:spPr>
      </p:pic>
      <p:pic>
        <p:nvPicPr>
          <p:cNvPr id="10" name="그림 5" descr="box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4481736"/>
            <a:ext cx="2667506" cy="2376264"/>
          </a:xfrm>
          <a:prstGeom prst="rect">
            <a:avLst/>
          </a:prstGeom>
        </p:spPr>
      </p:pic>
      <p:sp>
        <p:nvSpPr>
          <p:cNvPr id="11" name="오른쪽 화살표 3"/>
          <p:cNvSpPr/>
          <p:nvPr/>
        </p:nvSpPr>
        <p:spPr>
          <a:xfrm rot="1011572">
            <a:off x="3375885" y="4366779"/>
            <a:ext cx="1090597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3"/>
          <p:cNvSpPr/>
          <p:nvPr/>
        </p:nvSpPr>
        <p:spPr>
          <a:xfrm rot="20535081">
            <a:off x="3233160" y="2299076"/>
            <a:ext cx="1068196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971600" y="0"/>
            <a:ext cx="7386614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Making Misty house using filters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내용 개체 틀 10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1143008"/>
          </a:xfrm>
          <a:noFill/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altLang="ko-KR" sz="1800" b="1" dirty="0" smtClean="0">
                <a:latin typeface="바탕" pitchFamily="18" charset="-127"/>
                <a:ea typeface="바탕" pitchFamily="18" charset="-127"/>
              </a:rPr>
              <a:t>FILE&gt; </a:t>
            </a:r>
            <a:r>
              <a:rPr lang="ko-KR" altLang="en-US" sz="1800" b="1" dirty="0" smtClean="0">
                <a:latin typeface="바탕" pitchFamily="18" charset="-127"/>
                <a:ea typeface="바탕" pitchFamily="18" charset="-127"/>
              </a:rPr>
              <a:t>아름다운 집 사진 열기</a:t>
            </a:r>
            <a:endParaRPr lang="en-US" altLang="ko-KR" sz="18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AutoNum type="arabicPeriod"/>
            </a:pPr>
            <a:r>
              <a:rPr lang="ko-KR" altLang="en-US" sz="1800" b="1" dirty="0" smtClean="0">
                <a:latin typeface="바탕" pitchFamily="18" charset="-127"/>
                <a:ea typeface="바탕" pitchFamily="18" charset="-127"/>
              </a:rPr>
              <a:t>전경색</a:t>
            </a:r>
            <a:r>
              <a:rPr lang="en-US" altLang="ko-KR" sz="1800" b="1" dirty="0" smtClean="0"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1800" b="1" dirty="0" smtClean="0">
                <a:latin typeface="바탕" pitchFamily="18" charset="-127"/>
                <a:ea typeface="바탕" pitchFamily="18" charset="-127"/>
              </a:rPr>
              <a:t>흰색</a:t>
            </a:r>
            <a:r>
              <a:rPr lang="en-US" altLang="ko-KR" sz="18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800" b="1" dirty="0" smtClean="0">
                <a:latin typeface="바탕" pitchFamily="18" charset="-127"/>
                <a:ea typeface="바탕" pitchFamily="18" charset="-127"/>
              </a:rPr>
              <a:t>배경색</a:t>
            </a:r>
            <a:r>
              <a:rPr lang="en-US" altLang="ko-KR" sz="1800" b="1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1800" b="1" dirty="0" smtClean="0">
                <a:latin typeface="바탕" pitchFamily="18" charset="-127"/>
                <a:ea typeface="바탕" pitchFamily="18" charset="-127"/>
              </a:rPr>
              <a:t>검정색</a:t>
            </a:r>
            <a:endParaRPr lang="en-US" altLang="ko-KR" sz="1800" b="1" dirty="0" smtClean="0">
              <a:latin typeface="바탕" pitchFamily="18" charset="-127"/>
              <a:ea typeface="바탕" pitchFamily="18" charset="-127"/>
            </a:endParaRPr>
          </a:p>
          <a:p>
            <a:pPr marL="514350" indent="-514350">
              <a:buAutoNum type="arabicPeriod"/>
            </a:pPr>
            <a:r>
              <a:rPr lang="ko-KR" altLang="en-US" sz="1800" b="1" dirty="0" smtClean="0">
                <a:latin typeface="바탕" pitchFamily="18" charset="-127"/>
                <a:ea typeface="바탕" pitchFamily="18" charset="-127"/>
              </a:rPr>
              <a:t>백그라운드나 아름다운 집사진 레이어 선택</a:t>
            </a:r>
            <a:r>
              <a:rPr lang="en-US" altLang="ko-KR" sz="1800" b="1" dirty="0" smtClean="0">
                <a:latin typeface="바탕" pitchFamily="18" charset="-127"/>
                <a:ea typeface="바탕" pitchFamily="18" charset="-127"/>
              </a:rPr>
              <a:t>&gt;  </a:t>
            </a:r>
            <a:r>
              <a:rPr lang="ko-KR" altLang="en-US" sz="1800" b="1" dirty="0" smtClean="0">
                <a:latin typeface="바탕" pitchFamily="18" charset="-127"/>
                <a:ea typeface="바탕" pitchFamily="18" charset="-127"/>
              </a:rPr>
              <a:t>레이어 추가</a:t>
            </a:r>
            <a:endParaRPr lang="en-US" altLang="ko-KR" sz="1800" b="1" dirty="0" smtClean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7" name="Picture 6" descr="bacl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40"/>
            <a:ext cx="9144000" cy="4034971"/>
          </a:xfrm>
          <a:prstGeom prst="rect">
            <a:avLst/>
          </a:prstGeom>
        </p:spPr>
      </p:pic>
      <p:sp>
        <p:nvSpPr>
          <p:cNvPr id="8" name="Rectangle 125"/>
          <p:cNvSpPr/>
          <p:nvPr/>
        </p:nvSpPr>
        <p:spPr>
          <a:xfrm>
            <a:off x="0" y="4143380"/>
            <a:ext cx="500034" cy="5000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Rectangle 125"/>
          <p:cNvSpPr/>
          <p:nvPr/>
        </p:nvSpPr>
        <p:spPr>
          <a:xfrm>
            <a:off x="7358082" y="2571744"/>
            <a:ext cx="1785918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Rectangle 125"/>
          <p:cNvSpPr/>
          <p:nvPr/>
        </p:nvSpPr>
        <p:spPr>
          <a:xfrm>
            <a:off x="8572528" y="3500438"/>
            <a:ext cx="214314" cy="214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1" name="Straight Arrow Connector 9"/>
          <p:cNvCxnSpPr>
            <a:endCxn id="10" idx="0"/>
          </p:cNvCxnSpPr>
          <p:nvPr/>
        </p:nvCxnSpPr>
        <p:spPr>
          <a:xfrm>
            <a:off x="6929456" y="1785928"/>
            <a:ext cx="1750229" cy="17145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9"/>
          <p:cNvCxnSpPr/>
          <p:nvPr/>
        </p:nvCxnSpPr>
        <p:spPr>
          <a:xfrm>
            <a:off x="4429124" y="1785926"/>
            <a:ext cx="3143272" cy="10001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9"/>
          <p:cNvCxnSpPr/>
          <p:nvPr/>
        </p:nvCxnSpPr>
        <p:spPr>
          <a:xfrm rot="5400000">
            <a:off x="357158" y="1428736"/>
            <a:ext cx="2714644" cy="27146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971600" y="0"/>
            <a:ext cx="7386614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Making Misty house using filters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내용 개체 틀 10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357190"/>
          </a:xfrm>
          <a:noFill/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altLang="ko-KR" sz="1800" b="1" dirty="0" smtClean="0">
                <a:ea typeface="바탕" pitchFamily="18" charset="-127"/>
              </a:rPr>
              <a:t>4. </a:t>
            </a:r>
            <a:r>
              <a:rPr lang="ko-KR" altLang="en-US" sz="1800" b="1" dirty="0" smtClean="0">
                <a:latin typeface="바탕" pitchFamily="18" charset="-127"/>
                <a:ea typeface="바탕" pitchFamily="18" charset="-127"/>
              </a:rPr>
              <a:t>추가한 레이어에 </a:t>
            </a:r>
            <a:r>
              <a:rPr lang="en-US" altLang="ko-KR" sz="1800" b="1" dirty="0" smtClean="0">
                <a:latin typeface="바탕" pitchFamily="18" charset="-127"/>
                <a:ea typeface="바탕" pitchFamily="18" charset="-127"/>
              </a:rPr>
              <a:t>Filter&gt;Render&gt;Cloud</a:t>
            </a:r>
          </a:p>
          <a:p>
            <a:pPr marL="514350" indent="-514350">
              <a:buNone/>
            </a:pPr>
            <a:endParaRPr lang="en-US" altLang="ko-KR" sz="1800" b="1" dirty="0" smtClean="0">
              <a:ea typeface="바탕" pitchFamily="18" charset="-127"/>
            </a:endParaRPr>
          </a:p>
        </p:txBody>
      </p:sp>
      <p:sp>
        <p:nvSpPr>
          <p:cNvPr id="7" name="내용 개체 틀 10"/>
          <p:cNvSpPr txBox="1">
            <a:spLocks/>
          </p:cNvSpPr>
          <p:nvPr/>
        </p:nvSpPr>
        <p:spPr>
          <a:xfrm>
            <a:off x="0" y="4286256"/>
            <a:ext cx="9144000" cy="7858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514350" indent="-514350"/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바탕" pitchFamily="18" charset="-127"/>
                <a:cs typeface="+mn-cs"/>
              </a:rPr>
              <a:t>5.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필터 효과준 레이어에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Image&gt; Adjustment&gt; Contrast/Brightness</a:t>
            </a:r>
          </a:p>
          <a:p>
            <a:pPr marL="514350" indent="-514350">
              <a:buNone/>
            </a:pP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    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밝기 밝게</a:t>
            </a: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8" name="Picture 7" descr="added lay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00108"/>
            <a:ext cx="7500958" cy="3257870"/>
          </a:xfrm>
          <a:prstGeom prst="rect">
            <a:avLst/>
          </a:prstGeom>
        </p:spPr>
      </p:pic>
      <p:pic>
        <p:nvPicPr>
          <p:cNvPr id="6" name="Picture 5" descr="brightn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5381625"/>
            <a:ext cx="3133725" cy="147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971600" y="0"/>
            <a:ext cx="7386614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Making Misty house using filters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그림 25" descr="경치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00438"/>
            <a:ext cx="4058632" cy="2232248"/>
          </a:xfrm>
          <a:prstGeom prst="rect">
            <a:avLst/>
          </a:prstGeom>
        </p:spPr>
      </p:pic>
      <p:sp>
        <p:nvSpPr>
          <p:cNvPr id="28" name="오른쪽 화살표 27"/>
          <p:cNvSpPr/>
          <p:nvPr/>
        </p:nvSpPr>
        <p:spPr>
          <a:xfrm>
            <a:off x="4214810" y="4286256"/>
            <a:ext cx="360040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 descr="안개낀 경치2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00438"/>
            <a:ext cx="4058633" cy="2232248"/>
          </a:xfrm>
          <a:prstGeom prst="rect">
            <a:avLst/>
          </a:prstGeom>
        </p:spPr>
      </p:pic>
      <p:sp>
        <p:nvSpPr>
          <p:cNvPr id="7" name="내용 개체 틀 10"/>
          <p:cNvSpPr txBox="1">
            <a:spLocks/>
          </p:cNvSpPr>
          <p:nvPr/>
        </p:nvSpPr>
        <p:spPr>
          <a:xfrm>
            <a:off x="0" y="642918"/>
            <a:ext cx="6715140" cy="4286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바탕" pitchFamily="18" charset="-127"/>
                <a:cs typeface="+mn-cs"/>
              </a:rPr>
              <a:t>6.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모드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NORMAL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모드가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아니라 스크린 모드로 바꾸기</a:t>
            </a: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  <a:p>
            <a:pPr marL="514350" lvl="0" indent="-514350">
              <a:spcBef>
                <a:spcPct val="20000"/>
              </a:spcBef>
              <a:defRPr/>
            </a:pPr>
            <a:endParaRPr kumimoji="0" lang="en-US" altLang="ko-KR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바탕" pitchFamily="18" charset="-127"/>
              <a:cs typeface="+mn-cs"/>
            </a:endParaRPr>
          </a:p>
        </p:txBody>
      </p:sp>
      <p:pic>
        <p:nvPicPr>
          <p:cNvPr id="8" name="Picture 7" descr="screen mo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1071546"/>
            <a:ext cx="2276475" cy="2238375"/>
          </a:xfrm>
          <a:prstGeom prst="rect">
            <a:avLst/>
          </a:prstGeom>
        </p:spPr>
      </p:pic>
      <p:sp>
        <p:nvSpPr>
          <p:cNvPr id="9" name="Rectangle 125"/>
          <p:cNvSpPr/>
          <p:nvPr/>
        </p:nvSpPr>
        <p:spPr>
          <a:xfrm>
            <a:off x="3071802" y="1357298"/>
            <a:ext cx="1071538" cy="214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3714744" y="928670"/>
            <a:ext cx="1714512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 latinLnBrk="0">
              <a:spcBef>
                <a:spcPct val="0"/>
              </a:spcBef>
              <a:defRPr/>
            </a:pPr>
            <a:r>
              <a:rPr lang="en-US" sz="4400" b="1" dirty="0" err="1" smtClean="0">
                <a:solidFill>
                  <a:srgbClr val="FF0000"/>
                </a:solidFill>
              </a:rPr>
              <a:t>Cybertic</a:t>
            </a:r>
            <a:r>
              <a:rPr lang="en-US" sz="4400" b="1" dirty="0" smtClean="0">
                <a:solidFill>
                  <a:srgbClr val="FF0000"/>
                </a:solidFill>
              </a:rPr>
              <a:t> space image using filters</a:t>
            </a:r>
            <a:endParaRPr lang="en-US" sz="4800" b="1" dirty="0" smtClean="0">
              <a:solidFill>
                <a:srgbClr val="FF0000"/>
              </a:solidFill>
            </a:endParaRPr>
          </a:p>
        </p:txBody>
      </p:sp>
      <p:sp>
        <p:nvSpPr>
          <p:cNvPr id="10" name="내용 개체 틀 10"/>
          <p:cNvSpPr txBox="1">
            <a:spLocks/>
          </p:cNvSpPr>
          <p:nvPr/>
        </p:nvSpPr>
        <p:spPr>
          <a:xfrm>
            <a:off x="0" y="642918"/>
            <a:ext cx="9144000" cy="71438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FILE&gt;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경치 풍경이나 야경 사진 열기</a:t>
            </a: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Filter&gt; Blur&gt; Motion blur  Angle:45   Distance:  225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높은 수치로</a:t>
            </a: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11" name="Picture 10" descr="motion bl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7929586" cy="3308807"/>
          </a:xfrm>
          <a:prstGeom prst="rect">
            <a:avLst/>
          </a:prstGeom>
        </p:spPr>
      </p:pic>
      <p:sp>
        <p:nvSpPr>
          <p:cNvPr id="13" name="Rectangle 125"/>
          <p:cNvSpPr/>
          <p:nvPr/>
        </p:nvSpPr>
        <p:spPr>
          <a:xfrm>
            <a:off x="5357818" y="3571876"/>
            <a:ext cx="1858510" cy="7858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5568366" y="1646815"/>
            <a:ext cx="1732093" cy="8673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4572008"/>
            <a:ext cx="900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altLang="ko-KR" b="1" dirty="0" smtClean="0">
                <a:ea typeface="바탕" pitchFamily="18" charset="-127"/>
              </a:rPr>
              <a:t>3.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Image&gt; Adjustment&gt; Contrast/Brightness      Contrast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높게</a:t>
            </a: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26" name="Picture 25" descr="high contra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7760"/>
            <a:ext cx="8001024" cy="3346943"/>
          </a:xfrm>
          <a:prstGeom prst="rect">
            <a:avLst/>
          </a:prstGeom>
        </p:spPr>
      </p:pic>
      <p:sp>
        <p:nvSpPr>
          <p:cNvPr id="27" name="Rectangle 125"/>
          <p:cNvSpPr/>
          <p:nvPr/>
        </p:nvSpPr>
        <p:spPr>
          <a:xfrm>
            <a:off x="5286380" y="5500702"/>
            <a:ext cx="1937762" cy="6377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6200000" flipH="1">
            <a:off x="6514999" y="5129338"/>
            <a:ext cx="716937" cy="1737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807804" y="0"/>
            <a:ext cx="3528392" cy="7780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0" indent="-742950" algn="ctr" latinLnBrk="0">
              <a:spcBef>
                <a:spcPct val="0"/>
              </a:spcBef>
              <a:defRPr/>
            </a:pPr>
            <a:r>
              <a:rPr lang="ko-KR" altLang="en-US" sz="4400" dirty="0" smtClean="0">
                <a:solidFill>
                  <a:srgbClr val="FF0000"/>
                </a:solidFill>
              </a:rPr>
              <a:t>필터 이해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내용 개체 틀 10"/>
          <p:cNvSpPr txBox="1">
            <a:spLocks/>
          </p:cNvSpPr>
          <p:nvPr/>
        </p:nvSpPr>
        <p:spPr>
          <a:xfrm>
            <a:off x="0" y="764704"/>
            <a:ext cx="9144000" cy="609329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내용 개체 틀 10"/>
          <p:cNvSpPr txBox="1">
            <a:spLocks/>
          </p:cNvSpPr>
          <p:nvPr/>
        </p:nvSpPr>
        <p:spPr>
          <a:xfrm>
            <a:off x="107504" y="980728"/>
            <a:ext cx="9144000" cy="609329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altLang="ko-KR" sz="2100" b="1" dirty="0" smtClean="0">
                <a:latin typeface="바탕" pitchFamily="18" charset="-127"/>
                <a:ea typeface="바탕" pitchFamily="18" charset="-127"/>
              </a:rPr>
              <a:t>Artistic         : 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회화적인 이미지로 변환</a:t>
            </a: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US" altLang="ko-KR" sz="2100" b="1" dirty="0" smtClean="0">
                <a:latin typeface="바탕" pitchFamily="18" charset="-127"/>
                <a:ea typeface="바탕" pitchFamily="18" charset="-127"/>
              </a:rPr>
              <a:t>Brush Stroke : 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이미지에  붓 터치 효과 적용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Distort           : 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이미지를  다양하게  왜곡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US" altLang="ko-KR" sz="2000" b="1" noProof="0" dirty="0" smtClean="0">
                <a:latin typeface="바탕" pitchFamily="18" charset="-127"/>
                <a:ea typeface="바탕" pitchFamily="18" charset="-127"/>
              </a:rPr>
              <a:t>Noise            : 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이미지에 </a:t>
            </a:r>
            <a:r>
              <a:rPr lang="ko-KR" altLang="en-US" sz="2000" b="1" dirty="0" err="1" smtClean="0">
                <a:latin typeface="바탕" pitchFamily="18" charset="-127"/>
                <a:ea typeface="바탕" pitchFamily="18" charset="-127"/>
              </a:rPr>
              <a:t>노이즈를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가미하여 거칠게 표현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US" altLang="ko-KR" sz="2000" b="1" dirty="0" err="1" smtClean="0">
                <a:latin typeface="바탕" pitchFamily="18" charset="-127"/>
                <a:ea typeface="바탕" pitchFamily="18" charset="-127"/>
              </a:rPr>
              <a:t>Pixelate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       :  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이미지의 픽셀을 크리스털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면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2000" b="1" dirty="0" err="1" smtClean="0">
                <a:latin typeface="바탕" pitchFamily="18" charset="-127"/>
                <a:ea typeface="바탕" pitchFamily="18" charset="-127"/>
              </a:rPr>
              <a:t>망점으로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재구성하여 표현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Render          : 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평면 이미지를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입체 이미지로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Sharpen         : 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이미지를 선명하게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하거나 거칠게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Sketch          :   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드로잉이나 스케치 효과를 강조하여 회화적인 </a:t>
            </a:r>
            <a:endParaRPr kumimoji="0" lang="en-US" altLang="ko-KR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514350" lvl="0" indent="-514350">
              <a:spcBef>
                <a:spcPct val="20000"/>
              </a:spcBef>
            </a:pPr>
            <a:r>
              <a:rPr lang="en-US" altLang="ko-KR" sz="1900" b="1" dirty="0" smtClean="0">
                <a:latin typeface="바탕" pitchFamily="18" charset="-127"/>
                <a:ea typeface="바탕" pitchFamily="18" charset="-127"/>
              </a:rPr>
              <a:t>                               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이미지로 만들기</a:t>
            </a:r>
            <a:endParaRPr kumimoji="0" lang="en-US" altLang="ko-KR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 startAt="9"/>
            </a:pP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Stylize            :  </a:t>
            </a:r>
            <a:r>
              <a:rPr kumimoji="0" lang="ko-KR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이미지를 새로운 스타일로 </a:t>
            </a:r>
            <a:r>
              <a:rPr kumimoji="0" lang="ko-KR" alt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만듬</a:t>
            </a:r>
            <a:endParaRPr kumimoji="0" lang="en-US" altLang="ko-KR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 startAt="9"/>
            </a:pPr>
            <a:r>
              <a:rPr lang="en-US" altLang="ko-KR" sz="1900" b="1" dirty="0" smtClean="0">
                <a:latin typeface="바탕" pitchFamily="18" charset="-127"/>
                <a:ea typeface="바탕" pitchFamily="18" charset="-127"/>
              </a:rPr>
              <a:t>Texture          :   </a:t>
            </a:r>
            <a:r>
              <a:rPr lang="ko-KR" altLang="en-US" sz="1900" b="1" dirty="0" smtClean="0">
                <a:latin typeface="바탕" pitchFamily="18" charset="-127"/>
                <a:ea typeface="바탕" pitchFamily="18" charset="-127"/>
              </a:rPr>
              <a:t>여러 가지 질감을 이미지에 추가</a:t>
            </a:r>
            <a:endParaRPr lang="en-US" altLang="ko-KR" sz="1900" b="1" dirty="0" smtClean="0">
              <a:latin typeface="바탕" pitchFamily="18" charset="-127"/>
              <a:ea typeface="바탕" pitchFamily="18" charset="-127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 startAt="9"/>
            </a:pPr>
            <a:r>
              <a:rPr lang="en-US" altLang="ko-KR" sz="1900" b="1" dirty="0" smtClean="0">
                <a:latin typeface="바탕" pitchFamily="18" charset="-127"/>
                <a:ea typeface="바탕" pitchFamily="18" charset="-127"/>
              </a:rPr>
              <a:t>V</a:t>
            </a:r>
            <a:r>
              <a:rPr kumimoji="0" lang="en-US" altLang="ko-KR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ideo</a:t>
            </a:r>
            <a:r>
              <a:rPr kumimoji="0" lang="en-US" altLang="ko-K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            : 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이미지 색상을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TV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에 최적화하고자 할 때 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 startAt="9"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Other            :  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그 외의 필터로 색상을 변형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 startAt="9"/>
            </a:pPr>
            <a:r>
              <a:rPr lang="en-US" altLang="ko-KR" sz="2000" b="1" noProof="0" dirty="0" err="1" smtClean="0">
                <a:latin typeface="바탕" pitchFamily="18" charset="-127"/>
                <a:ea typeface="바탕" pitchFamily="18" charset="-127"/>
              </a:rPr>
              <a:t>Digimarc</a:t>
            </a:r>
            <a:r>
              <a:rPr lang="en-US" altLang="ko-KR" sz="2000" b="1" noProof="0" dirty="0" smtClean="0">
                <a:latin typeface="바탕" pitchFamily="18" charset="-127"/>
                <a:ea typeface="바탕" pitchFamily="18" charset="-127"/>
              </a:rPr>
              <a:t>        : 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이미지에</a:t>
            </a:r>
            <a:r>
              <a:rPr lang="en-US" altLang="ko-KR" sz="2000" b="1" noProof="0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2000" b="1" noProof="0" dirty="0" smtClean="0">
                <a:latin typeface="바탕" pitchFamily="18" charset="-127"/>
                <a:ea typeface="바탕" pitchFamily="18" charset="-127"/>
              </a:rPr>
              <a:t>저작권 정보를 지정하거나 저작권 정보를 읽는</a:t>
            </a:r>
            <a:endParaRPr lang="en-US" altLang="ko-KR" sz="2000" b="1" noProof="0" dirty="0" smtClean="0">
              <a:latin typeface="바탕" pitchFamily="18" charset="-127"/>
              <a:ea typeface="바탕" pitchFamily="18" charset="-127"/>
            </a:endParaRPr>
          </a:p>
          <a:p>
            <a:pPr marL="514350" lvl="0" indent="-514350">
              <a:spcBef>
                <a:spcPct val="20000"/>
              </a:spcBef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                            </a:t>
            </a:r>
            <a:r>
              <a:rPr lang="ko-KR" altLang="en-US" sz="2000" b="1" noProof="0" dirty="0" smtClean="0">
                <a:latin typeface="바탕" pitchFamily="18" charset="-127"/>
                <a:ea typeface="바탕" pitchFamily="18" charset="-127"/>
              </a:rPr>
              <a:t>경우에 사용</a:t>
            </a:r>
            <a:r>
              <a:rPr lang="en-US" altLang="ko-KR" sz="2000" b="1" noProof="0" dirty="0" smtClean="0">
                <a:latin typeface="바탕" pitchFamily="18" charset="-127"/>
                <a:ea typeface="바탕" pitchFamily="18" charset="-127"/>
              </a:rPr>
              <a:t> </a:t>
            </a:r>
            <a:endParaRPr kumimoji="0" lang="ko-KR" altLang="en-US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 latinLnBrk="0">
              <a:spcBef>
                <a:spcPct val="0"/>
              </a:spcBef>
              <a:defRPr/>
            </a:pPr>
            <a:r>
              <a:rPr lang="en-US" sz="4400" b="1" dirty="0" err="1" smtClean="0">
                <a:solidFill>
                  <a:srgbClr val="FF0000"/>
                </a:solidFill>
              </a:rPr>
              <a:t>Cybertic</a:t>
            </a:r>
            <a:r>
              <a:rPr lang="en-US" sz="4400" b="1" dirty="0" smtClean="0">
                <a:solidFill>
                  <a:srgbClr val="FF0000"/>
                </a:solidFill>
              </a:rPr>
              <a:t> space image using filters</a:t>
            </a:r>
            <a:endParaRPr lang="en-US" sz="4800" b="1" dirty="0" smtClean="0">
              <a:solidFill>
                <a:srgbClr val="FF0000"/>
              </a:solidFill>
            </a:endParaRPr>
          </a:p>
        </p:txBody>
      </p:sp>
      <p:sp>
        <p:nvSpPr>
          <p:cNvPr id="10" name="내용 개체 틀 10"/>
          <p:cNvSpPr txBox="1">
            <a:spLocks/>
          </p:cNvSpPr>
          <p:nvPr/>
        </p:nvSpPr>
        <p:spPr>
          <a:xfrm>
            <a:off x="0" y="785794"/>
            <a:ext cx="9144000" cy="285752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altLang="ko-KR" sz="2300" b="1" dirty="0" smtClean="0">
                <a:latin typeface="+mj-lt"/>
                <a:ea typeface="바탕" pitchFamily="18" charset="-127"/>
              </a:rPr>
              <a:t>4. 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Filter&gt; Render &gt; </a:t>
            </a:r>
            <a:r>
              <a:rPr lang="en-US" altLang="ko-KR" sz="2400" b="1" dirty="0" err="1" smtClean="0">
                <a:latin typeface="바탕" pitchFamily="18" charset="-127"/>
                <a:ea typeface="바탕" pitchFamily="18" charset="-127"/>
              </a:rPr>
              <a:t>Rens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 Flare  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빛 부분 찍어주고  밝기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125 </a:t>
            </a:r>
            <a:r>
              <a:rPr lang="en-US" altLang="ko-KR" sz="2300" b="1" dirty="0" smtClean="0">
                <a:latin typeface="+mj-lt"/>
                <a:ea typeface="바탕" pitchFamily="18" charset="-127"/>
              </a:rPr>
              <a:t>, </a:t>
            </a:r>
            <a:r>
              <a:rPr lang="en-US" altLang="ko-KR" sz="2300" b="1" dirty="0" smtClean="0">
                <a:latin typeface="+mj-lt"/>
                <a:ea typeface="바탕" pitchFamily="18" charset="-127"/>
              </a:rPr>
              <a:t>Lens type:50-30 zoom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 startAt="4"/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 startAt="4"/>
            </a:pP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 startAt="4"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 startAt="4"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</p:txBody>
      </p:sp>
      <p:pic>
        <p:nvPicPr>
          <p:cNvPr id="18" name="그림 17" descr="경치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256"/>
            <a:ext cx="3286148" cy="2244199"/>
          </a:xfrm>
          <a:prstGeom prst="rect">
            <a:avLst/>
          </a:prstGeom>
        </p:spPr>
      </p:pic>
      <p:sp>
        <p:nvSpPr>
          <p:cNvPr id="19" name="오른쪽 화살표 18"/>
          <p:cNvSpPr/>
          <p:nvPr/>
        </p:nvSpPr>
        <p:spPr>
          <a:xfrm>
            <a:off x="4000496" y="5357826"/>
            <a:ext cx="360040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10" descr="rens fla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071546"/>
            <a:ext cx="6500858" cy="2978994"/>
          </a:xfrm>
          <a:prstGeom prst="rect">
            <a:avLst/>
          </a:prstGeom>
        </p:spPr>
      </p:pic>
      <p:sp>
        <p:nvSpPr>
          <p:cNvPr id="13" name="Rectangle 125"/>
          <p:cNvSpPr/>
          <p:nvPr/>
        </p:nvSpPr>
        <p:spPr>
          <a:xfrm>
            <a:off x="4714876" y="2928934"/>
            <a:ext cx="1858510" cy="7858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5286382" y="1857367"/>
            <a:ext cx="1928825" cy="2143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우주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4286256"/>
            <a:ext cx="3457589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Making old photos </a:t>
            </a:r>
            <a:r>
              <a:rPr lang="en-US" sz="4400" b="1" dirty="0" smtClean="0">
                <a:solidFill>
                  <a:srgbClr val="FF0000"/>
                </a:solidFill>
              </a:rPr>
              <a:t>using filters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내용 개체 틀 10"/>
          <p:cNvSpPr txBox="1">
            <a:spLocks/>
          </p:cNvSpPr>
          <p:nvPr/>
        </p:nvSpPr>
        <p:spPr>
          <a:xfrm>
            <a:off x="0" y="714356"/>
            <a:ext cx="9144000" cy="116295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FILE&gt;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사진 열기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바탕" pitchFamily="18" charset="-127"/>
                <a:cs typeface="+mn-cs"/>
              </a:rPr>
              <a:t>Filter&gt;</a:t>
            </a:r>
            <a:r>
              <a:rPr lang="en-US" altLang="ko-KR" sz="2000" b="1" dirty="0" smtClean="0">
                <a:ea typeface="바탕" pitchFamily="18" charset="-127"/>
              </a:rPr>
              <a:t>Texture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바탕" pitchFamily="18" charset="-127"/>
                <a:cs typeface="+mn-cs"/>
              </a:rPr>
              <a:t>&gt;Grain     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바탕" pitchFamily="18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7712075" algn="l"/>
              </a:tabLst>
              <a:defRPr/>
            </a:pPr>
            <a:r>
              <a:rPr lang="en-US" altLang="ko-KR" sz="2000" b="1" dirty="0" smtClean="0">
                <a:ea typeface="바탕" pitchFamily="18" charset="-127"/>
              </a:rPr>
              <a:t>    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바탕" pitchFamily="18" charset="-127"/>
                <a:cs typeface="+mn-cs"/>
              </a:rPr>
              <a:t> Grain type: vertical,  Intensity:12,    Contrast:40 &gt; </a:t>
            </a:r>
            <a:r>
              <a:rPr lang="en-US" altLang="ko-KR" sz="2000" b="1" dirty="0" smtClean="0">
                <a:ea typeface="바탕" pitchFamily="18" charset="-127"/>
              </a:rPr>
              <a:t>OK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바탕" pitchFamily="18" charset="-127"/>
              <a:cs typeface="+mn-cs"/>
            </a:endParaRPr>
          </a:p>
        </p:txBody>
      </p:sp>
      <p:pic>
        <p:nvPicPr>
          <p:cNvPr id="7" name="Picture 6" descr="Texture Gr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802"/>
            <a:ext cx="9144000" cy="3568905"/>
          </a:xfrm>
          <a:prstGeom prst="rect">
            <a:avLst/>
          </a:prstGeom>
        </p:spPr>
      </p:pic>
      <p:sp>
        <p:nvSpPr>
          <p:cNvPr id="8" name="Rectangle 125"/>
          <p:cNvSpPr/>
          <p:nvPr/>
        </p:nvSpPr>
        <p:spPr>
          <a:xfrm>
            <a:off x="7285490" y="2428868"/>
            <a:ext cx="1858510" cy="11430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86314" y="1785926"/>
            <a:ext cx="2928958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Making old photos </a:t>
            </a:r>
            <a:r>
              <a:rPr lang="en-US" sz="4400" b="1" dirty="0" smtClean="0">
                <a:solidFill>
                  <a:srgbClr val="FF0000"/>
                </a:solidFill>
              </a:rPr>
              <a:t>using filters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내용 개체 틀 10"/>
          <p:cNvSpPr txBox="1">
            <a:spLocks/>
          </p:cNvSpPr>
          <p:nvPr/>
        </p:nvSpPr>
        <p:spPr>
          <a:xfrm>
            <a:off x="0" y="714356"/>
            <a:ext cx="9144000" cy="642942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3"/>
              <a:defRPr/>
            </a:pP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필터 효과준 레이어에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Image&gt; Adjustment&gt; Color Balance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에서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Yellow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쪽으로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약간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&gt;OK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7" name="Picture 6" descr="color bal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3127538"/>
          </a:xfrm>
          <a:prstGeom prst="rect">
            <a:avLst/>
          </a:prstGeom>
        </p:spPr>
      </p:pic>
      <p:sp>
        <p:nvSpPr>
          <p:cNvPr id="8" name="내용 개체 틀 10"/>
          <p:cNvSpPr txBox="1">
            <a:spLocks/>
          </p:cNvSpPr>
          <p:nvPr/>
        </p:nvSpPr>
        <p:spPr>
          <a:xfrm>
            <a:off x="0" y="4357694"/>
            <a:ext cx="9144000" cy="357190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altLang="ko-KR" sz="2000" b="1" dirty="0" smtClean="0">
                <a:ea typeface="바탕" pitchFamily="18" charset="-127"/>
              </a:rPr>
              <a:t>4. Image&gt; Adjustment&gt; Hue/Saturation  </a:t>
            </a:r>
            <a:r>
              <a:rPr lang="en-US" altLang="ko-KR" sz="2000" b="1" u="sng" dirty="0" smtClean="0">
                <a:ea typeface="바탕" pitchFamily="18" charset="-127"/>
              </a:rPr>
              <a:t>Hue:36  Saturation :37</a:t>
            </a:r>
          </a:p>
        </p:txBody>
      </p:sp>
      <p:sp>
        <p:nvSpPr>
          <p:cNvPr id="9" name="Rectangle 125"/>
          <p:cNvSpPr/>
          <p:nvPr/>
        </p:nvSpPr>
        <p:spPr>
          <a:xfrm>
            <a:off x="5572132" y="2500306"/>
            <a:ext cx="2714644" cy="2857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00298" y="1214422"/>
            <a:ext cx="4850858" cy="12858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HUESATUR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14884"/>
            <a:ext cx="9144000" cy="3270098"/>
          </a:xfrm>
          <a:prstGeom prst="rect">
            <a:avLst/>
          </a:prstGeom>
        </p:spPr>
      </p:pic>
      <p:sp>
        <p:nvSpPr>
          <p:cNvPr id="16" name="Rectangle 125"/>
          <p:cNvSpPr/>
          <p:nvPr/>
        </p:nvSpPr>
        <p:spPr>
          <a:xfrm>
            <a:off x="5643570" y="5286388"/>
            <a:ext cx="2714644" cy="9286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86446" y="4643446"/>
            <a:ext cx="1636148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9144000" cy="77809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latinLnBrk="0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Making old photos </a:t>
            </a:r>
            <a:r>
              <a:rPr lang="en-US" sz="4400" b="1" dirty="0" smtClean="0">
                <a:solidFill>
                  <a:srgbClr val="FF0000"/>
                </a:solidFill>
              </a:rPr>
              <a:t>using filters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내용 개체 틀 10"/>
          <p:cNvSpPr txBox="1">
            <a:spLocks/>
          </p:cNvSpPr>
          <p:nvPr/>
        </p:nvSpPr>
        <p:spPr>
          <a:xfrm>
            <a:off x="0" y="714356"/>
            <a:ext cx="9144000" cy="78581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  <a:defRPr/>
            </a:pPr>
            <a:r>
              <a:rPr lang="en-US" altLang="ko-KR" b="1" dirty="0" smtClean="0">
                <a:ea typeface="바탕" pitchFamily="18" charset="-127"/>
              </a:rPr>
              <a:t>5.  Image&gt; Adjustment&gt; Auto  Contrast</a:t>
            </a:r>
          </a:p>
          <a:p>
            <a:pPr marL="514350" indent="-514350">
              <a:spcBef>
                <a:spcPct val="20000"/>
              </a:spcBef>
              <a:defRPr/>
            </a:pPr>
            <a:r>
              <a:rPr lang="en-US" altLang="ko-KR" b="1" dirty="0" smtClean="0">
                <a:ea typeface="바탕" pitchFamily="18" charset="-127"/>
              </a:rPr>
              <a:t>6. </a:t>
            </a:r>
            <a:r>
              <a:rPr lang="ko-KR" altLang="en-US" b="1" dirty="0" smtClean="0">
                <a:ea typeface="바탕" pitchFamily="18" charset="-127"/>
              </a:rPr>
              <a:t>사각툴로</a:t>
            </a:r>
            <a:r>
              <a:rPr lang="en-US" altLang="ko-KR" b="1" dirty="0" smtClean="0">
                <a:ea typeface="바탕" pitchFamily="18" charset="-127"/>
              </a:rPr>
              <a:t> </a:t>
            </a:r>
            <a:r>
              <a:rPr lang="ko-KR" altLang="en-US" b="1" dirty="0" smtClean="0">
                <a:ea typeface="바탕" pitchFamily="18" charset="-127"/>
              </a:rPr>
              <a:t>사각형 그리고 </a:t>
            </a:r>
            <a:r>
              <a:rPr lang="en-US" altLang="ko-KR" b="1" dirty="0" smtClean="0">
                <a:ea typeface="바탕" pitchFamily="18" charset="-127"/>
              </a:rPr>
              <a:t>feather</a:t>
            </a:r>
            <a:r>
              <a:rPr lang="ko-KR" altLang="en-US" b="1" dirty="0" smtClean="0">
                <a:ea typeface="바탕" pitchFamily="18" charset="-127"/>
              </a:rPr>
              <a:t>값</a:t>
            </a:r>
            <a:r>
              <a:rPr lang="en-US" altLang="ko-KR" b="1" dirty="0" smtClean="0">
                <a:ea typeface="바탕" pitchFamily="18" charset="-127"/>
              </a:rPr>
              <a:t>:50px,  Inverse&gt; </a:t>
            </a:r>
            <a:r>
              <a:rPr lang="en-US" altLang="ko-KR" b="1" dirty="0" smtClean="0">
                <a:ea typeface="바탕" pitchFamily="18" charset="-127"/>
              </a:rPr>
              <a:t>delete&gt;</a:t>
            </a:r>
            <a:r>
              <a:rPr lang="en-US" altLang="ko-KR" b="1" dirty="0" err="1" smtClean="0">
                <a:ea typeface="바탕" pitchFamily="18" charset="-127"/>
              </a:rPr>
              <a:t>Ctrl+D</a:t>
            </a: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바탕" pitchFamily="18" charset="-127"/>
              <a:cs typeface="+mn-cs"/>
            </a:endParaRPr>
          </a:p>
        </p:txBody>
      </p:sp>
      <p:pic>
        <p:nvPicPr>
          <p:cNvPr id="4" name="그림 3" descr="결혼 사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643446"/>
            <a:ext cx="3446607" cy="2071702"/>
          </a:xfrm>
          <a:prstGeom prst="rect">
            <a:avLst/>
          </a:prstGeom>
        </p:spPr>
      </p:pic>
      <p:sp>
        <p:nvSpPr>
          <p:cNvPr id="5" name="오른쪽 화살표 4"/>
          <p:cNvSpPr/>
          <p:nvPr/>
        </p:nvSpPr>
        <p:spPr>
          <a:xfrm>
            <a:off x="4214810" y="5572140"/>
            <a:ext cx="360040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6" descr="rectanglar marquee to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714488"/>
            <a:ext cx="4136316" cy="2571768"/>
          </a:xfrm>
          <a:prstGeom prst="rect">
            <a:avLst/>
          </a:prstGeom>
        </p:spPr>
      </p:pic>
      <p:pic>
        <p:nvPicPr>
          <p:cNvPr id="8" name="Picture 7" descr="오래된 결혼 사진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4643446"/>
            <a:ext cx="3584469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807804" y="0"/>
            <a:ext cx="3528392" cy="7780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0" indent="-742950" algn="ctr" latinLnBrk="0">
              <a:spcBef>
                <a:spcPct val="0"/>
              </a:spcBef>
              <a:defRPr/>
            </a:pPr>
            <a:r>
              <a:rPr lang="ko-KR" altLang="en-US" sz="4400" dirty="0" smtClean="0">
                <a:solidFill>
                  <a:srgbClr val="FF0000"/>
                </a:solidFill>
              </a:rPr>
              <a:t>필터 이해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내용 개체 틀 10"/>
          <p:cNvSpPr txBox="1">
            <a:spLocks/>
          </p:cNvSpPr>
          <p:nvPr/>
        </p:nvSpPr>
        <p:spPr>
          <a:xfrm>
            <a:off x="0" y="764704"/>
            <a:ext cx="9144000" cy="609329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내용 개체 틀 10"/>
          <p:cNvSpPr txBox="1">
            <a:spLocks/>
          </p:cNvSpPr>
          <p:nvPr/>
        </p:nvSpPr>
        <p:spPr>
          <a:xfrm>
            <a:off x="179512" y="908720"/>
            <a:ext cx="9144000" cy="609329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altLang="ko-KR" sz="2000" b="1" dirty="0" smtClean="0"/>
              <a:t>Artistic</a:t>
            </a:r>
            <a:r>
              <a:rPr lang="ko-KR" altLang="en-US" sz="1400" dirty="0" smtClean="0"/>
              <a:t/>
            </a:r>
            <a:br>
              <a:rPr lang="ko-KR" altLang="en-US" sz="1400" dirty="0" smtClean="0"/>
            </a:br>
            <a:endParaRPr lang="ko-KR" altLang="en-US" sz="1400" dirty="0" smtClean="0"/>
          </a:p>
          <a:p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Color pencil :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색연필로 그린 듯한 효과를 주는 필터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배경색상이 색연필의 색상이 되기 때문에 미리 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                   설정하신 다음 작업하시는 것이 좋음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1400" b="1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Cutout        : 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이미지의 색상을 단순화하여 색상 톤을 단순하게 바꾸어 줌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1400" b="1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Dry brush   :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물을 적게 묻혀서 그린 것과 같은 효과를 줌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 </a:t>
            </a:r>
            <a:br>
              <a:rPr lang="en-US" altLang="ko-KR" sz="1400" b="1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Film grain   :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이미지의 색상의 밝기에 따라 차별을 주어 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노이즈를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뿌려 줌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 </a:t>
            </a:r>
            <a:br>
              <a:rPr lang="en-US" altLang="ko-KR" sz="1400" b="1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Fresco        :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프레스코 화풍의 효과를 내주는 필터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1400" b="1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Neon glow   :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이미지에 네온효과를 주는 필터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전경색상과 배경색상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, glow color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에서 선택한 색을 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                  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사용하여 네온효과를 적용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1400" b="1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Paint daubs :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거칠게 칠하는 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붓터치의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효과를 주는 필터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14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Palette </a:t>
            </a:r>
            <a:r>
              <a:rPr lang="en-US" altLang="ko-KR" sz="1400" b="1" dirty="0" err="1" smtClean="0">
                <a:latin typeface="바탕" pitchFamily="18" charset="-127"/>
                <a:ea typeface="바탕" pitchFamily="18" charset="-127"/>
              </a:rPr>
              <a:t>knift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: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유화에서 사용되는 팔레트 나이프를 가지고 그린 것과 같은 효과를 주는 필터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14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Plastic wrap :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이미지에 랩을 씌운 듯한 효과를 주는 필터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14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Poster edges :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이미지의 경계 면에 검은 색상을 추가하여 포스터나  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목판화같은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 효과를 주는 필터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14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Rough pastels :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파스텔그림과 같은 효과를 주는 필터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회화적인 느낌이 강한 필터로 터치의 길이와 방향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,               </a:t>
            </a:r>
          </a:p>
          <a:p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                    거칠기와 질감 등을 자유롭게 조절할 수 있음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14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Smudge stick :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그림을 물감으로 그리고 마르기 전에 문지른 것과 같은 또는 파스텔을 젖은 종이 위에 그린 것과</a:t>
            </a:r>
            <a:endParaRPr lang="en-US" altLang="ko-KR" sz="14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                   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같은 효과를 내는 필터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1400" b="1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Sponge         :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이미지를 젖은 스폰지로 문지르는 효과를 내는 필터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1400" b="1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sz="1400" b="1" dirty="0" err="1" smtClean="0">
                <a:latin typeface="바탕" pitchFamily="18" charset="-127"/>
                <a:ea typeface="바탕" pitchFamily="18" charset="-127"/>
              </a:rPr>
              <a:t>Underpaint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    :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색이 번진 </a:t>
            </a:r>
            <a:r>
              <a:rPr lang="ko-KR" altLang="en-US" sz="1400" b="1" dirty="0" err="1" smtClean="0">
                <a:latin typeface="바탕" pitchFamily="18" charset="-127"/>
                <a:ea typeface="바탕" pitchFamily="18" charset="-127"/>
              </a:rPr>
              <a:t>러프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 파스텔과 같은 효과를 주는 필터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1400" b="1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Water color  : 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수채화의 효과를 표현하는 필터</a:t>
            </a:r>
            <a:r>
              <a:rPr lang="en-US" altLang="ko-KR" sz="1400" b="1" dirty="0" smtClean="0"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1400" b="1" dirty="0" smtClean="0">
                <a:latin typeface="바탕" pitchFamily="18" charset="-127"/>
                <a:ea typeface="바탕" pitchFamily="18" charset="-127"/>
              </a:rPr>
              <a:t>수채화의 색 번짐이 잘 표현되지만 이미지가 어두워지기 쉬움</a:t>
            </a:r>
            <a:r>
              <a:rPr lang="en-US" altLang="ko-KR" sz="1400" dirty="0" smtClean="0"/>
              <a:t>.</a:t>
            </a:r>
            <a:br>
              <a:rPr lang="en-US" altLang="ko-KR" sz="1400" dirty="0" smtClean="0"/>
            </a:br>
            <a:endParaRPr lang="en-US" altLang="ko-KR" sz="1400" dirty="0" smtClean="0"/>
          </a:p>
          <a:p>
            <a:r>
              <a:rPr lang="ko-KR" altLang="en-US" sz="1400" dirty="0" smtClean="0"/>
              <a:t/>
            </a:r>
            <a:br>
              <a:rPr lang="ko-KR" altLang="en-US" sz="1400" dirty="0" smtClean="0"/>
            </a:br>
            <a:r>
              <a:rPr lang="ko-KR" altLang="en-US" sz="1400" dirty="0" smtClean="0"/>
              <a:t/>
            </a:r>
            <a:br>
              <a:rPr lang="ko-KR" altLang="en-US" sz="1400" dirty="0" smtClean="0"/>
            </a:br>
            <a:endParaRPr lang="ko-KR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807804" y="0"/>
            <a:ext cx="3528392" cy="7780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0" indent="-742950" algn="ctr" latinLnBrk="0">
              <a:spcBef>
                <a:spcPct val="0"/>
              </a:spcBef>
              <a:defRPr/>
            </a:pPr>
            <a:r>
              <a:rPr lang="ko-KR" altLang="en-US" sz="4400" dirty="0" smtClean="0">
                <a:solidFill>
                  <a:srgbClr val="FF0000"/>
                </a:solidFill>
              </a:rPr>
              <a:t>필터 이해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내용 개체 틀 10"/>
          <p:cNvSpPr txBox="1">
            <a:spLocks/>
          </p:cNvSpPr>
          <p:nvPr/>
        </p:nvSpPr>
        <p:spPr>
          <a:xfrm>
            <a:off x="0" y="764704"/>
            <a:ext cx="9144000" cy="609329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내용 개체 틀 10"/>
          <p:cNvSpPr txBox="1">
            <a:spLocks/>
          </p:cNvSpPr>
          <p:nvPr/>
        </p:nvSpPr>
        <p:spPr>
          <a:xfrm>
            <a:off x="0" y="764704"/>
            <a:ext cx="9144000" cy="6552728"/>
          </a:xfrm>
          <a:prstGeom prst="rect">
            <a:avLst/>
          </a:prstGeom>
          <a:noFill/>
        </p:spPr>
        <p:txBody>
          <a:bodyPr>
            <a:normAutofit fontScale="25000" lnSpcReduction="20000"/>
          </a:bodyPr>
          <a:lstStyle/>
          <a:p>
            <a:endParaRPr lang="ko-KR" altLang="en-US" sz="2000" dirty="0" smtClean="0"/>
          </a:p>
          <a:p>
            <a:r>
              <a:rPr lang="en-US" altLang="ko-KR" sz="8000" b="1" dirty="0" smtClean="0"/>
              <a:t>Blur</a:t>
            </a:r>
            <a:r>
              <a:rPr lang="ko-KR" altLang="en-US" sz="3500" dirty="0" smtClean="0"/>
              <a:t/>
            </a:r>
            <a:br>
              <a:rPr lang="ko-KR" altLang="en-US" sz="3500" dirty="0" smtClean="0"/>
            </a:br>
            <a:endParaRPr lang="ko-KR" altLang="en-US" sz="3500" dirty="0" smtClean="0"/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Blur           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이미지를 흐리게 하여 부드러운 분위기를 연출하는 필터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Blur more      : blur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필터를 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3-4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회 실행한 것과 같은 효과를 주는 필터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Gaussian blur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이미지에  </a:t>
            </a:r>
            <a:r>
              <a:rPr lang="ko-KR" altLang="en-US" sz="4800" b="1" dirty="0" err="1" smtClean="0">
                <a:latin typeface="바탕" pitchFamily="18" charset="-127"/>
                <a:ea typeface="바탕" pitchFamily="18" charset="-127"/>
              </a:rPr>
              <a:t>가우스곡선이라고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 불리는 수학공식을 이용하여 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blur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를 적용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 blur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나 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blur more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보다 강력한 효과를 볼 수 </a:t>
            </a: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                     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있는 필터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Motion blur 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이미지를 빠르게 움직였을 때의 잔상효과를 표현하는 필터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                    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각도와 이동거리를 조절할 수 있으며 역동적인 표현을 하고자 할 때 쓰여지는 필터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Radial blur  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이미지를 빠르게 회전시키거나  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zoom-out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시킨 것과 같은 효과를 주는 필터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Smart blur   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이미지의 색상의 경계부분을 보호하며 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blur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를 적용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r>
              <a:rPr lang="en-US" altLang="ko-KR" sz="4300" b="1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3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300" b="1" dirty="0" smtClean="0">
              <a:latin typeface="바탕" pitchFamily="18" charset="-127"/>
              <a:ea typeface="바탕" pitchFamily="18" charset="-127"/>
            </a:endParaRPr>
          </a:p>
          <a:p>
            <a:endParaRPr lang="en-US" altLang="ko-KR" sz="3500" b="1" dirty="0" smtClean="0"/>
          </a:p>
          <a:p>
            <a:r>
              <a:rPr lang="ko-KR" altLang="en-US" sz="3500" b="1" dirty="0" smtClean="0"/>
              <a:t/>
            </a:r>
            <a:br>
              <a:rPr lang="ko-KR" altLang="en-US" sz="3500" b="1" dirty="0" smtClean="0"/>
            </a:br>
            <a:r>
              <a:rPr lang="ko-KR" altLang="en-US" sz="3500" dirty="0" smtClean="0"/>
              <a:t/>
            </a:r>
            <a:br>
              <a:rPr lang="ko-KR" altLang="en-US" sz="3500" dirty="0" smtClean="0"/>
            </a:br>
            <a:endParaRPr lang="ko-KR" altLang="en-US" sz="3500" dirty="0" smtClean="0"/>
          </a:p>
          <a:p>
            <a:r>
              <a:rPr lang="en-US" altLang="ko-KR" sz="8000" b="1" dirty="0" smtClean="0"/>
              <a:t>Brush stroke</a:t>
            </a:r>
            <a:r>
              <a:rPr lang="ko-KR" altLang="en-US" sz="3500" dirty="0" smtClean="0"/>
              <a:t/>
            </a:r>
            <a:br>
              <a:rPr lang="ko-KR" altLang="en-US" sz="3500" dirty="0" smtClean="0"/>
            </a:br>
            <a:endParaRPr lang="ko-KR" altLang="en-US" sz="3500" dirty="0" smtClean="0"/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Accents edges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경계부분을 부드럽게 처리하거나 경계부분을 두드러지게 하는 필터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윤곽을 덧그리는 듯한 효과를 줌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 </a:t>
            </a: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                      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 필터를 사용하시면  이미지가 전체적으로 밝아지게 됨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ko-KR" altLang="en-US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Angled strokes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빗살을 그리는 </a:t>
            </a:r>
            <a:r>
              <a:rPr lang="ko-KR" altLang="en-US" sz="4800" b="1" dirty="0" err="1" smtClean="0">
                <a:latin typeface="바탕" pitchFamily="18" charset="-127"/>
                <a:ea typeface="바탕" pitchFamily="18" charset="-127"/>
              </a:rPr>
              <a:t>붓터치의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 효과를 내는 필터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Crosshatch    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이미지의 대각선의 빗살무늬의 질감을 적용하는 필터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Dark strokes  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어두움과 밝음을 조절하여 강한 빛을 쏘이는 밝은 이미지의 효과를 낼 수 있는 필터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Ink outlines    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색상의 경계부분에 어두운 선을 그어줌으로 펜 터치를 적용하는 필터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Spatter          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스프레이로 물감을 튀기는 효과를 연출하는 필터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Sprayed strokes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스프레이로 흩뿌리면서 작업한 듯 이미지를 미세하게 찌그러뜨리는 </a:t>
            </a:r>
            <a:r>
              <a:rPr lang="ko-KR" altLang="en-US" sz="4800" b="1" dirty="0" err="1" smtClean="0">
                <a:latin typeface="바탕" pitchFamily="18" charset="-127"/>
                <a:ea typeface="바탕" pitchFamily="18" charset="-127"/>
              </a:rPr>
              <a:t>붓터치의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  효과를 적용하는 필터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4800" b="1" dirty="0" err="1" smtClean="0">
                <a:latin typeface="바탕" pitchFamily="18" charset="-127"/>
                <a:ea typeface="바탕" pitchFamily="18" charset="-127"/>
              </a:rPr>
              <a:t>Sumie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           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일본의 전통 수묵화 기법을 </a:t>
            </a:r>
            <a:r>
              <a:rPr lang="ko-KR" altLang="en-US" sz="4800" b="1" dirty="0" err="1" smtClean="0">
                <a:latin typeface="바탕" pitchFamily="18" charset="-127"/>
                <a:ea typeface="바탕" pitchFamily="18" charset="-127"/>
              </a:rPr>
              <a:t>흉내내는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 필터로 목탄으로 작업한 것과 같은 효과를 줌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r>
              <a:rPr lang="en-US" altLang="ko-KR" sz="4800" b="1" dirty="0" smtClean="0"/>
              <a:t/>
            </a:r>
            <a:br>
              <a:rPr lang="en-US" altLang="ko-KR" sz="4800" b="1" dirty="0" smtClean="0"/>
            </a:br>
            <a:endParaRPr lang="en-US" altLang="ko-KR" sz="4800" b="1" dirty="0" smtClean="0"/>
          </a:p>
          <a:p>
            <a:r>
              <a:rPr lang="ko-KR" altLang="en-US" sz="4800" dirty="0" smtClean="0"/>
              <a:t/>
            </a:r>
            <a:br>
              <a:rPr lang="ko-KR" altLang="en-US" sz="4800" dirty="0" smtClean="0"/>
            </a:br>
            <a:r>
              <a:rPr lang="ko-KR" altLang="en-US" sz="4800" dirty="0" smtClean="0"/>
              <a:t/>
            </a:r>
            <a:br>
              <a:rPr lang="ko-KR" altLang="en-US" sz="4800" dirty="0" smtClean="0"/>
            </a:b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807804" y="0"/>
            <a:ext cx="3528392" cy="7780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0" indent="-742950" algn="ctr" latinLnBrk="0">
              <a:spcBef>
                <a:spcPct val="0"/>
              </a:spcBef>
              <a:defRPr/>
            </a:pPr>
            <a:r>
              <a:rPr lang="ko-KR" altLang="en-US" sz="4400" dirty="0" smtClean="0">
                <a:solidFill>
                  <a:srgbClr val="FF0000"/>
                </a:solidFill>
              </a:rPr>
              <a:t>필터 이해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내용 개체 틀 10"/>
          <p:cNvSpPr txBox="1">
            <a:spLocks/>
          </p:cNvSpPr>
          <p:nvPr/>
        </p:nvSpPr>
        <p:spPr>
          <a:xfrm>
            <a:off x="0" y="764704"/>
            <a:ext cx="9144000" cy="609329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내용 개체 틀 10"/>
          <p:cNvSpPr txBox="1">
            <a:spLocks/>
          </p:cNvSpPr>
          <p:nvPr/>
        </p:nvSpPr>
        <p:spPr>
          <a:xfrm>
            <a:off x="0" y="764704"/>
            <a:ext cx="9144000" cy="6336704"/>
          </a:xfrm>
          <a:prstGeom prst="rect">
            <a:avLst/>
          </a:prstGeom>
          <a:noFill/>
        </p:spPr>
        <p:txBody>
          <a:bodyPr>
            <a:normAutofit fontScale="25000" lnSpcReduction="20000"/>
          </a:bodyPr>
          <a:lstStyle/>
          <a:p>
            <a:r>
              <a:rPr lang="en-US" altLang="ko-KR" sz="8000" b="1" dirty="0" smtClean="0"/>
              <a:t>Distort</a:t>
            </a:r>
            <a:r>
              <a:rPr lang="ko-KR" altLang="en-US" sz="2000" dirty="0" smtClean="0"/>
              <a:t/>
            </a:r>
            <a:br>
              <a:rPr lang="ko-KR" altLang="en-US" sz="2000" dirty="0" smtClean="0"/>
            </a:br>
            <a:endParaRPr lang="ko-KR" altLang="en-US" sz="2000" dirty="0" smtClean="0"/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Diffuse glow       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이미지의 일부분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밝은 부분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을 발광하는 효과를 줌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Displace                : displacement map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에 의한 이미지에 따라서 원래의 이미지를 변형시킴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                             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위의 이미지는 별 모양의 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displacement map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에 적용된 이미지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Glass                 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유리를 통해서 보는 것과 같은 효과를 낼 수 있는 필터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Ocean ripple       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물결치는 해면에 이미지가 비추어진 듯한 효과를 주는 필터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Pinch                 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이미지를 오목거울이나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볼록거울로 본 듯한 느낌을 만드는 필터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4800" b="1" dirty="0" err="1" smtClean="0">
                <a:latin typeface="바탕" pitchFamily="18" charset="-127"/>
                <a:ea typeface="바탕" pitchFamily="18" charset="-127"/>
              </a:rPr>
              <a:t>Polor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coordinates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극좌표의 형태로 이미지를 왜곡시킴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평면의 이미지를 구형으로 감싸거나 구형의 이미지를 평면에 펼치는 </a:t>
            </a: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                            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왜곡효과를 적용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Ripple                 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출렁이는 물 속에 넣은 이미지를 보는 것과 같은 효과를 줄 수 있음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Shear                 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이미지를 직선이나 곡선의 형태로 변형시킴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4800" b="1" dirty="0" err="1" smtClean="0">
                <a:latin typeface="바탕" pitchFamily="18" charset="-127"/>
                <a:ea typeface="바탕" pitchFamily="18" charset="-127"/>
              </a:rPr>
              <a:t>Spherize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           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이미지를 구형이나 원통형으로 변화시킴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Twirl                  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이미지의 중심을 축으로 하여 돌리는 것처럼 회전시킴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Wave                  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 위의 복잡한 물결모양을 만들어 주므로 다채로운 이미지를 만들 수 있음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Zigzag                 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이미지에 파동의 수와 파문이 범위를 조절하여 물결의 이미지를 표현함</a:t>
            </a: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endParaRPr lang="en-US" altLang="ko-KR" sz="2000" dirty="0" smtClean="0"/>
          </a:p>
          <a:p>
            <a:endParaRPr lang="en-US" altLang="ko-KR" sz="3600" b="1" dirty="0" smtClean="0"/>
          </a:p>
          <a:p>
            <a:endParaRPr lang="en-US" altLang="ko-KR" sz="3600" b="1" dirty="0" smtClean="0"/>
          </a:p>
          <a:p>
            <a:endParaRPr lang="en-US" altLang="ko-KR" sz="3600" b="1" dirty="0" smtClean="0"/>
          </a:p>
          <a:p>
            <a:r>
              <a:rPr lang="en-US" altLang="ko-KR" sz="8000" b="1" dirty="0" smtClean="0"/>
              <a:t>Noise</a:t>
            </a:r>
            <a:r>
              <a:rPr lang="ko-KR" altLang="en-US" sz="1600" dirty="0" smtClean="0"/>
              <a:t/>
            </a:r>
            <a:br>
              <a:rPr lang="ko-KR" altLang="en-US" sz="1600" dirty="0" smtClean="0"/>
            </a:br>
            <a:endParaRPr lang="ko-KR" altLang="en-US" sz="1600" dirty="0" smtClean="0"/>
          </a:p>
          <a:p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  Add noise          : 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이미지에 </a:t>
            </a:r>
            <a:r>
              <a:rPr lang="ko-KR" altLang="en-US" sz="5600" b="1" dirty="0" err="1" smtClean="0">
                <a:latin typeface="바탕" pitchFamily="18" charset="-127"/>
                <a:ea typeface="바탕" pitchFamily="18" charset="-127"/>
              </a:rPr>
              <a:t>노이즈를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 뿌려줌</a:t>
            </a:r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. monochromatic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을 체크하면 검은 색상의 노이즈가 첨가 됨</a:t>
            </a:r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56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56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5600" b="1" dirty="0" err="1" smtClean="0">
                <a:latin typeface="바탕" pitchFamily="18" charset="-127"/>
                <a:ea typeface="바탕" pitchFamily="18" charset="-127"/>
              </a:rPr>
              <a:t>Despeckle</a:t>
            </a:r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         : 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이미지의 </a:t>
            </a:r>
            <a:r>
              <a:rPr lang="ko-KR" altLang="en-US" sz="5600" b="1" dirty="0" err="1" smtClean="0">
                <a:latin typeface="바탕" pitchFamily="18" charset="-127"/>
                <a:ea typeface="바탕" pitchFamily="18" charset="-127"/>
              </a:rPr>
              <a:t>노이즈를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 자동으로 제거시켜 주는 필터</a:t>
            </a:r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56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56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  Dust &amp; scratch  : 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이미지의 잡티</a:t>
            </a:r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5600" b="1" dirty="0" err="1" smtClean="0">
                <a:latin typeface="바탕" pitchFamily="18" charset="-127"/>
                <a:ea typeface="바탕" pitchFamily="18" charset="-127"/>
              </a:rPr>
              <a:t>노이즈와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 얼룩 등을 옵션의 조절로 효과적으로 제거할 수 있는 필터</a:t>
            </a:r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56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56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  Median              : radius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의 조절로 노이즈를 제거</a:t>
            </a:r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수치를 높일수록 이미지가 뭉개지며</a:t>
            </a:r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수치가 낮을수록 </a:t>
            </a:r>
            <a:endParaRPr lang="en-US" altLang="ko-KR" sz="56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                             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미세한 변화를 줌</a:t>
            </a:r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56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56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3000" b="1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30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30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3000" b="1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3000" b="1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sz="3000" b="1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3000" b="1" dirty="0" smtClean="0">
                <a:latin typeface="바탕" pitchFamily="18" charset="-127"/>
                <a:ea typeface="바탕" pitchFamily="18" charset="-127"/>
              </a:rPr>
            </a:b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807804" y="0"/>
            <a:ext cx="3528392" cy="7780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0" indent="-742950" algn="ctr" latinLnBrk="0">
              <a:spcBef>
                <a:spcPct val="0"/>
              </a:spcBef>
              <a:defRPr/>
            </a:pPr>
            <a:r>
              <a:rPr lang="ko-KR" altLang="en-US" sz="4400" dirty="0" smtClean="0">
                <a:solidFill>
                  <a:srgbClr val="FF0000"/>
                </a:solidFill>
              </a:rPr>
              <a:t>필터 이해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내용 개체 틀 10"/>
          <p:cNvSpPr txBox="1">
            <a:spLocks/>
          </p:cNvSpPr>
          <p:nvPr/>
        </p:nvSpPr>
        <p:spPr>
          <a:xfrm>
            <a:off x="0" y="764704"/>
            <a:ext cx="9144000" cy="609329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내용 개체 틀 10"/>
          <p:cNvSpPr txBox="1">
            <a:spLocks/>
          </p:cNvSpPr>
          <p:nvPr/>
        </p:nvSpPr>
        <p:spPr>
          <a:xfrm>
            <a:off x="0" y="764704"/>
            <a:ext cx="9144000" cy="6696744"/>
          </a:xfrm>
          <a:prstGeom prst="rect">
            <a:avLst/>
          </a:prstGeom>
          <a:noFill/>
        </p:spPr>
        <p:txBody>
          <a:bodyPr>
            <a:normAutofit fontScale="25000" lnSpcReduction="20000"/>
          </a:bodyPr>
          <a:lstStyle/>
          <a:p>
            <a:r>
              <a:rPr lang="en-US" altLang="ko-KR" sz="8000" b="1" dirty="0" err="1" smtClean="0"/>
              <a:t>Pixelate</a:t>
            </a:r>
            <a:r>
              <a:rPr lang="ko-KR" altLang="en-US" sz="2000" dirty="0" smtClean="0"/>
              <a:t/>
            </a:r>
            <a:br>
              <a:rPr lang="ko-KR" altLang="en-US" sz="2000" dirty="0" smtClean="0"/>
            </a:br>
            <a:endParaRPr lang="ko-KR" altLang="en-US" sz="2000" dirty="0" smtClean="0"/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Color halftone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픽셀들을 분해하여 인쇄물을 확대하여 본 듯한 효과를 표현하는 필터입니다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4800" b="1" dirty="0" err="1" smtClean="0">
                <a:latin typeface="바탕" pitchFamily="18" charset="-127"/>
                <a:ea typeface="바탕" pitchFamily="18" charset="-127"/>
              </a:rPr>
              <a:t>망점으로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 표시됨</a:t>
            </a: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</a:t>
            </a: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Facet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이미지의 색상을 단순화 시켜주는 필터입니다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이미지의 경계를 둥글고 부드럽게 처리해 줌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Fragment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카메라가 좌우로 흔들리는 듯한 영상효과를 적용하는 필터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Mezzotint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이미지가 동판화 효과를 적용하는 필터이며 여러 가지 재질을 사용하셔서 표현이 가능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Mosaic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이미지에 모자이크의 효과를 적용합니다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이미지를 정사각형으로 분해하며 사이즈를 조절하실 수 있음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4800" b="1" dirty="0" err="1" smtClean="0">
                <a:latin typeface="바탕" pitchFamily="18" charset="-127"/>
                <a:ea typeface="바탕" pitchFamily="18" charset="-127"/>
              </a:rPr>
              <a:t>Pointillize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점묘화로 그린 것과 같은 방식으로 이미지를 표현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endParaRPr lang="en-US" altLang="ko-KR" sz="2900" dirty="0" smtClean="0"/>
          </a:p>
          <a:p>
            <a:endParaRPr lang="en-US" altLang="ko-KR" sz="2900" dirty="0" smtClean="0"/>
          </a:p>
          <a:p>
            <a:endParaRPr lang="en-US" altLang="ko-KR" sz="4800" b="1" dirty="0" smtClean="0"/>
          </a:p>
          <a:p>
            <a:r>
              <a:rPr lang="en-US" altLang="ko-KR" sz="8000" b="1" dirty="0" smtClean="0"/>
              <a:t>Render</a:t>
            </a:r>
            <a:r>
              <a:rPr lang="ko-KR" altLang="en-US" sz="1400" dirty="0" smtClean="0"/>
              <a:t/>
            </a:r>
            <a:br>
              <a:rPr lang="ko-KR" altLang="en-US" sz="1400" dirty="0" smtClean="0"/>
            </a:br>
            <a:endParaRPr lang="ko-KR" altLang="en-US" sz="1400" dirty="0" smtClean="0"/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3d transform    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이미지를 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3D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로 변형하는 필터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육각형과 원기둥 형 원뿔 형으로 입체감을 표현하여 줌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Clouds              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색상모드의 전경색상과 배경색상을 섞어 줍니다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구름의 이미지를 </a:t>
            </a:r>
            <a:r>
              <a:rPr lang="ko-KR" altLang="en-US" sz="4800" b="1" dirty="0" err="1" smtClean="0">
                <a:latin typeface="바탕" pitchFamily="18" charset="-127"/>
                <a:ea typeface="바탕" pitchFamily="18" charset="-127"/>
              </a:rPr>
              <a:t>만듬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Difference clouds : clouds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의 필터를 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difference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모드로 적용한 결과를 얻을 수 있음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Lens flare           : 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사진기로 찍었을 때 종종 사진에 태양빛이나 다른 광원 때문에 생기는 반사광이 생기게 되는데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, </a:t>
            </a:r>
          </a:p>
          <a:p>
            <a:pPr>
              <a:tabLst>
                <a:tab pos="7620000" algn="l"/>
              </a:tabLst>
            </a:pP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                          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이러한 것을 만들어 내는 필터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이미지에 집중광원을 드리울 수 있음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Lighting effect 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인위적인 조명효과를 주는 필터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빛의 세기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크기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방향을 조절하여 여러 가지 효과를 줄 수 있음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endParaRPr lang="en-US" altLang="ko-KR" sz="4300" dirty="0" smtClean="0"/>
          </a:p>
          <a:p>
            <a:endParaRPr lang="en-US" altLang="ko-KR" sz="4800" b="1" dirty="0" smtClean="0"/>
          </a:p>
          <a:p>
            <a:endParaRPr lang="en-US" altLang="ko-KR" sz="4800" b="1" dirty="0" smtClean="0"/>
          </a:p>
          <a:p>
            <a:endParaRPr lang="en-US" altLang="ko-KR" sz="4800" b="1" dirty="0" smtClean="0"/>
          </a:p>
          <a:p>
            <a:r>
              <a:rPr lang="en-US" altLang="ko-KR" sz="8000" b="1" dirty="0" smtClean="0"/>
              <a:t>Sharpen</a:t>
            </a:r>
            <a:r>
              <a:rPr lang="ko-KR" altLang="en-US" sz="1400" dirty="0" smtClean="0"/>
              <a:t/>
            </a:r>
            <a:br>
              <a:rPr lang="ko-KR" altLang="en-US" sz="1400" dirty="0" smtClean="0"/>
            </a:br>
            <a:r>
              <a:rPr lang="ko-KR" altLang="en-US" sz="1400" dirty="0" smtClean="0"/>
              <a:t>  </a:t>
            </a: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Sharpen          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이미지의 경계선을 강조하여 이미지를 선명하게 해 줌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Sharpen edges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이미지의 경계선에만 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sharpen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의 효과를 적용하여 이미지를 보다 선명하게 보정하여 줌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Sharpen more 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이미지에 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sharpen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효과를 두 번 준 것과 동일한 효과를 줌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4800" b="1" dirty="0" err="1" smtClean="0">
                <a:latin typeface="바탕" pitchFamily="18" charset="-127"/>
                <a:ea typeface="바탕" pitchFamily="18" charset="-127"/>
              </a:rPr>
              <a:t>Unsharpen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mask : sharpen edges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와 비슷한 효과를 보이지만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옵션에 의해서 세밀하게 조절할 수 있음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en-US" altLang="ko-KR" sz="4300" dirty="0" smtClean="0"/>
              <a:t/>
            </a:r>
            <a:br>
              <a:rPr lang="en-US" altLang="ko-KR" sz="4300" dirty="0" smtClean="0"/>
            </a:br>
            <a:endParaRPr lang="en-US" altLang="ko-KR" sz="4300" dirty="0" smtClean="0"/>
          </a:p>
          <a:p>
            <a:r>
              <a:rPr lang="en-US" altLang="ko-KR" sz="4300" dirty="0" smtClean="0"/>
              <a:t/>
            </a:r>
            <a:br>
              <a:rPr lang="en-US" altLang="ko-KR" sz="4300" dirty="0" smtClean="0"/>
            </a:br>
            <a:endParaRPr lang="en-US" altLang="ko-KR" sz="4300" dirty="0" smtClean="0"/>
          </a:p>
          <a:p>
            <a:r>
              <a:rPr lang="ko-KR" altLang="en-US" sz="4300" dirty="0" smtClean="0"/>
              <a:t/>
            </a:r>
            <a:br>
              <a:rPr lang="ko-KR" altLang="en-US" sz="4300" dirty="0" smtClean="0"/>
            </a:br>
            <a:endParaRPr lang="ko-KR" altLang="en-US" sz="4300" dirty="0" smtClean="0"/>
          </a:p>
          <a:p>
            <a:r>
              <a:rPr lang="ko-KR" altLang="en-US" sz="4300" dirty="0" smtClean="0"/>
              <a:t/>
            </a:r>
            <a:br>
              <a:rPr lang="ko-KR" altLang="en-US" sz="4300" dirty="0" smtClean="0"/>
            </a:br>
            <a:r>
              <a:rPr lang="ko-KR" altLang="en-US" sz="4300" dirty="0" smtClean="0"/>
              <a:t/>
            </a:r>
            <a:br>
              <a:rPr lang="ko-KR" altLang="en-US" sz="4300" dirty="0" smtClean="0"/>
            </a:br>
            <a:endParaRPr kumimoji="0" lang="ko-KR" altLang="en-US" sz="4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807804" y="0"/>
            <a:ext cx="3528392" cy="7780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0" indent="-742950" algn="ctr" latinLnBrk="0">
              <a:spcBef>
                <a:spcPct val="0"/>
              </a:spcBef>
              <a:defRPr/>
            </a:pPr>
            <a:r>
              <a:rPr lang="ko-KR" altLang="en-US" sz="4400" dirty="0" smtClean="0">
                <a:solidFill>
                  <a:srgbClr val="FF0000"/>
                </a:solidFill>
              </a:rPr>
              <a:t>필터 이해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내용 개체 틀 10"/>
          <p:cNvSpPr txBox="1">
            <a:spLocks/>
          </p:cNvSpPr>
          <p:nvPr/>
        </p:nvSpPr>
        <p:spPr>
          <a:xfrm>
            <a:off x="0" y="764704"/>
            <a:ext cx="9144000" cy="609329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내용 개체 틀 10"/>
          <p:cNvSpPr txBox="1">
            <a:spLocks/>
          </p:cNvSpPr>
          <p:nvPr/>
        </p:nvSpPr>
        <p:spPr>
          <a:xfrm>
            <a:off x="0" y="764704"/>
            <a:ext cx="9144000" cy="6093296"/>
          </a:xfrm>
          <a:prstGeom prst="rect">
            <a:avLst/>
          </a:prstGeom>
          <a:noFill/>
        </p:spPr>
        <p:txBody>
          <a:bodyPr>
            <a:normAutofit fontScale="25000" lnSpcReduction="20000"/>
          </a:bodyPr>
          <a:lstStyle/>
          <a:p>
            <a:r>
              <a:rPr lang="en-US" altLang="ko-KR" sz="8000" b="1" dirty="0" smtClean="0"/>
              <a:t>Sketch</a:t>
            </a:r>
            <a:r>
              <a:rPr lang="ko-KR" altLang="en-US" sz="2000" dirty="0" smtClean="0"/>
              <a:t/>
            </a:r>
            <a:br>
              <a:rPr lang="ko-KR" altLang="en-US" sz="2000" dirty="0" smtClean="0"/>
            </a:br>
            <a:endParaRPr lang="ko-KR" altLang="en-US" sz="4800" dirty="0" smtClean="0"/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Bas </a:t>
            </a:r>
            <a:r>
              <a:rPr lang="en-US" altLang="ko-KR" sz="4800" b="1" dirty="0" err="1" smtClean="0">
                <a:latin typeface="바탕" pitchFamily="18" charset="-127"/>
                <a:ea typeface="바탕" pitchFamily="18" charset="-127"/>
              </a:rPr>
              <a:t>relife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이미지의 명암에 의해 입체적인 효과를 주는 필터다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 smoothness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의 수치를 낮추어 주시면 까칠까칠한 입체효과를                </a:t>
            </a: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                  얻으실 수 있음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어두운 부분에는 전경색상을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밝은 부분에는 배경색상이 적용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Chalk &amp; charcoal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분필과 </a:t>
            </a:r>
            <a:r>
              <a:rPr lang="ko-KR" altLang="en-US" sz="4800" b="1" dirty="0" err="1" smtClean="0">
                <a:latin typeface="바탕" pitchFamily="18" charset="-127"/>
                <a:ea typeface="바탕" pitchFamily="18" charset="-127"/>
              </a:rPr>
              <a:t>목탄등을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 사용하여 그린 이미지로 변환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4800" b="1" dirty="0" err="1" smtClean="0">
                <a:latin typeface="바탕" pitchFamily="18" charset="-127"/>
                <a:ea typeface="바탕" pitchFamily="18" charset="-127"/>
              </a:rPr>
              <a:t>쉐도우에는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4800" b="1" dirty="0" err="1" smtClean="0">
                <a:latin typeface="바탕" pitchFamily="18" charset="-127"/>
                <a:ea typeface="바탕" pitchFamily="18" charset="-127"/>
              </a:rPr>
              <a:t>전경색이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 하이라이트에는 </a:t>
            </a: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                          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배경색이 적용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부드러운 스케치의 효과를 주는 필터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Chrome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이미지의 밝은 부분과 어두운 부분을 이용하여 금속과 같은 느낌의 효과를 줌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 필터를 사용하시면 이미지가 흑백으로 </a:t>
            </a: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            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바뀌게 됨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Charcoal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목탄으로 이미지의 어둡고 강렬한 부분의 특징을 잡아서 그려줌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Conte crayon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이미지를 전경색상과 배경색상을 이용하여 크레용으로 그린 것 과 같은 효과를 적용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전경색상은 어두운 이미지를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,          </a:t>
            </a:r>
          </a:p>
          <a:p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                        배경색상은 밝은 이미지를 칠하는 데 사용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Graphic pen  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이미지에 전경색상과 배경색상을 이용하여 명암을 표현해 주고 가는 펜으로 그린 것과 같은 효과를 줌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Halftone pattern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이미지를 </a:t>
            </a:r>
            <a:r>
              <a:rPr lang="ko-KR" altLang="en-US" sz="4800" b="1" dirty="0" err="1" smtClean="0">
                <a:latin typeface="바탕" pitchFamily="18" charset="-127"/>
                <a:ea typeface="바탕" pitchFamily="18" charset="-127"/>
              </a:rPr>
              <a:t>여러가지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 모양의 망을 통해서 보는 것처럼 변환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                            </a:t>
            </a:r>
            <a:r>
              <a:rPr lang="ko-KR" altLang="en-US" sz="4800" b="1" dirty="0" err="1" smtClean="0">
                <a:latin typeface="바탕" pitchFamily="18" charset="-127"/>
                <a:ea typeface="바탕" pitchFamily="18" charset="-127"/>
              </a:rPr>
              <a:t>망점의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 크기와 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Pattern Type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을 통해 망의 종류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(Cycle, Dot, </a:t>
            </a:r>
            <a:r>
              <a:rPr lang="en-US" altLang="ko-KR" sz="4800" b="1" dirty="0" err="1" smtClean="0">
                <a:latin typeface="바탕" pitchFamily="18" charset="-127"/>
                <a:ea typeface="바탕" pitchFamily="18" charset="-127"/>
              </a:rPr>
              <a:t>LIne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도 선택할 수 있음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Note paper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표면이 거친 종이 위에 다른 색의 종이를 겹쳐서 만든 형상으로 이미지를 변환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이미지의 명도대비로 표현해 주는 필터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Photo copy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이미지를 복사한 것과 같은 효과를 줌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전경색상은 이미지의 테두리부분을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그리고 배경부분은 배경색상으로 채워짐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Plaster : plaster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라는 말은 석고를 의미하는 말로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4800" b="1" dirty="0" err="1" smtClean="0">
                <a:latin typeface="바탕" pitchFamily="18" charset="-127"/>
                <a:ea typeface="바탕" pitchFamily="18" charset="-127"/>
              </a:rPr>
              <a:t>회반죽으로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 이미지를 구성하는 입체적인 효과를 주는 필터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                     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금속성의 느낌이 강한 필터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</a:t>
            </a: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Reticulation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이미지에 전경색상과 배경색상을 사용하여 둥근 점을 조밀하게 찍어주면서 이미지를 단순화 시킴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Stamp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이미지를 고무도장으로 찍은 것과 같이 변환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Torn edges : stamp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와 비슷하지만 경계부분이 종이가 찢겨나간 듯 거칠게 표현됨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Water paper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젖은 종이 위에 그림을 그린 것과 같이 변환됨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en-US" altLang="ko-KR" sz="2000" dirty="0" smtClean="0"/>
          </a:p>
          <a:p>
            <a:r>
              <a:rPr lang="ko-KR" altLang="en-US" sz="2000" dirty="0" smtClean="0"/>
              <a:t/>
            </a:r>
            <a:br>
              <a:rPr lang="ko-KR" altLang="en-US" sz="2000" dirty="0" smtClean="0"/>
            </a:br>
            <a:r>
              <a:rPr lang="ko-KR" altLang="en-US" sz="2000" dirty="0" smtClean="0"/>
              <a:t>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807804" y="0"/>
            <a:ext cx="3528392" cy="7780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0" indent="-742950" algn="ctr" latinLnBrk="0">
              <a:spcBef>
                <a:spcPct val="0"/>
              </a:spcBef>
              <a:defRPr/>
            </a:pPr>
            <a:r>
              <a:rPr lang="ko-KR" altLang="en-US" sz="4400" dirty="0" smtClean="0">
                <a:solidFill>
                  <a:srgbClr val="FF0000"/>
                </a:solidFill>
              </a:rPr>
              <a:t>필터 이해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내용 개체 틀 10"/>
          <p:cNvSpPr txBox="1">
            <a:spLocks/>
          </p:cNvSpPr>
          <p:nvPr/>
        </p:nvSpPr>
        <p:spPr>
          <a:xfrm>
            <a:off x="0" y="764704"/>
            <a:ext cx="9144000" cy="609329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내용 개체 틀 10"/>
          <p:cNvSpPr txBox="1">
            <a:spLocks/>
          </p:cNvSpPr>
          <p:nvPr/>
        </p:nvSpPr>
        <p:spPr>
          <a:xfrm>
            <a:off x="0" y="764704"/>
            <a:ext cx="9144000" cy="6093296"/>
          </a:xfrm>
          <a:prstGeom prst="rect">
            <a:avLst/>
          </a:prstGeom>
          <a:noFill/>
        </p:spPr>
        <p:txBody>
          <a:bodyPr>
            <a:normAutofit fontScale="25000" lnSpcReduction="20000"/>
          </a:bodyPr>
          <a:lstStyle/>
          <a:p>
            <a:r>
              <a:rPr lang="en-US" altLang="ko-KR" sz="8000" b="1" dirty="0" smtClean="0"/>
              <a:t>Stylize</a:t>
            </a:r>
            <a:r>
              <a:rPr lang="ko-KR" altLang="en-US" sz="2000" dirty="0" smtClean="0"/>
              <a:t/>
            </a:r>
            <a:br>
              <a:rPr lang="ko-KR" altLang="en-US" sz="2000" dirty="0" smtClean="0"/>
            </a:br>
            <a:endParaRPr lang="ko-KR" altLang="en-US" sz="2000" dirty="0" smtClean="0"/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 Diffuse 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이미지의 픽셀들을 </a:t>
            </a:r>
            <a:r>
              <a:rPr lang="ko-KR" altLang="en-US" sz="4800" b="1" dirty="0" err="1" smtClean="0">
                <a:latin typeface="바탕" pitchFamily="18" charset="-127"/>
                <a:ea typeface="바탕" pitchFamily="18" charset="-127"/>
              </a:rPr>
              <a:t>흩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 뿌리는 효과를 얻을 수 있음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   Emboss : 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이미지의 색상 경계를 통해 밝은 부분을 돌출시키는 입체 효과를 </a:t>
            </a:r>
            <a:r>
              <a:rPr lang="ko-KR" altLang="en-US" sz="5600" b="1" dirty="0" err="1" smtClean="0">
                <a:latin typeface="바탕" pitchFamily="18" charset="-127"/>
                <a:ea typeface="바탕" pitchFamily="18" charset="-127"/>
              </a:rPr>
              <a:t>만듬</a:t>
            </a:r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주로 </a:t>
            </a:r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3D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적인 입체효과를 위한 </a:t>
            </a:r>
            <a:endParaRPr lang="en-US" altLang="ko-KR" sz="56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             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중간단계에 활용됨</a:t>
            </a:r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56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56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   Extrude : 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이미지를 여러 조각으로 쪼개어 돌출시키며 조각의 크기와 모양</a:t>
            </a:r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돌출 정도를 조절할 수 있음</a:t>
            </a:r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. </a:t>
            </a:r>
          </a:p>
          <a:p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               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쪼개어지는 형태는 </a:t>
            </a:r>
            <a:r>
              <a:rPr lang="ko-KR" altLang="en-US" sz="5600" b="1" dirty="0" err="1" smtClean="0">
                <a:latin typeface="바탕" pitchFamily="18" charset="-127"/>
                <a:ea typeface="바탕" pitchFamily="18" charset="-127"/>
              </a:rPr>
              <a:t>블록형과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 피라미드형이 있음</a:t>
            </a:r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56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56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   Find edges : 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색상경계 영역을 부각시키고 다른 부분은 단순화시켜 경계선을 강조 할 수 있는 필터</a:t>
            </a:r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56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56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   Glowing edges : 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명도대비를 이용해 형광 선을 긋고 다른 부분은 어둡게 처리하여 형태를 강조 할 수 있음</a:t>
            </a:r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56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56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en-US" altLang="ko-KR" sz="5600" b="1" dirty="0" err="1" smtClean="0">
                <a:latin typeface="바탕" pitchFamily="18" charset="-127"/>
                <a:ea typeface="바탕" pitchFamily="18" charset="-127"/>
              </a:rPr>
              <a:t>Solarize</a:t>
            </a:r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    : 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어두운 부분의 밝기를 높여 노출과다 효과를 줌</a:t>
            </a:r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56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56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   Tiles      : 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이미지를 사각 타일조각으로 나누어서 흩어 놓음</a:t>
            </a:r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빈 공간의 색채는 옵션에서 지정하는 색으로 채워짐</a:t>
            </a:r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56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56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   Trace contour : 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명도가 바뀌는 부분에 가는 선을 그리고 나머지는 흰색을 많이 주어 윤곽선이 드러나게 함</a:t>
            </a:r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..</a:t>
            </a:r>
            <a:br>
              <a:rPr lang="en-US" altLang="ko-KR" sz="56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56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   Wind       : 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바람에 날린 듯한 이미지로 변환</a:t>
            </a:r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. 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옵션에서는 </a:t>
            </a:r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Wind, Blast, Stagger</a:t>
            </a:r>
            <a:r>
              <a:rPr lang="ko-KR" altLang="en-US" sz="5600" b="1" dirty="0" smtClean="0">
                <a:latin typeface="바탕" pitchFamily="18" charset="-127"/>
                <a:ea typeface="바탕" pitchFamily="18" charset="-127"/>
              </a:rPr>
              <a:t>로 바람의 강도를 조정할 수 있음</a:t>
            </a:r>
            <a:r>
              <a:rPr lang="en-US" altLang="ko-KR" sz="56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5600" b="1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20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  </a:t>
            </a:r>
          </a:p>
          <a:p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20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8000" b="1" dirty="0" smtClean="0">
                <a:latin typeface="+mj-ea"/>
                <a:ea typeface="+mj-ea"/>
              </a:rPr>
              <a:t>Texture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ko-KR" altLang="en-US" sz="2000" b="1" dirty="0" smtClean="0">
                <a:latin typeface="바탕" pitchFamily="18" charset="-127"/>
                <a:ea typeface="바탕" pitchFamily="18" charset="-127"/>
              </a:rPr>
            </a:br>
            <a:endParaRPr lang="ko-KR" altLang="en-US" sz="20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en-US" altLang="ko-KR" sz="4800" b="1" dirty="0" err="1" smtClean="0">
                <a:latin typeface="바탕" pitchFamily="18" charset="-127"/>
                <a:ea typeface="바탕" pitchFamily="18" charset="-127"/>
              </a:rPr>
              <a:t>Craquelure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진흙으로 벽면을 바르고 말린 듯한 효과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이미지에 틈이 있어 거칠게 느껴지는 듯한 벽화의 효과를 줌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 Grain        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이미지에 </a:t>
            </a:r>
            <a:r>
              <a:rPr lang="ko-KR" altLang="en-US" sz="4800" b="1" dirty="0" err="1" smtClean="0">
                <a:latin typeface="바탕" pitchFamily="18" charset="-127"/>
                <a:ea typeface="바탕" pitchFamily="18" charset="-127"/>
              </a:rPr>
              <a:t>노이즈를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 뿌려줌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 Mosaic tiles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이미지를 타일모양으로 잘라 표현함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</a:t>
            </a: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 Patchwork  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어두운 부분의 이미지는 함몰되고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밝은 부분의 이미지는 돌출된 사각형의 벽돌모양으로 표현해 주는 필터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 Stained glass :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스테인드글라스 모양으로 색상 영역을 잘라서 표현함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48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48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en-US" altLang="ko-KR" sz="4800" b="1" dirty="0" err="1" smtClean="0">
                <a:latin typeface="바탕" pitchFamily="18" charset="-127"/>
                <a:ea typeface="바탕" pitchFamily="18" charset="-127"/>
              </a:rPr>
              <a:t>Texturizer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      :  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이미지에 </a:t>
            </a:r>
            <a:r>
              <a:rPr lang="en-US" altLang="ko-KR" sz="4800" b="1" dirty="0" smtClean="0">
                <a:latin typeface="바탕" pitchFamily="18" charset="-127"/>
                <a:ea typeface="바탕" pitchFamily="18" charset="-127"/>
              </a:rPr>
              <a:t>texture</a:t>
            </a:r>
            <a:r>
              <a:rPr lang="ko-KR" altLang="en-US" sz="4800" b="1" dirty="0" smtClean="0">
                <a:latin typeface="바탕" pitchFamily="18" charset="-127"/>
                <a:ea typeface="바탕" pitchFamily="18" charset="-127"/>
              </a:rPr>
              <a:t>의 질감을 표현함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20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ko-KR" altLang="en-US" sz="2000" b="1" dirty="0" smtClean="0">
                <a:latin typeface="바탕" pitchFamily="18" charset="-127"/>
                <a:ea typeface="바탕" pitchFamily="18" charset="-127"/>
              </a:rPr>
            </a:br>
            <a:endParaRPr lang="ko-KR" altLang="en-US" sz="6200" b="1" dirty="0" smtClean="0">
              <a:latin typeface="바탕" pitchFamily="18" charset="-127"/>
              <a:ea typeface="바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807804" y="0"/>
            <a:ext cx="3528392" cy="7780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lvl="0" indent="-742950" algn="ctr" latinLnBrk="0">
              <a:spcBef>
                <a:spcPct val="0"/>
              </a:spcBef>
              <a:defRPr/>
            </a:pPr>
            <a:r>
              <a:rPr lang="ko-KR" altLang="en-US" sz="4400" dirty="0" smtClean="0">
                <a:solidFill>
                  <a:srgbClr val="FF0000"/>
                </a:solidFill>
              </a:rPr>
              <a:t>필터 이해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내용 개체 틀 10"/>
          <p:cNvSpPr txBox="1">
            <a:spLocks/>
          </p:cNvSpPr>
          <p:nvPr/>
        </p:nvSpPr>
        <p:spPr>
          <a:xfrm>
            <a:off x="0" y="764704"/>
            <a:ext cx="9144000" cy="609329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514350" indent="-514350">
              <a:spcBef>
                <a:spcPct val="20000"/>
              </a:spcBef>
              <a:buFont typeface="Arial" pitchFamily="34" charset="0"/>
              <a:buChar char="•"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내용 개체 틀 10"/>
          <p:cNvSpPr txBox="1">
            <a:spLocks/>
          </p:cNvSpPr>
          <p:nvPr/>
        </p:nvSpPr>
        <p:spPr>
          <a:xfrm>
            <a:off x="0" y="764704"/>
            <a:ext cx="9144000" cy="609329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altLang="ko-KR" sz="2600" b="1" dirty="0" smtClean="0"/>
              <a:t>Video</a:t>
            </a:r>
            <a:r>
              <a:rPr lang="ko-KR" altLang="en-US" sz="2000" dirty="0" smtClean="0"/>
              <a:t/>
            </a:r>
            <a:br>
              <a:rPr lang="ko-KR" altLang="en-US" sz="2000" dirty="0" smtClean="0"/>
            </a:br>
            <a:endParaRPr lang="ko-KR" altLang="en-US" sz="2000" dirty="0" smtClean="0"/>
          </a:p>
          <a:p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   De-interlace :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동영상의 이미지를 </a:t>
            </a:r>
            <a:r>
              <a:rPr lang="ko-KR" altLang="en-US" sz="1600" b="1" dirty="0" err="1" smtClean="0">
                <a:latin typeface="바탕" pitchFamily="18" charset="-127"/>
                <a:ea typeface="바탕" pitchFamily="18" charset="-127"/>
              </a:rPr>
              <a:t>캡쳐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 했을 경우 이미지보정을 할 때 쓰임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1600" b="1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en-US" altLang="ko-KR" sz="1600" b="1" dirty="0" err="1" smtClean="0">
                <a:latin typeface="바탕" pitchFamily="18" charset="-127"/>
                <a:ea typeface="바탕" pitchFamily="18" charset="-127"/>
              </a:rPr>
              <a:t>Ntsc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 color     : NTSC colors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는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TV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나 비디오등에서 사용되는 색을 말함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. </a:t>
            </a:r>
          </a:p>
          <a:p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                      RGB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의 이미지들을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NTSC colors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로 바꾸어 줌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.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/>
            </a:r>
            <a:br>
              <a:rPr lang="en-US" altLang="ko-KR" sz="2000" b="1" dirty="0" smtClean="0">
                <a:latin typeface="바탕" pitchFamily="18" charset="-127"/>
                <a:ea typeface="바탕" pitchFamily="18" charset="-127"/>
              </a:rPr>
            </a:b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ko-KR" altLang="en-US" sz="2000" dirty="0" smtClean="0"/>
              <a:t/>
            </a:r>
            <a:br>
              <a:rPr lang="ko-KR" altLang="en-US" sz="2000" dirty="0" smtClean="0"/>
            </a:br>
            <a:r>
              <a:rPr lang="en-US" altLang="ko-KR" sz="2400" b="1" dirty="0" smtClean="0"/>
              <a:t>Other</a:t>
            </a:r>
            <a:r>
              <a:rPr lang="ko-KR" altLang="en-US" sz="2000" dirty="0" smtClean="0"/>
              <a:t/>
            </a:r>
            <a:br>
              <a:rPr lang="ko-KR" altLang="en-US" sz="2000" dirty="0" smtClean="0"/>
            </a:br>
            <a:r>
              <a:rPr lang="ko-KR" altLang="en-US" sz="2000" dirty="0" smtClean="0"/>
              <a:t>  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Custom :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픽셀들의 이동과 배합을 직접 조절하는 필터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수치를 직접 입력하여 연산을 거쳐 </a:t>
            </a:r>
            <a:endParaRPr lang="en-US" altLang="ko-KR" sz="16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                 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이미지에 효과를 적용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1600" b="1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   Dither box :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패턴화시킨 것을 이미지에 넣을 수 있음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1600" b="1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   High pass :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이미지의 밝은 부분은 강조하고 그 외의 부분은 </a:t>
            </a:r>
            <a:r>
              <a:rPr lang="ko-KR" altLang="en-US" sz="1600" b="1" dirty="0" err="1" smtClean="0">
                <a:latin typeface="바탕" pitchFamily="18" charset="-127"/>
                <a:ea typeface="바탕" pitchFamily="18" charset="-127"/>
              </a:rPr>
              <a:t>색상값과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 채도를 떨어뜨려 밝은 </a:t>
            </a:r>
            <a:endParaRPr lang="en-US" altLang="ko-KR" sz="1600" b="1" dirty="0" smtClean="0">
              <a:latin typeface="바탕" pitchFamily="18" charset="-127"/>
              <a:ea typeface="바탕" pitchFamily="18" charset="-127"/>
            </a:endParaRPr>
          </a:p>
          <a:p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                  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부분을 더욱 두드러지게 </a:t>
            </a:r>
            <a:r>
              <a:rPr lang="ko-KR" altLang="en-US" sz="1600" b="1" dirty="0" err="1" smtClean="0">
                <a:latin typeface="바탕" pitchFamily="18" charset="-127"/>
                <a:ea typeface="바탕" pitchFamily="18" charset="-127"/>
              </a:rPr>
              <a:t>만듬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1600" b="1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   Maximum :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이미지의 밝은 부분을 추가하여 밝은 이미지를 부각시킴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1600" b="1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   Minimum :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이미지의 어두운 부분을 추가하여 어두운 이미지를 부각시켜 줌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.</a:t>
            </a:r>
            <a:br>
              <a:rPr lang="en-US" altLang="ko-KR" sz="1600" b="1" dirty="0" smtClean="0">
                <a:latin typeface="바탕" pitchFamily="18" charset="-127"/>
                <a:ea typeface="바탕" pitchFamily="18" charset="-127"/>
              </a:rPr>
            </a:b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en-US" altLang="ko-KR" sz="1600" b="1" dirty="0" err="1" smtClean="0">
                <a:latin typeface="바탕" pitchFamily="18" charset="-127"/>
                <a:ea typeface="바탕" pitchFamily="18" charset="-127"/>
              </a:rPr>
              <a:t>Offect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     :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수치를 입력하여 가로와 세로로 일정하게 이동시켜 줌                   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734</Words>
  <Application>Microsoft Office PowerPoint</Application>
  <PresentationFormat>On-screen Show (4:3)</PresentationFormat>
  <Paragraphs>262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109</cp:revision>
  <dcterms:created xsi:type="dcterms:W3CDTF">2015-08-03T00:53:18Z</dcterms:created>
  <dcterms:modified xsi:type="dcterms:W3CDTF">2016-04-18T18:40:42Z</dcterms:modified>
</cp:coreProperties>
</file>