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78" r:id="rId2"/>
    <p:sldId id="279" r:id="rId3"/>
    <p:sldId id="275" r:id="rId4"/>
    <p:sldId id="260" r:id="rId5"/>
    <p:sldId id="273" r:id="rId6"/>
    <p:sldId id="271" r:id="rId7"/>
    <p:sldId id="27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5" autoAdjust="0"/>
    <p:restoredTop sz="94660"/>
  </p:normalViewPr>
  <p:slideViewPr>
    <p:cSldViewPr>
      <p:cViewPr>
        <p:scale>
          <a:sx n="55" d="100"/>
          <a:sy n="55" d="100"/>
        </p:scale>
        <p:origin x="-883" y="4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ED9BF7-5AD7-4119-BBD9-1898C961BD3A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238E48-7E6C-4CAF-81D5-09478BD2A0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ACD6980-5FD0-4CC5-A490-79C5649544B1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ACD6980-5FD0-4CC5-A490-79C5649544B1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6980-5FD0-4CC5-A490-79C5649544B1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CD6980-5FD0-4CC5-A490-79C5649544B1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2CDFCA7F-8D04-4D9A-A6EC-C033A1554F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ACD6980-5FD0-4CC5-A490-79C5649544B1}" type="datetimeFigureOut">
              <a:rPr lang="en-US" smtClean="0"/>
              <a:pPr/>
              <a:t>7/14/2015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186766" cy="53309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u"/>
            </a:pPr>
            <a:r>
              <a:rPr lang="ko-KR" altLang="en-US" b="1" dirty="0" err="1" smtClean="0">
                <a:latin typeface="바탕" pitchFamily="18" charset="-127"/>
                <a:ea typeface="바탕" pitchFamily="18" charset="-127"/>
              </a:rPr>
              <a:t>윈도우키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>
              <a:buFont typeface="Courier New" pitchFamily="49" charset="0"/>
              <a:buChar char="o"/>
            </a:pP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Font typeface="Courier New" pitchFamily="49" charset="0"/>
              <a:buChar char="o"/>
            </a:pPr>
            <a:r>
              <a:rPr lang="ko-KR" altLang="en-US" sz="2400" b="1" dirty="0" err="1" smtClean="0">
                <a:latin typeface="바탕" pitchFamily="18" charset="-127"/>
                <a:ea typeface="바탕" pitchFamily="18" charset="-127"/>
              </a:rPr>
              <a:t>윈도우키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               -&gt; 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윈도우 시작 메뉴 실행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.</a:t>
            </a:r>
          </a:p>
          <a:p>
            <a:pPr lvl="1">
              <a:buFont typeface="Courier New" pitchFamily="49" charset="0"/>
              <a:buChar char="o"/>
            </a:pP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윈도우키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+ E         -&gt; 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윈도우  </a:t>
            </a:r>
            <a:r>
              <a:rPr lang="ko-KR" altLang="en-US" sz="2400" b="1" dirty="0" err="1" smtClean="0">
                <a:latin typeface="바탕" pitchFamily="18" charset="-127"/>
                <a:ea typeface="바탕" pitchFamily="18" charset="-127"/>
              </a:rPr>
              <a:t>탐색키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 뜬다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.</a:t>
            </a:r>
          </a:p>
          <a:p>
            <a:pPr lvl="1">
              <a:buFont typeface="Courier New" pitchFamily="49" charset="0"/>
              <a:buChar char="o"/>
            </a:pPr>
            <a:r>
              <a:rPr lang="ko-KR" altLang="en-US" sz="2400" b="1" dirty="0" err="1" smtClean="0">
                <a:latin typeface="바탕" pitchFamily="18" charset="-127"/>
                <a:ea typeface="바탕" pitchFamily="18" charset="-127"/>
              </a:rPr>
              <a:t>윈도우키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+F         -&gt; </a:t>
            </a:r>
            <a:r>
              <a:rPr lang="ko-KR" altLang="en-US" sz="2400" b="1" dirty="0" err="1" smtClean="0">
                <a:latin typeface="바탕" pitchFamily="18" charset="-127"/>
                <a:ea typeface="바탕" pitchFamily="18" charset="-127"/>
              </a:rPr>
              <a:t>검색창이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 뜬다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.     </a:t>
            </a:r>
          </a:p>
          <a:p>
            <a:pPr lvl="1">
              <a:buFont typeface="Courier New" pitchFamily="49" charset="0"/>
              <a:buChar char="o"/>
            </a:pP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윈도우키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+ R         -&gt;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 실행창이 뜬다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. </a:t>
            </a:r>
          </a:p>
          <a:p>
            <a:pPr lvl="1">
              <a:buFont typeface="Courier New" pitchFamily="49" charset="0"/>
              <a:buChar char="o"/>
            </a:pP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윈도우키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+ D/ </a:t>
            </a:r>
            <a:r>
              <a:rPr lang="ko-KR" altLang="en-US" sz="2400" b="1" dirty="0" err="1" smtClean="0">
                <a:latin typeface="바탕" pitchFamily="18" charset="-127"/>
                <a:ea typeface="바탕" pitchFamily="18" charset="-127"/>
              </a:rPr>
              <a:t>윈도우키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+M -&gt; 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작업표시줄에 표시</a:t>
            </a:r>
            <a:endParaRPr lang="en-US" altLang="ko-KR" sz="2400" b="1" dirty="0" smtClean="0">
              <a:latin typeface="바탕" pitchFamily="18" charset="-127"/>
              <a:ea typeface="바탕" pitchFamily="18" charset="-127"/>
            </a:endParaRPr>
          </a:p>
          <a:p>
            <a:pPr lvl="1">
              <a:buFont typeface="Courier New" pitchFamily="49" charset="0"/>
              <a:buChar char="o"/>
            </a:pP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                  (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바탕화면에서 작업프로그램 사라지고</a:t>
            </a: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,)</a:t>
            </a:r>
          </a:p>
          <a:p>
            <a:pPr lvl="1">
              <a:buFont typeface="Courier New" pitchFamily="49" charset="0"/>
              <a:buChar char="o"/>
            </a:pPr>
            <a:r>
              <a:rPr lang="en-US" altLang="ko-KR" sz="2400" b="1" dirty="0" smtClean="0">
                <a:latin typeface="바탕" pitchFamily="18" charset="-127"/>
                <a:ea typeface="바탕" pitchFamily="18" charset="-127"/>
              </a:rPr>
              <a:t> F1 -&gt; </a:t>
            </a:r>
            <a:r>
              <a:rPr lang="ko-KR" altLang="en-US" sz="2400" b="1" dirty="0" smtClean="0">
                <a:latin typeface="바탕" pitchFamily="18" charset="-127"/>
                <a:ea typeface="바탕" pitchFamily="18" charset="-127"/>
              </a:rPr>
              <a:t>도움말</a:t>
            </a:r>
            <a:endParaRPr lang="en-US" altLang="ko-KR" sz="2400" b="1" dirty="0" smtClean="0"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00100" y="285728"/>
            <a:ext cx="7429552" cy="642942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algn="ctr"/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컴퓨터 키보드 특수키</a:t>
            </a:r>
            <a:endParaRPr lang="en-US" altLang="ko-KR" sz="36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186766" cy="5330968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기능키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(FUNCTION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키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)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 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:</a:t>
            </a:r>
            <a:r>
              <a:rPr lang="ko-KR" altLang="en-US" sz="2000" b="1" dirty="0" smtClean="0">
                <a:latin typeface="바탕" pitchFamily="18" charset="-127"/>
                <a:ea typeface="바탕" pitchFamily="18" charset="-127"/>
              </a:rPr>
              <a:t>각 프로그램에서 약속된 기능 수행</a:t>
            </a: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buFont typeface="Courier New" pitchFamily="49" charset="0"/>
              <a:buChar char="o"/>
            </a:pPr>
            <a:endParaRPr lang="en-US" altLang="ko-KR" sz="2000" b="1" dirty="0" smtClean="0">
              <a:latin typeface="바탕" pitchFamily="18" charset="-127"/>
              <a:ea typeface="바탕" pitchFamily="18" charset="-127"/>
            </a:endParaRPr>
          </a:p>
          <a:p>
            <a:pPr>
              <a:buFont typeface="Courier New" pitchFamily="49" charset="0"/>
              <a:buChar char="o"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F1   -&gt;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도움말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>
              <a:buFont typeface="Courier New" pitchFamily="49" charset="0"/>
              <a:buChar char="o"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F3   -&gt;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인터넷 검색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,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 파일 찾기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>
              <a:buFont typeface="Courier New" pitchFamily="49" charset="0"/>
              <a:buChar char="o"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F5   -&gt;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 인터넷 현재 페이지 새로고치기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>
              <a:buFont typeface="Courier New" pitchFamily="49" charset="0"/>
              <a:buChar char="o"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F6   -&gt;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 인터넷 주소창 블럭 설정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  <a:p>
            <a:pPr>
              <a:buFont typeface="Courier New" pitchFamily="49" charset="0"/>
              <a:buChar char="o"/>
            </a:pP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  F11 -&gt; 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인터넷 화면 넓게 보이기</a:t>
            </a:r>
            <a:r>
              <a:rPr lang="en-US" altLang="ko-KR" b="1" dirty="0" smtClean="0">
                <a:latin typeface="바탕" pitchFamily="18" charset="-127"/>
                <a:ea typeface="바탕" pitchFamily="18" charset="-127"/>
              </a:rPr>
              <a:t>.</a:t>
            </a:r>
            <a:r>
              <a:rPr lang="ko-KR" altLang="en-US" b="1" dirty="0" smtClean="0">
                <a:latin typeface="바탕" pitchFamily="18" charset="-127"/>
                <a:ea typeface="바탕" pitchFamily="18" charset="-127"/>
              </a:rPr>
              <a:t> </a:t>
            </a:r>
            <a:endParaRPr lang="en-US" altLang="ko-KR" b="1" dirty="0" smtClean="0">
              <a:latin typeface="바탕" pitchFamily="18" charset="-127"/>
              <a:ea typeface="바탕" pitchFamily="18" charset="-127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00100" y="285728"/>
            <a:ext cx="7429552" cy="642942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algn="ctr"/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컴퓨터 키보드 기능키</a:t>
            </a:r>
            <a:endParaRPr lang="en-US" altLang="ko-KR" sz="36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" name="Slide Number Placeholder 14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</p:spPr>
        <p:txBody>
          <a:bodyPr/>
          <a:lstStyle/>
          <a:p>
            <a:fld id="{6294C92D-0306-4E69-9CD3-20855E849650}" type="slidenum">
              <a:rPr kumimoji="0" lang="en-US" smtClean="0"/>
              <a:pPr/>
              <a:t>2</a:t>
            </a:fld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40960" cy="520519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None/>
            </a:pP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가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. USB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를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연결하여 내 컴퓨터에  파일 저장하기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marL="457200" indent="-457200"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</a:t>
            </a:r>
          </a:p>
          <a:p>
            <a:pPr marL="457200" indent="-457200"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- USB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컴퓨터에 삽입하기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marL="457200" indent="-457200"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-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내 컴퓨터 열기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marL="457200" indent="-457200"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-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내 컴퓨터에서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USB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폴더 찾아 클릭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marL="457200" indent="-457200"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- USB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폴더 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Copy</a:t>
            </a:r>
          </a:p>
          <a:p>
            <a:pPr marL="457200" indent="-457200"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-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내 컴퓨터 라이브러리 문서 안에 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marL="457200" indent="-457200"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Paste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(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붙여놓기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)</a:t>
            </a:r>
          </a:p>
          <a:p>
            <a:pPr marL="457200" indent="-457200">
              <a:buNone/>
            </a:pP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marL="457200" indent="-457200">
              <a:buNone/>
            </a:pP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marL="457200" indent="-457200">
              <a:buClrTx/>
              <a:buFont typeface="Wingdings" pitchFamily="2" charset="2"/>
              <a:buChar char="v"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Copy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와 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Cut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의 차이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: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둘 다 붙여놓기 기능이나</a:t>
            </a:r>
          </a:p>
          <a:p>
            <a:pPr marL="457200" indent="-457200"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                      </a:t>
            </a:r>
          </a:p>
          <a:p>
            <a:pPr marL="457200" indent="-457200"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                         Copy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는 기존파일 새파일 양쪽 다 파일 존재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marL="457200" indent="-457200"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</a:t>
            </a:r>
          </a:p>
          <a:p>
            <a:pPr marL="457200" indent="-457200"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                         Cut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은 기존파일은 사라지고 새파일에만 존재</a:t>
            </a:r>
            <a:endParaRPr lang="ko-KR" alt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70609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US" altLang="ko-KR" b="1" dirty="0" err="1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usb</a:t>
            </a:r>
            <a:r>
              <a:rPr lang="en-US" altLang="ko-KR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연결하여 내 컴퓨터 파일 폴더에 저장하기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9684568" cy="616530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ko-KR" alt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가</a:t>
            </a:r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.</a:t>
            </a:r>
            <a:r>
              <a:rPr lang="ko-KR" altLang="en-US" sz="24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내 컴퓨터 방법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 </a:t>
            </a:r>
          </a:p>
          <a:p>
            <a:pPr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1.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S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tart(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시작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)&gt;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컴퓨터</a:t>
            </a:r>
            <a:endParaRPr lang="en-US" altLang="ko-KR" sz="2400" b="1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2.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윈도우 버튼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+E</a:t>
            </a:r>
          </a:p>
          <a:p>
            <a:pPr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 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 </a:t>
            </a:r>
            <a:endParaRPr lang="en-US" altLang="ko-KR" sz="2400" b="1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</a:t>
            </a:r>
            <a:endParaRPr lang="en-US" altLang="ko-KR" sz="2400" b="1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</a:t>
            </a:r>
            <a:endParaRPr lang="en-US" altLang="ko-KR" sz="2400" b="1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                       </a:t>
            </a:r>
            <a:endParaRPr lang="en-US" altLang="ko-KR" sz="2400" b="1" dirty="0" smtClean="0">
              <a:latin typeface="Batang" pitchFamily="18" charset="-127"/>
              <a:ea typeface="Batang" pitchFamily="18" charset="-127"/>
            </a:endParaRPr>
          </a:p>
          <a:p>
            <a:endParaRPr lang="en-US" altLang="ko-KR" sz="2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algn="l"/>
            <a:endParaRPr lang="en-US" sz="21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algn="l"/>
            <a:endParaRPr lang="en-US" sz="21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algn="l"/>
            <a:endParaRPr lang="en-US" sz="2100" b="1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endParaRPr lang="en-US" altLang="ko-KR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나</a:t>
            </a:r>
            <a:r>
              <a:rPr lang="en-US" altLang="ko-KR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.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바꾸고자 하는 </a:t>
            </a:r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폴더 클릭</a:t>
            </a:r>
            <a:r>
              <a:rPr lang="en-US" altLang="ko-KR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파일 모두 선택</a:t>
            </a:r>
            <a:r>
              <a:rPr lang="en-US" altLang="ko-KR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마우스 우측버튼</a:t>
            </a:r>
            <a:r>
              <a:rPr lang="en-US" altLang="ko-KR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  </a:t>
            </a:r>
          </a:p>
          <a:p>
            <a:pPr>
              <a:buNone/>
            </a:pPr>
            <a:r>
              <a:rPr lang="en-US" altLang="ko-KR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</a:t>
            </a:r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이름 바꾸기 선택</a:t>
            </a:r>
            <a:r>
              <a:rPr lang="en-US" altLang="ko-KR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한곳에 원하는 이름 쓰기</a:t>
            </a:r>
            <a:r>
              <a:rPr lang="en-US" altLang="ko-KR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 Enter</a:t>
            </a:r>
          </a:p>
          <a:p>
            <a:pPr>
              <a:buNone/>
            </a:pP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    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---</a:t>
            </a:r>
            <a:r>
              <a:rPr lang="ko-KR" altLang="en-US" b="1" dirty="0" err="1" smtClean="0">
                <a:latin typeface="Batang" pitchFamily="18" charset="-127"/>
                <a:ea typeface="Batang" pitchFamily="18" charset="-127"/>
              </a:rPr>
              <a:t>디카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사진 정렬하기 좋은 방법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다</a:t>
            </a:r>
            <a:r>
              <a:rPr lang="en-US" altLang="ko-KR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&gt;</a:t>
            </a:r>
            <a:r>
              <a:rPr lang="ko-KR" alt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원래 상태로 바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꾸고 싶으면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     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편집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&gt;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이름 바꾸기 취소       혹은       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CTRL+Z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</a:t>
            </a:r>
            <a:endParaRPr lang="en-US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051720" y="0"/>
            <a:ext cx="5112568" cy="836712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/>
          <a:p>
            <a:pPr algn="ctr">
              <a:spcBef>
                <a:spcPct val="0"/>
              </a:spcBef>
            </a:pPr>
            <a:r>
              <a:rPr lang="ko-KR" altLang="en-US" sz="43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44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파일이름 한꺼번에 바꾸기</a:t>
            </a:r>
            <a:endParaRPr lang="en-US" sz="44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5" name="그림 4" descr="MY COMPU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1556792"/>
            <a:ext cx="4644008" cy="2880320"/>
          </a:xfrm>
          <a:prstGeom prst="rect">
            <a:avLst/>
          </a:prstGeom>
        </p:spPr>
      </p:pic>
      <p:sp>
        <p:nvSpPr>
          <p:cNvPr id="6" name="Rectangle 32"/>
          <p:cNvSpPr/>
          <p:nvPr/>
        </p:nvSpPr>
        <p:spPr>
          <a:xfrm>
            <a:off x="251520" y="3140968"/>
            <a:ext cx="2195736" cy="864096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왼쪽</a:t>
            </a:r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: </a:t>
            </a:r>
          </a:p>
          <a:p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경로</a:t>
            </a:r>
            <a:endParaRPr lang="en-US" altLang="ko-KR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14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디렉토리</a:t>
            </a:r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폴더만 보여줌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" name="Rectangle 32"/>
          <p:cNvSpPr/>
          <p:nvPr/>
        </p:nvSpPr>
        <p:spPr>
          <a:xfrm>
            <a:off x="7236296" y="3140968"/>
            <a:ext cx="1512168" cy="792088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오른쪽</a:t>
            </a:r>
            <a:r>
              <a:rPr lang="en-US" altLang="ko-KR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: </a:t>
            </a:r>
          </a:p>
          <a:p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폴더와 파일  </a:t>
            </a:r>
            <a:endParaRPr lang="en-US" altLang="ko-KR" sz="14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1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모두 보여줌</a:t>
            </a:r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8" name="Straight Arrow Connector 9"/>
          <p:cNvCxnSpPr/>
          <p:nvPr/>
        </p:nvCxnSpPr>
        <p:spPr>
          <a:xfrm flipV="1">
            <a:off x="1547664" y="2708920"/>
            <a:ext cx="1152128" cy="3600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9"/>
          <p:cNvCxnSpPr/>
          <p:nvPr/>
        </p:nvCxnSpPr>
        <p:spPr>
          <a:xfrm flipH="1" flipV="1">
            <a:off x="5436096" y="2924944"/>
            <a:ext cx="2232248" cy="144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857232"/>
            <a:ext cx="2752712" cy="519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130000"/>
              </a:lnSpc>
              <a:tabLst>
                <a:tab pos="195263" algn="l"/>
              </a:tabLst>
            </a:pP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 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1.  </a:t>
            </a:r>
            <a:r>
              <a:rPr lang="ko-KR" altLang="en-US" sz="2000" b="1" dirty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컴퓨터의 </a:t>
            </a:r>
            <a:r>
              <a:rPr lang="ko-KR" altLang="en-US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구조</a:t>
            </a:r>
            <a:endParaRPr lang="ko-KR" altLang="en-US" sz="2000" b="1" dirty="0">
              <a:latin typeface="Batang" pitchFamily="18" charset="-127"/>
              <a:ea typeface="Batang" pitchFamily="18" charset="-127"/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2051720" y="980728"/>
            <a:ext cx="6624736" cy="1352192"/>
            <a:chOff x="1295400" y="2159000"/>
            <a:chExt cx="6400800" cy="259080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295400" y="2997200"/>
              <a:ext cx="1143000" cy="381000"/>
            </a:xfrm>
            <a:prstGeom prst="rect">
              <a:avLst/>
            </a:prstGeom>
            <a:gradFill rotWithShape="0">
              <a:gsLst>
                <a:gs pos="0">
                  <a:srgbClr val="F3FBFF">
                    <a:gamma/>
                    <a:shade val="85882"/>
                    <a:invGamma/>
                  </a:srgbClr>
                </a:gs>
                <a:gs pos="100000">
                  <a:srgbClr val="F3FBFF"/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46800" rIns="0" bIns="46800" anchor="ctr"/>
            <a:lstStyle/>
            <a:p>
              <a:pPr algn="ctr"/>
              <a:r>
                <a:rPr lang="ko-KR" altLang="en-US" sz="1600" b="1" dirty="0">
                  <a:latin typeface="Batang" pitchFamily="18" charset="-127"/>
                  <a:ea typeface="Batang" pitchFamily="18" charset="-127"/>
                </a:rPr>
                <a:t>입력장치</a:t>
              </a: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6553200" y="2997200"/>
              <a:ext cx="1143000" cy="381000"/>
            </a:xfrm>
            <a:prstGeom prst="rect">
              <a:avLst/>
            </a:prstGeom>
            <a:gradFill rotWithShape="0">
              <a:gsLst>
                <a:gs pos="0">
                  <a:srgbClr val="F3FBFF">
                    <a:gamma/>
                    <a:shade val="85882"/>
                    <a:invGamma/>
                  </a:srgbClr>
                </a:gs>
                <a:gs pos="100000">
                  <a:srgbClr val="F3FBFF"/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46800" rIns="0" bIns="46800" anchor="ctr"/>
            <a:lstStyle/>
            <a:p>
              <a:pPr algn="ctr"/>
              <a:r>
                <a:rPr lang="ko-KR" altLang="en-US" sz="1600" b="1" dirty="0">
                  <a:latin typeface="Batang" pitchFamily="18" charset="-127"/>
                  <a:ea typeface="Batang" pitchFamily="18" charset="-127"/>
                </a:rPr>
                <a:t>출력장치</a:t>
              </a:r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3352800" y="2159000"/>
              <a:ext cx="2362200" cy="15240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3FBFF">
                    <a:gamma/>
                    <a:shade val="85882"/>
                    <a:invGamma/>
                  </a:srgbClr>
                </a:gs>
                <a:gs pos="100000">
                  <a:srgbClr val="F3FBFF"/>
                </a:gs>
              </a:gsLst>
              <a:lin ang="0" scaled="1"/>
            </a:gra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46800" rIns="0" bIns="46800" anchor="ctr"/>
            <a:lstStyle/>
            <a:p>
              <a:pPr algn="ctr"/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3352800" y="3771900"/>
              <a:ext cx="2362200" cy="97790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3FBFF">
                    <a:gamma/>
                    <a:shade val="85882"/>
                    <a:invGamma/>
                  </a:srgbClr>
                </a:gs>
                <a:gs pos="100000">
                  <a:srgbClr val="F3FBFF"/>
                </a:gs>
              </a:gsLst>
              <a:lin ang="0" scaled="1"/>
            </a:gra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0" tIns="46800" rIns="0" bIns="46800" anchor="ctr"/>
            <a:lstStyle/>
            <a:p>
              <a:endParaRPr lang="en-US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962400" y="2349500"/>
              <a:ext cx="1524000" cy="381000"/>
            </a:xfrm>
            <a:prstGeom prst="rect">
              <a:avLst/>
            </a:prstGeom>
            <a:gradFill rotWithShape="0">
              <a:gsLst>
                <a:gs pos="0">
                  <a:srgbClr val="F3FBFF">
                    <a:gamma/>
                    <a:shade val="85882"/>
                    <a:invGamma/>
                  </a:srgbClr>
                </a:gs>
                <a:gs pos="100000">
                  <a:srgbClr val="F3FBFF"/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46800" rIns="0" bIns="46800" anchor="ctr"/>
            <a:lstStyle/>
            <a:p>
              <a:pPr algn="ctr"/>
              <a:r>
                <a:rPr lang="ko-KR" altLang="en-US" sz="1600" b="1" dirty="0">
                  <a:latin typeface="Batang" pitchFamily="18" charset="-127"/>
                  <a:ea typeface="Batang" pitchFamily="18" charset="-127"/>
                </a:rPr>
                <a:t>연산장치 </a:t>
              </a:r>
              <a:r>
                <a:rPr lang="en-US" altLang="ko-KR" sz="1600" b="1" dirty="0">
                  <a:latin typeface="Batang" pitchFamily="18" charset="-127"/>
                  <a:ea typeface="Batang" pitchFamily="18" charset="-127"/>
                </a:rPr>
                <a:t>(ALU)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3962400" y="2730500"/>
              <a:ext cx="1524000" cy="381000"/>
            </a:xfrm>
            <a:prstGeom prst="rect">
              <a:avLst/>
            </a:prstGeom>
            <a:gradFill rotWithShape="0">
              <a:gsLst>
                <a:gs pos="0">
                  <a:srgbClr val="F3FBFF">
                    <a:gamma/>
                    <a:shade val="85882"/>
                    <a:invGamma/>
                  </a:srgbClr>
                </a:gs>
                <a:gs pos="100000">
                  <a:srgbClr val="F3FBFF"/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46800" rIns="0" bIns="46800" anchor="ctr"/>
            <a:lstStyle/>
            <a:p>
              <a:pPr algn="ctr"/>
              <a:r>
                <a:rPr lang="ko-KR" altLang="en-US" sz="1600" b="1" dirty="0">
                  <a:latin typeface="Batang" pitchFamily="18" charset="-127"/>
                  <a:ea typeface="Batang" pitchFamily="18" charset="-127"/>
                </a:rPr>
                <a:t>제어장치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962400" y="3111500"/>
              <a:ext cx="1524000" cy="381000"/>
            </a:xfrm>
            <a:prstGeom prst="rect">
              <a:avLst/>
            </a:prstGeom>
            <a:gradFill rotWithShape="0">
              <a:gsLst>
                <a:gs pos="0">
                  <a:srgbClr val="F3FBFF">
                    <a:gamma/>
                    <a:shade val="85882"/>
                    <a:invGamma/>
                  </a:srgbClr>
                </a:gs>
                <a:gs pos="100000">
                  <a:srgbClr val="F3FBFF"/>
                </a:gs>
              </a:gsLst>
              <a:lin ang="0" scaled="1"/>
            </a:gra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0" tIns="46800" rIns="0" bIns="46800" anchor="ctr"/>
            <a:lstStyle/>
            <a:p>
              <a:pPr algn="ctr"/>
              <a:r>
                <a:rPr lang="en-US" altLang="ko-KR" sz="1600" b="1" dirty="0">
                  <a:latin typeface="Batang" pitchFamily="18" charset="-127"/>
                  <a:ea typeface="Batang" pitchFamily="18" charset="-127"/>
                </a:rPr>
                <a:t>Register</a:t>
              </a: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3581400" y="2476500"/>
              <a:ext cx="146050" cy="82550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 lIns="0" tIns="46800" rIns="0" bIns="46800" anchor="ctr">
              <a:spAutoFit/>
            </a:bodyPr>
            <a:lstStyle/>
            <a:p>
              <a:pPr algn="ctr"/>
              <a:r>
                <a:rPr lang="en-US" altLang="ko-KR" sz="1600" b="1" dirty="0">
                  <a:latin typeface="Times New Roman" pitchFamily="18" charset="0"/>
                </a:rPr>
                <a:t>C</a:t>
              </a:r>
            </a:p>
            <a:p>
              <a:pPr algn="ctr"/>
              <a:r>
                <a:rPr lang="en-US" altLang="ko-KR" sz="1600" b="1" dirty="0">
                  <a:latin typeface="Times New Roman" pitchFamily="18" charset="0"/>
                </a:rPr>
                <a:t>P</a:t>
              </a:r>
            </a:p>
            <a:p>
              <a:pPr algn="ctr"/>
              <a:r>
                <a:rPr lang="en-US" altLang="ko-KR" sz="1600" b="1" dirty="0">
                  <a:latin typeface="Times New Roman" pitchFamily="18" charset="0"/>
                </a:rPr>
                <a:t>U</a:t>
              </a: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3848100" y="4083050"/>
              <a:ext cx="1371600" cy="34073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lIns="0" tIns="46800" rIns="0" bIns="46800" anchor="ctr">
              <a:spAutoFit/>
            </a:bodyPr>
            <a:lstStyle/>
            <a:p>
              <a:pPr algn="ctr"/>
              <a:r>
                <a:rPr lang="en-US" altLang="ko-KR" sz="1600" b="1" dirty="0">
                  <a:latin typeface="Batang" pitchFamily="18" charset="-127"/>
                  <a:ea typeface="Batang" pitchFamily="18" charset="-127"/>
                </a:rPr>
                <a:t>Memory</a:t>
              </a:r>
            </a:p>
          </p:txBody>
        </p: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2514600" y="3149600"/>
              <a:ext cx="3810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46800" rIns="0" bIns="46800" anchor="ctr"/>
            <a:lstStyle/>
            <a:p>
              <a:endParaRPr lang="en-US"/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6096000" y="3149600"/>
              <a:ext cx="3810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0" tIns="46800" rIns="0" bIns="46800" anchor="ctr"/>
            <a:lstStyle/>
            <a:p>
              <a:endParaRPr lang="en-US"/>
            </a:p>
          </p:txBody>
        </p:sp>
      </p:grpSp>
      <p:sp>
        <p:nvSpPr>
          <p:cNvPr id="19" name="Title 1"/>
          <p:cNvSpPr txBox="1">
            <a:spLocks/>
          </p:cNvSpPr>
          <p:nvPr/>
        </p:nvSpPr>
        <p:spPr>
          <a:xfrm>
            <a:off x="2500298" y="214290"/>
            <a:ext cx="3286148" cy="642942"/>
          </a:xfrm>
          <a:prstGeom prst="rect">
            <a:avLst/>
          </a:prstGeom>
        </p:spPr>
        <p:txBody>
          <a:bodyPr anchor="b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kumimoji="0" lang="ko-KR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</a:t>
            </a:r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컴퓨터의 구조</a:t>
            </a:r>
            <a:endParaRPr lang="en-US" sz="3300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323528" y="2485392"/>
            <a:ext cx="9073734" cy="437260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 lIns="0" tIns="46800" rIns="0" bIns="46800" anchor="ctr">
            <a:spAutoFit/>
          </a:bodyPr>
          <a:lstStyle/>
          <a:p>
            <a:r>
              <a:rPr lang="ko-KR" altLang="en-US" sz="2000" b="1" dirty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가</a:t>
            </a:r>
            <a:r>
              <a:rPr lang="en-US" altLang="ko-KR" sz="2000" b="1" dirty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. </a:t>
            </a:r>
            <a:r>
              <a:rPr lang="ko-KR" altLang="en-US" sz="2000" b="1" dirty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중앙처리장치 </a:t>
            </a:r>
            <a:r>
              <a:rPr lang="en-US" altLang="ko-KR" sz="2000" b="1" dirty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(CPU, Central Processing Unit</a:t>
            </a:r>
            <a:r>
              <a:rPr lang="en-US" altLang="ko-KR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)</a:t>
            </a:r>
          </a:p>
          <a:p>
            <a:r>
              <a:rPr lang="ko-KR" altLang="en-US" sz="2000" b="1" dirty="0" smtClean="0">
                <a:latin typeface="+mn-ea"/>
              </a:rPr>
              <a:t>   </a:t>
            </a:r>
            <a:r>
              <a:rPr lang="en-US" altLang="ko-KR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  -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 중앙처리장치 즉 프로세서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(CPU)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는 컴퓨터의 두뇌로서 연산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, </a:t>
            </a:r>
          </a:p>
          <a:p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       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처리 기능을  담당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ko-KR" altLang="en-US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나</a:t>
            </a:r>
            <a:r>
              <a:rPr lang="en-US" altLang="ko-KR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. </a:t>
            </a:r>
            <a:r>
              <a:rPr lang="ko-KR" altLang="en-US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기억장치</a:t>
            </a:r>
          </a:p>
          <a:p>
            <a:pPr>
              <a:lnSpc>
                <a:spcPct val="110000"/>
              </a:lnSpc>
            </a:pPr>
            <a:r>
              <a:rPr lang="ko-KR" altLang="en-US" sz="2000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   </a:t>
            </a:r>
            <a:r>
              <a:rPr lang="en-US" altLang="ko-KR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1. </a:t>
            </a:r>
            <a:r>
              <a:rPr lang="ko-KR" altLang="en-US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주기억장치 </a:t>
            </a:r>
            <a:r>
              <a:rPr lang="en-US" altLang="ko-KR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(Main Memory) -  </a:t>
            </a:r>
            <a:r>
              <a:rPr lang="ko-KR" altLang="en-US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프로그램과  데이터가 저장되는 장소</a:t>
            </a:r>
            <a:endParaRPr lang="en-US" altLang="ko-KR" sz="2000" b="1" dirty="0" smtClean="0">
              <a:solidFill>
                <a:srgbClr val="000000"/>
              </a:solidFill>
              <a:latin typeface="Batang" pitchFamily="18" charset="-127"/>
              <a:ea typeface="Batang" pitchFamily="18" charset="-127"/>
            </a:endParaRPr>
          </a:p>
          <a:p>
            <a:pPr>
              <a:lnSpc>
                <a:spcPct val="110000"/>
              </a:lnSpc>
            </a:pPr>
            <a:r>
              <a:rPr lang="en-US" altLang="ko-KR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   2. </a:t>
            </a:r>
            <a:r>
              <a:rPr lang="ko-KR" altLang="en-US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보조기억장치</a:t>
            </a:r>
            <a:endParaRPr lang="en-US" altLang="ko-KR" sz="2000" b="1" dirty="0" smtClean="0">
              <a:solidFill>
                <a:srgbClr val="000000"/>
              </a:solidFill>
              <a:latin typeface="Batang" pitchFamily="18" charset="-127"/>
              <a:ea typeface="Batang" pitchFamily="18" charset="-127"/>
            </a:endParaRPr>
          </a:p>
          <a:p>
            <a:pPr>
              <a:lnSpc>
                <a:spcPct val="110000"/>
              </a:lnSpc>
            </a:pPr>
            <a:r>
              <a:rPr lang="en-US" altLang="ko-KR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      </a:t>
            </a:r>
            <a:r>
              <a:rPr lang="en-US" altLang="ko-KR" sz="16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-</a:t>
            </a:r>
            <a:r>
              <a:rPr lang="ko-KR" altLang="en-US" sz="16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마그네틱 테이프</a:t>
            </a:r>
            <a:r>
              <a:rPr lang="en-US" altLang="ko-KR" sz="16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16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마그네틱 디스크</a:t>
            </a:r>
            <a:r>
              <a:rPr lang="en-US" altLang="ko-KR" sz="16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16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마그네틱 드럼</a:t>
            </a:r>
            <a:r>
              <a:rPr lang="en-US" altLang="ko-KR" sz="16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, 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HDD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 하드디스크, 플로피디스크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 </a:t>
            </a:r>
          </a:p>
          <a:p>
            <a:pPr>
              <a:lnSpc>
                <a:spcPct val="110000"/>
              </a:lnSpc>
            </a:pP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           광학디스크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(CD-ROM,CD-RW,DVD),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 외장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HDD,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USB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메모리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pPr>
              <a:lnSpc>
                <a:spcPct val="110000"/>
              </a:lnSpc>
            </a:pP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        </a:t>
            </a:r>
          </a:p>
          <a:p>
            <a:pPr>
              <a:lnSpc>
                <a:spcPct val="130000"/>
              </a:lnSpc>
            </a:pPr>
            <a:r>
              <a:rPr lang="ko-KR" altLang="en-US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다</a:t>
            </a:r>
            <a:r>
              <a:rPr lang="en-US" altLang="ko-KR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. </a:t>
            </a:r>
            <a:r>
              <a:rPr lang="ko-KR" altLang="en-US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입출력 장치</a:t>
            </a:r>
          </a:p>
          <a:p>
            <a:pPr latinLnBrk="1"/>
            <a:r>
              <a:rPr lang="ko-KR" altLang="en-US" sz="2000" b="1" dirty="0" smtClean="0">
                <a:solidFill>
                  <a:srgbClr val="000000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 1.</a:t>
            </a:r>
            <a:r>
              <a:rPr lang="ko-KR" altLang="en-US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입력장치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: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키보드나 마우스는 가장 일반적이고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그 외 스캐너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트랙볼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,</a:t>
            </a:r>
          </a:p>
          <a:p>
            <a:pPr latinLnBrk="1"/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                   OMR, OCR,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터치스트린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조이스틱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등도 입력장치의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하나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pPr latinLnBrk="1"/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   </a:t>
            </a:r>
            <a:r>
              <a:rPr lang="en-US" altLang="ko-KR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2.</a:t>
            </a:r>
            <a:r>
              <a:rPr lang="ko-KR" altLang="en-US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출력장치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: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 모니터외에도 플로터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스피커 </a:t>
            </a:r>
            <a:endParaRPr lang="ko-KR" altLang="en-US" sz="1600" dirty="0" smtClean="0">
              <a:solidFill>
                <a:srgbClr val="00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980728"/>
            <a:ext cx="8929718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가</a:t>
            </a:r>
            <a:r>
              <a:rPr lang="en-US" altLang="ko-KR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.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하드웨어 정의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16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  -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1700" b="1" dirty="0" smtClean="0">
                <a:latin typeface="Batang" pitchFamily="18" charset="-127"/>
                <a:ea typeface="Batang" pitchFamily="18" charset="-127"/>
              </a:rPr>
              <a:t>하드웨어란  일반적으로 우리가 눈으로 보고  판단할  수 있는 컴퓨터의  구성  부품을</a:t>
            </a:r>
            <a:endParaRPr lang="en-US" altLang="ko-KR" sz="17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700" b="1" dirty="0" smtClean="0">
                <a:latin typeface="Batang" pitchFamily="18" charset="-127"/>
                <a:ea typeface="Batang" pitchFamily="18" charset="-127"/>
              </a:rPr>
              <a:t>    </a:t>
            </a:r>
            <a:r>
              <a:rPr lang="ko-KR" altLang="en-US" sz="1700" b="1" dirty="0" smtClean="0">
                <a:latin typeface="Batang" pitchFamily="18" charset="-127"/>
                <a:ea typeface="Batang" pitchFamily="18" charset="-127"/>
              </a:rPr>
              <a:t>   말하는 것으로  중앙처리장치인  </a:t>
            </a:r>
            <a:r>
              <a:rPr lang="en-US" altLang="ko-KR" sz="1700" b="1" dirty="0" smtClean="0">
                <a:latin typeface="Batang" pitchFamily="18" charset="-127"/>
                <a:ea typeface="Batang" pitchFamily="18" charset="-127"/>
              </a:rPr>
              <a:t>CPU</a:t>
            </a:r>
            <a:r>
              <a:rPr lang="ko-KR" altLang="en-US" sz="1700" b="1" dirty="0" smtClean="0">
                <a:latin typeface="Batang" pitchFamily="18" charset="-127"/>
                <a:ea typeface="Batang" pitchFamily="18" charset="-127"/>
              </a:rPr>
              <a:t>와  입출력에  관계된 주변장치를  의미하지만 </a:t>
            </a:r>
            <a:endParaRPr lang="en-US" altLang="ko-KR" sz="17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700" b="1" dirty="0" smtClean="0">
                <a:latin typeface="Batang" pitchFamily="18" charset="-127"/>
                <a:ea typeface="Batang" pitchFamily="18" charset="-127"/>
              </a:rPr>
              <a:t>       </a:t>
            </a:r>
            <a:r>
              <a:rPr lang="ko-KR" altLang="en-US" sz="1700" b="1" dirty="0" smtClean="0">
                <a:latin typeface="Batang" pitchFamily="18" charset="-127"/>
                <a:ea typeface="Batang" pitchFamily="18" charset="-127"/>
              </a:rPr>
              <a:t>메모리</a:t>
            </a:r>
            <a:r>
              <a:rPr lang="en-US" altLang="ko-KR" sz="1700" b="1" dirty="0" smtClean="0">
                <a:latin typeface="Batang" pitchFamily="18" charset="-127"/>
                <a:ea typeface="Batang" pitchFamily="18" charset="-127"/>
              </a:rPr>
              <a:t>,  </a:t>
            </a:r>
            <a:r>
              <a:rPr lang="ko-KR" altLang="en-US" sz="1700" b="1" dirty="0" smtClean="0">
                <a:latin typeface="Batang" pitchFamily="18" charset="-127"/>
                <a:ea typeface="Batang" pitchFamily="18" charset="-127"/>
              </a:rPr>
              <a:t>각종 확장 카드  그리고  주변기기 등이  이에 속함</a:t>
            </a:r>
            <a:r>
              <a:rPr lang="en-US" altLang="ko-KR" sz="1700" b="1" dirty="0" smtClean="0">
                <a:latin typeface="Batang" pitchFamily="18" charset="-127"/>
                <a:ea typeface="Batang" pitchFamily="18" charset="-127"/>
              </a:rPr>
              <a:t>.</a:t>
            </a:r>
          </a:p>
          <a:p>
            <a:pPr latinLnBrk="1"/>
            <a:endParaRPr lang="en-US" altLang="ko-KR" sz="1600" b="1" dirty="0" smtClean="0">
              <a:solidFill>
                <a:srgbClr val="000000"/>
              </a:solidFill>
              <a:latin typeface="Batang" pitchFamily="18" charset="-127"/>
              <a:ea typeface="Batang" pitchFamily="18" charset="-127"/>
            </a:endParaRPr>
          </a:p>
          <a:p>
            <a:pPr latinLnBrk="1"/>
            <a:r>
              <a:rPr lang="ko-KR" altLang="en-US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나</a:t>
            </a:r>
            <a:r>
              <a:rPr lang="en-US" altLang="ko-KR" sz="20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.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하드웨어 구성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pPr latinLnBrk="1"/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   </a:t>
            </a:r>
            <a:r>
              <a:rPr lang="en-US" altLang="ko-KR" sz="16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- 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CPU, 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메모리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그래픽카드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하드디스크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키보드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마우스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 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모니터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pPr latinLnBrk="1"/>
            <a:r>
              <a:rPr lang="en-US" altLang="ko-KR" sz="1600" b="1" dirty="0" smtClean="0">
                <a:solidFill>
                  <a:srgbClr val="000000"/>
                </a:solidFill>
                <a:latin typeface="Batang" pitchFamily="18" charset="-127"/>
                <a:ea typeface="Batang" pitchFamily="18" charset="-127"/>
              </a:rPr>
              <a:t>    - 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메인보드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: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컴퓨터의 가장 큰 부품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  CPU,  RAM,  HDD,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및  각종 카드부착된 보드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 </a:t>
            </a:r>
          </a:p>
          <a:p>
            <a:pPr latinLnBrk="1"/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                   PC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의 모체라 하여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마더 보드라 함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.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14282" y="3714752"/>
            <a:ext cx="8572560" cy="2857520"/>
          </a:xfrm>
          <a:prstGeom prst="rect">
            <a:avLst/>
          </a:prstGeom>
          <a:solidFill>
            <a:srgbClr val="EEEEEE"/>
          </a:solidFill>
        </p:spPr>
        <p:txBody>
          <a:bodyPr vert="horz">
            <a:no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ko-KR" altLang="en-US" b="1" cap="all" spc="250" dirty="0" smtClean="0">
                <a:latin typeface="Batang" pitchFamily="18" charset="-127"/>
                <a:ea typeface="Batang" pitchFamily="18" charset="-127"/>
              </a:rPr>
              <a:t>다</a:t>
            </a:r>
            <a:r>
              <a:rPr kumimoji="0" lang="en-US" altLang="ko-KR" sz="18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. </a:t>
            </a:r>
            <a:r>
              <a:rPr kumimoji="0" lang="ko-KR" altLang="en-US" sz="18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소프트웨어정의 </a:t>
            </a:r>
            <a:r>
              <a:rPr kumimoji="0" lang="en-US" altLang="ko-KR" sz="18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(Software</a:t>
            </a:r>
            <a:r>
              <a:rPr kumimoji="0" lang="en-US" altLang="ko-KR" sz="16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) </a:t>
            </a: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altLang="ko-KR" sz="16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   - </a:t>
            </a:r>
            <a:r>
              <a:rPr kumimoji="0" lang="ko-KR" altLang="en-US" sz="16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어떤 일을 수행하는데 필요한 프로그램의 집단</a:t>
            </a:r>
            <a:r>
              <a:rPr kumimoji="0" lang="en-US" altLang="ko-KR" sz="16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, </a:t>
            </a:r>
            <a:r>
              <a:rPr kumimoji="0" lang="ko-KR" altLang="en-US" sz="16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인간의 두뇌에 해당</a:t>
            </a:r>
            <a:r>
              <a:rPr kumimoji="0" lang="en-US" altLang="ko-KR" sz="16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. </a:t>
            </a: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ko-KR" altLang="en-US" sz="16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   </a:t>
            </a:r>
            <a:r>
              <a:rPr kumimoji="0" lang="en-US" altLang="ko-KR" sz="16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- </a:t>
            </a:r>
            <a:r>
              <a:rPr kumimoji="0" lang="ko-KR" altLang="en-US" sz="16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소프트웨어</a:t>
            </a:r>
            <a:r>
              <a:rPr kumimoji="0" lang="en-US" altLang="ko-KR" sz="16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(s/w)</a:t>
            </a:r>
            <a:r>
              <a:rPr kumimoji="0" lang="ko-KR" altLang="en-US" sz="16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들은 크게 시스템소프트웨어</a:t>
            </a:r>
            <a:r>
              <a:rPr kumimoji="0" lang="en-US" altLang="ko-KR" sz="16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,</a:t>
            </a:r>
            <a:r>
              <a:rPr kumimoji="0" lang="ko-KR" altLang="en-US" sz="16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 응용소프트웨어로 나뉨</a:t>
            </a:r>
            <a:r>
              <a:rPr kumimoji="0" lang="en-US" altLang="ko-KR" sz="16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.  </a:t>
            </a: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ko-KR" altLang="en-US" sz="18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라</a:t>
            </a:r>
            <a:r>
              <a:rPr kumimoji="0" lang="en-US" altLang="ko-KR" sz="18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. </a:t>
            </a:r>
            <a:r>
              <a:rPr kumimoji="0" lang="ko-KR" altLang="en-US" sz="18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소프트웨어의 종류</a:t>
            </a: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altLang="ko-KR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  1. </a:t>
            </a:r>
            <a:r>
              <a:rPr kumimoji="0" lang="ko-KR" altLang="en-US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시스템소프트웨어  </a:t>
            </a:r>
            <a:endParaRPr kumimoji="0" lang="en-US" altLang="ko-KR" b="1" i="0" u="none" strike="noStrike" kern="1200" cap="all" spc="250" normalizeH="0" baseline="0" noProof="0" dirty="0" smtClean="0">
              <a:ln>
                <a:noFill/>
              </a:ln>
              <a:effectLst/>
              <a:uLnTx/>
              <a:uFillTx/>
              <a:latin typeface="Batang" pitchFamily="18" charset="-127"/>
              <a:ea typeface="Batang" pitchFamily="18" charset="-127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altLang="ko-KR" sz="18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    </a:t>
            </a:r>
            <a:r>
              <a:rPr kumimoji="0" lang="en-US" altLang="ko-KR" sz="16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 </a:t>
            </a:r>
            <a:r>
              <a:rPr kumimoji="0" lang="ko-KR" altLang="en-US" sz="16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운영체제</a:t>
            </a:r>
            <a:r>
              <a:rPr kumimoji="0" lang="en-US" altLang="ko-KR" sz="16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,</a:t>
            </a:r>
            <a:r>
              <a:rPr kumimoji="0" lang="ko-KR" altLang="en-US" sz="16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   윈도우 같은 하드웨어  관리 프로그램</a:t>
            </a:r>
            <a:r>
              <a:rPr kumimoji="0" lang="ko-KR" altLang="en-US" sz="18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  </a:t>
            </a:r>
            <a:endParaRPr kumimoji="0" lang="en-US" altLang="ko-KR" sz="1800" b="1" i="0" u="none" strike="noStrike" kern="1200" cap="all" spc="250" normalizeH="0" baseline="0" noProof="0" dirty="0" smtClean="0">
              <a:ln>
                <a:noFill/>
              </a:ln>
              <a:effectLst/>
              <a:uLnTx/>
              <a:uFillTx/>
              <a:latin typeface="Batang" pitchFamily="18" charset="-127"/>
              <a:ea typeface="Batang" pitchFamily="18" charset="-127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altLang="ko-KR" sz="18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  2. </a:t>
            </a:r>
            <a:r>
              <a:rPr kumimoji="0" lang="ko-KR" altLang="en-US" sz="18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응용소프트웨어</a:t>
            </a:r>
            <a:endParaRPr kumimoji="0" lang="en-US" altLang="ko-KR" sz="1600" b="1" i="0" u="none" strike="noStrike" kern="1200" cap="all" spc="250" normalizeH="0" baseline="0" noProof="0" dirty="0" smtClean="0">
              <a:ln>
                <a:noFill/>
              </a:ln>
              <a:effectLst/>
              <a:uLnTx/>
              <a:uFillTx/>
              <a:latin typeface="Batang" pitchFamily="18" charset="-127"/>
              <a:ea typeface="Batang" pitchFamily="18" charset="-127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altLang="ko-KR" sz="16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   - </a:t>
            </a:r>
            <a:r>
              <a:rPr kumimoji="0" lang="ko-KR" altLang="en-US" sz="16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기타 특정 목적을 위해  따로  만들어진  프로그램</a:t>
            </a:r>
            <a:r>
              <a:rPr kumimoji="0" lang="en-US" altLang="ko-KR" sz="16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.</a:t>
            </a:r>
            <a:r>
              <a:rPr kumimoji="0" lang="ko-KR" altLang="en-US" sz="16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 </a:t>
            </a:r>
            <a:endParaRPr kumimoji="0" lang="en-US" altLang="ko-KR" sz="1600" b="1" i="0" u="none" strike="noStrike" kern="1200" cap="all" spc="250" normalizeH="0" baseline="0" noProof="0" dirty="0" smtClean="0">
              <a:ln>
                <a:noFill/>
              </a:ln>
              <a:effectLst/>
              <a:uLnTx/>
              <a:uFillTx/>
              <a:latin typeface="Batang" pitchFamily="18" charset="-127"/>
              <a:ea typeface="Batang" pitchFamily="18" charset="-127"/>
            </a:endParaRPr>
          </a:p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altLang="ko-KR" sz="16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   - </a:t>
            </a:r>
            <a:r>
              <a:rPr kumimoji="0" lang="ko-KR" altLang="en-US" sz="16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종류</a:t>
            </a:r>
            <a:r>
              <a:rPr kumimoji="0" lang="en-US" altLang="ko-KR" sz="16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:</a:t>
            </a:r>
            <a:r>
              <a:rPr kumimoji="0" lang="ko-KR" altLang="en-US" sz="16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 일반 업무용 소프트웨어</a:t>
            </a:r>
            <a:r>
              <a:rPr kumimoji="0" lang="en-US" altLang="ko-KR" sz="16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, </a:t>
            </a:r>
            <a:r>
              <a:rPr kumimoji="0" lang="ko-KR" altLang="en-US" sz="16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문서작성 프로그램</a:t>
            </a:r>
            <a:r>
              <a:rPr kumimoji="0" lang="en-US" altLang="ko-KR" sz="16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.</a:t>
            </a:r>
            <a:r>
              <a:rPr kumimoji="0" lang="ko-KR" altLang="en-US" sz="1600" b="1" i="0" u="none" strike="noStrike" kern="1200" cap="all" spc="250" normalizeH="0" baseline="0" noProof="0" dirty="0" smtClean="0">
                <a:ln>
                  <a:noFill/>
                </a:ln>
                <a:effectLst/>
                <a:uLnTx/>
                <a:uFillTx/>
                <a:latin typeface="Batang" pitchFamily="18" charset="-127"/>
                <a:ea typeface="Batang" pitchFamily="18" charset="-127"/>
              </a:rPr>
              <a:t> </a:t>
            </a:r>
            <a:endParaRPr kumimoji="0" lang="en-US" altLang="ko-KR" sz="1600" b="1" i="0" u="none" strike="noStrike" kern="1200" cap="all" spc="250" normalizeH="0" baseline="0" noProof="0" dirty="0">
              <a:ln>
                <a:noFill/>
              </a:ln>
              <a:effectLst/>
              <a:uLnTx/>
              <a:uFillTx/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428728" y="214290"/>
            <a:ext cx="5929354" cy="714380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/>
          <a:p>
            <a:pPr algn="ctr">
              <a:spcBef>
                <a:spcPct val="0"/>
              </a:spcBef>
            </a:pPr>
            <a:r>
              <a:rPr kumimoji="0" lang="ko-KR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</a:t>
            </a:r>
            <a:r>
              <a:rPr lang="ko-KR" altLang="en-US" sz="4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하드웨어 종류</a:t>
            </a:r>
            <a:r>
              <a:rPr lang="en-US" altLang="ko-KR" sz="4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/ </a:t>
            </a:r>
            <a:r>
              <a:rPr lang="ko-KR" altLang="en-US" sz="4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소프트웨어 종류</a:t>
            </a:r>
            <a:endParaRPr lang="en-US" sz="40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14282" y="928670"/>
          <a:ext cx="8462174" cy="55721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9446"/>
                <a:gridCol w="6552728"/>
              </a:tblGrid>
              <a:tr h="571504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ko-KR" altLang="en-US" sz="2000" b="1" dirty="0" smtClean="0">
                          <a:latin typeface="Batang" pitchFamily="18" charset="-127"/>
                          <a:ea typeface="Batang" pitchFamily="18" charset="-127"/>
                        </a:rPr>
                        <a:t>기능</a:t>
                      </a:r>
                      <a:endParaRPr lang="ko-KR" altLang="en-US" sz="2000" b="1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ko-KR" altLang="en-US" sz="2000" b="1" dirty="0" smtClean="0">
                          <a:latin typeface="Batang" pitchFamily="18" charset="-127"/>
                          <a:ea typeface="Batang" pitchFamily="18" charset="-127"/>
                        </a:rPr>
                        <a:t>설명</a:t>
                      </a:r>
                      <a:endParaRPr lang="ko-KR" altLang="en-US" sz="2000" b="1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b="1" dirty="0" smtClean="0">
                          <a:latin typeface="Batang" pitchFamily="18" charset="-127"/>
                          <a:ea typeface="Batang" pitchFamily="18" charset="-127"/>
                        </a:rPr>
                        <a:t>워드프로세서</a:t>
                      </a:r>
                      <a:endParaRPr lang="en-US" b="1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latin typeface="Batang" pitchFamily="18" charset="-127"/>
                          <a:ea typeface="Batang" pitchFamily="18" charset="-127"/>
                        </a:rPr>
                        <a:t>문서의 작성</a:t>
                      </a:r>
                      <a:r>
                        <a:rPr lang="en-US" altLang="ko-KR" sz="1800" b="1" dirty="0" smtClean="0">
                          <a:latin typeface="Batang" pitchFamily="18" charset="-127"/>
                          <a:ea typeface="Batang" pitchFamily="18" charset="-127"/>
                        </a:rPr>
                        <a:t>, </a:t>
                      </a:r>
                      <a:r>
                        <a:rPr lang="ko-KR" altLang="en-US" sz="1800" b="1" dirty="0" smtClean="0">
                          <a:latin typeface="Batang" pitchFamily="18" charset="-127"/>
                          <a:ea typeface="Batang" pitchFamily="18" charset="-127"/>
                        </a:rPr>
                        <a:t>편집</a:t>
                      </a:r>
                      <a:r>
                        <a:rPr lang="en-US" altLang="ko-KR" sz="1800" b="1" dirty="0" smtClean="0">
                          <a:latin typeface="Batang" pitchFamily="18" charset="-127"/>
                          <a:ea typeface="Batang" pitchFamily="18" charset="-127"/>
                        </a:rPr>
                        <a:t>, </a:t>
                      </a:r>
                      <a:r>
                        <a:rPr lang="ko-KR" altLang="en-US" sz="1800" b="1" dirty="0" smtClean="0">
                          <a:latin typeface="Batang" pitchFamily="18" charset="-127"/>
                          <a:ea typeface="Batang" pitchFamily="18" charset="-127"/>
                        </a:rPr>
                        <a:t>인쇄 등의 기능을 수행하는 프로그램으로</a:t>
                      </a:r>
                      <a:r>
                        <a:rPr lang="en-US" altLang="ko-KR" sz="1800" b="1" dirty="0" smtClean="0">
                          <a:latin typeface="Batang" pitchFamily="18" charset="-127"/>
                          <a:ea typeface="Batang" pitchFamily="18" charset="-127"/>
                        </a:rPr>
                        <a:t>, </a:t>
                      </a: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한글</a:t>
                      </a:r>
                      <a:r>
                        <a:rPr lang="en-US" altLang="ko-KR" sz="1800" b="1" dirty="0" smtClean="0">
                          <a:solidFill>
                            <a:srgbClr val="FF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, </a:t>
                      </a: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워드</a:t>
                      </a:r>
                      <a:r>
                        <a:rPr lang="ko-KR" altLang="en-US" sz="1800" b="1" dirty="0" smtClean="0">
                          <a:latin typeface="Batang" pitchFamily="18" charset="-127"/>
                          <a:ea typeface="Batang" pitchFamily="18" charset="-127"/>
                        </a:rPr>
                        <a:t> 등이 있다</a:t>
                      </a:r>
                      <a:r>
                        <a:rPr lang="en-US" altLang="ko-KR" sz="1800" b="1" dirty="0" smtClean="0">
                          <a:latin typeface="Batang" pitchFamily="18" charset="-127"/>
                          <a:ea typeface="Batang" pitchFamily="18" charset="-127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latin typeface="Batang" pitchFamily="18" charset="-127"/>
                          <a:ea typeface="Batang" pitchFamily="18" charset="-127"/>
                        </a:rPr>
                        <a:t>스프레드시트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latin typeface="Batang" pitchFamily="18" charset="-127"/>
                          <a:ea typeface="Batang" pitchFamily="18" charset="-127"/>
                        </a:rPr>
                        <a:t>수식을 쉽게 계산해주고 통계 처리 등의 기능을 수행하는 프로그램으로</a:t>
                      </a:r>
                      <a:r>
                        <a:rPr lang="en-US" altLang="ko-KR" sz="1800" b="1" dirty="0" smtClean="0">
                          <a:latin typeface="Batang" pitchFamily="18" charset="-127"/>
                          <a:ea typeface="Batang" pitchFamily="18" charset="-127"/>
                        </a:rPr>
                        <a:t>, </a:t>
                      </a: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엑셀</a:t>
                      </a:r>
                      <a:r>
                        <a:rPr lang="ko-KR" altLang="en-US" sz="1800" b="1" dirty="0" smtClean="0">
                          <a:latin typeface="Batang" pitchFamily="18" charset="-127"/>
                          <a:ea typeface="Batang" pitchFamily="18" charset="-127"/>
                        </a:rPr>
                        <a:t>이 대표적이다</a:t>
                      </a:r>
                      <a:r>
                        <a:rPr lang="en-US" altLang="ko-KR" sz="1800" b="1" dirty="0" smtClean="0">
                          <a:latin typeface="Batang" pitchFamily="18" charset="-127"/>
                          <a:ea typeface="Batang" pitchFamily="18" charset="-127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latin typeface="Batang" pitchFamily="18" charset="-127"/>
                          <a:ea typeface="Batang" pitchFamily="18" charset="-127"/>
                        </a:rPr>
                        <a:t>프레젠테이션 프로그램</a:t>
                      </a:r>
                      <a:endParaRPr lang="en-US" b="1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latin typeface="Batang" pitchFamily="18" charset="-127"/>
                          <a:ea typeface="Batang" pitchFamily="18" charset="-127"/>
                        </a:rPr>
                        <a:t>도표</a:t>
                      </a:r>
                      <a:r>
                        <a:rPr lang="en-US" altLang="ko-KR" sz="1800" b="1" dirty="0" smtClean="0">
                          <a:latin typeface="Batang" pitchFamily="18" charset="-127"/>
                          <a:ea typeface="Batang" pitchFamily="18" charset="-127"/>
                        </a:rPr>
                        <a:t>, </a:t>
                      </a:r>
                      <a:r>
                        <a:rPr lang="ko-KR" altLang="en-US" sz="1800" b="1" dirty="0" smtClean="0">
                          <a:latin typeface="Batang" pitchFamily="18" charset="-127"/>
                          <a:ea typeface="Batang" pitchFamily="18" charset="-127"/>
                        </a:rPr>
                        <a:t>도형</a:t>
                      </a:r>
                      <a:r>
                        <a:rPr lang="en-US" altLang="ko-KR" sz="1800" b="1" dirty="0" smtClean="0">
                          <a:latin typeface="Batang" pitchFamily="18" charset="-127"/>
                          <a:ea typeface="Batang" pitchFamily="18" charset="-127"/>
                        </a:rPr>
                        <a:t>, </a:t>
                      </a:r>
                      <a:r>
                        <a:rPr lang="ko-KR" altLang="en-US" sz="1800" b="1" dirty="0" smtClean="0">
                          <a:latin typeface="Batang" pitchFamily="18" charset="-127"/>
                          <a:ea typeface="Batang" pitchFamily="18" charset="-127"/>
                        </a:rPr>
                        <a:t>애니메이션 효과 등을 이용하여 발표 자료를 쉽게 작성하는 프로그램으로</a:t>
                      </a:r>
                      <a:r>
                        <a:rPr lang="en-US" altLang="ko-KR" sz="1800" b="1" dirty="0" smtClean="0">
                          <a:latin typeface="Batang" pitchFamily="18" charset="-127"/>
                          <a:ea typeface="Batang" pitchFamily="18" charset="-127"/>
                        </a:rPr>
                        <a:t>, </a:t>
                      </a: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파워포인트</a:t>
                      </a:r>
                      <a:r>
                        <a:rPr lang="ko-KR" altLang="en-US" sz="1800" b="1" dirty="0" smtClean="0">
                          <a:latin typeface="Batang" pitchFamily="18" charset="-127"/>
                          <a:ea typeface="Batang" pitchFamily="18" charset="-127"/>
                        </a:rPr>
                        <a:t>가 대표적이다</a:t>
                      </a:r>
                      <a:r>
                        <a:rPr lang="en-US" altLang="ko-KR" sz="1800" b="1" dirty="0" smtClean="0">
                          <a:latin typeface="Batang" pitchFamily="18" charset="-127"/>
                          <a:ea typeface="Batang" pitchFamily="18" charset="-127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15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latin typeface="Batang" pitchFamily="18" charset="-127"/>
                          <a:ea typeface="Batang" pitchFamily="18" charset="-127"/>
                        </a:rPr>
                        <a:t>데이터베이스 관리 시스템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latin typeface="Batang" pitchFamily="18" charset="-127"/>
                          <a:ea typeface="Batang" pitchFamily="18" charset="-127"/>
                        </a:rPr>
                        <a:t>데이터베이스를 관리하며 다른 응용 프로그램들이 데이터베이스를 공유하며 사용할 수 있는 환경을 제공하는 프로그램으로</a:t>
                      </a:r>
                      <a:r>
                        <a:rPr lang="en-US" altLang="ko-KR" sz="1800" b="1" dirty="0" smtClean="0">
                          <a:latin typeface="Batang" pitchFamily="18" charset="-127"/>
                          <a:ea typeface="Batang" pitchFamily="18" charset="-127"/>
                        </a:rPr>
                        <a:t>, </a:t>
                      </a: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오라클</a:t>
                      </a:r>
                      <a:r>
                        <a:rPr lang="en-US" altLang="ko-KR" sz="1800" b="1" dirty="0" smtClean="0">
                          <a:solidFill>
                            <a:srgbClr val="FF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, </a:t>
                      </a: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액세스</a:t>
                      </a:r>
                      <a:r>
                        <a:rPr lang="ko-KR" altLang="en-US" sz="1800" b="1" dirty="0" smtClean="0">
                          <a:latin typeface="Batang" pitchFamily="18" charset="-127"/>
                          <a:ea typeface="Batang" pitchFamily="18" charset="-127"/>
                        </a:rPr>
                        <a:t> 등이 있다</a:t>
                      </a:r>
                      <a:r>
                        <a:rPr lang="en-US" altLang="ko-KR" sz="1800" b="1" dirty="0" smtClean="0">
                          <a:latin typeface="Batang" pitchFamily="18" charset="-127"/>
                          <a:ea typeface="Batang" pitchFamily="18" charset="-127"/>
                        </a:rPr>
                        <a:t>.</a:t>
                      </a:r>
                      <a:endParaRPr lang="en-US" b="1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8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latin typeface="Batang" pitchFamily="18" charset="-127"/>
                          <a:ea typeface="Batang" pitchFamily="18" charset="-127"/>
                        </a:rPr>
                        <a:t>그래픽 프로그램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latin typeface="Batang" pitchFamily="18" charset="-127"/>
                          <a:ea typeface="Batang" pitchFamily="18" charset="-127"/>
                        </a:rPr>
                        <a:t>원하는 그림을 그리거나 만들어진 이미지를 수정하는 기능을 가진 프로그램으로</a:t>
                      </a:r>
                      <a:r>
                        <a:rPr lang="en-US" altLang="ko-KR" sz="1800" b="1" dirty="0" smtClean="0">
                          <a:latin typeface="Batang" pitchFamily="18" charset="-127"/>
                          <a:ea typeface="Batang" pitchFamily="18" charset="-127"/>
                        </a:rPr>
                        <a:t>, </a:t>
                      </a:r>
                      <a:r>
                        <a:rPr lang="ko-KR" altLang="en-US" sz="1800" b="1" dirty="0" smtClean="0">
                          <a:latin typeface="Batang" pitchFamily="18" charset="-127"/>
                          <a:ea typeface="Batang" pitchFamily="18" charset="-127"/>
                        </a:rPr>
                        <a:t>포</a:t>
                      </a: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토샵</a:t>
                      </a:r>
                      <a:r>
                        <a:rPr lang="en-US" altLang="ko-KR" sz="1800" b="1" dirty="0" smtClean="0">
                          <a:solidFill>
                            <a:srgbClr val="FF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, </a:t>
                      </a: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페인트샵 프로</a:t>
                      </a:r>
                      <a:r>
                        <a:rPr lang="en-US" altLang="ko-KR" sz="1800" b="1" dirty="0" smtClean="0">
                          <a:solidFill>
                            <a:srgbClr val="FF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, </a:t>
                      </a: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코렐 드로우</a:t>
                      </a:r>
                      <a:r>
                        <a:rPr lang="en-US" altLang="ko-KR" sz="1800" b="1" dirty="0" smtClean="0">
                          <a:solidFill>
                            <a:srgbClr val="FF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,</a:t>
                      </a: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일러스트레이터</a:t>
                      </a:r>
                      <a:r>
                        <a:rPr lang="ko-KR" altLang="en-US" sz="1800" b="1" dirty="0" smtClean="0">
                          <a:latin typeface="Batang" pitchFamily="18" charset="-127"/>
                          <a:ea typeface="Batang" pitchFamily="18" charset="-127"/>
                        </a:rPr>
                        <a:t> 등이 있다</a:t>
                      </a:r>
                      <a:r>
                        <a:rPr lang="en-US" altLang="ko-KR" sz="1800" b="1" dirty="0" smtClean="0">
                          <a:latin typeface="Batang" pitchFamily="18" charset="-127"/>
                          <a:ea typeface="Batang" pitchFamily="18" charset="-127"/>
                        </a:rPr>
                        <a:t>.</a:t>
                      </a:r>
                      <a:endParaRPr lang="en-US" b="1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1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b="1" dirty="0" smtClean="0">
                          <a:latin typeface="Batang" pitchFamily="18" charset="-127"/>
                          <a:ea typeface="Batang" pitchFamily="18" charset="-127"/>
                        </a:rPr>
                        <a:t>통신 프로그램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800" b="1" dirty="0" smtClean="0">
                          <a:latin typeface="Batang" pitchFamily="18" charset="-127"/>
                          <a:ea typeface="Batang" pitchFamily="18" charset="-127"/>
                        </a:rPr>
                        <a:t>네트워크를 이용해서 데이터를 주고받는 프로그램으로</a:t>
                      </a:r>
                      <a:r>
                        <a:rPr lang="en-US" altLang="ko-KR" sz="1800" b="1" dirty="0" smtClean="0">
                          <a:latin typeface="Batang" pitchFamily="18" charset="-127"/>
                          <a:ea typeface="Batang" pitchFamily="18" charset="-127"/>
                        </a:rPr>
                        <a:t>, </a:t>
                      </a:r>
                      <a:br>
                        <a:rPr lang="en-US" altLang="ko-KR" sz="1800" b="1" dirty="0" smtClean="0">
                          <a:latin typeface="Batang" pitchFamily="18" charset="-127"/>
                          <a:ea typeface="Batang" pitchFamily="18" charset="-127"/>
                        </a:rPr>
                      </a:b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웹 브라우저</a:t>
                      </a:r>
                      <a:r>
                        <a:rPr lang="en-US" altLang="ko-KR" sz="1800" b="1" dirty="0" smtClean="0">
                          <a:solidFill>
                            <a:srgbClr val="FF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, FTP, </a:t>
                      </a:r>
                      <a:r>
                        <a:rPr lang="ko-KR" altLang="en-US" sz="1800" b="1" dirty="0" smtClean="0">
                          <a:solidFill>
                            <a:srgbClr val="FF0000"/>
                          </a:solidFill>
                          <a:latin typeface="Batang" pitchFamily="18" charset="-127"/>
                          <a:ea typeface="Batang" pitchFamily="18" charset="-127"/>
                        </a:rPr>
                        <a:t>텔넷</a:t>
                      </a:r>
                      <a:r>
                        <a:rPr lang="ko-KR" altLang="en-US" sz="1800" b="1" dirty="0" smtClean="0">
                          <a:latin typeface="Batang" pitchFamily="18" charset="-127"/>
                          <a:ea typeface="Batang" pitchFamily="18" charset="-127"/>
                        </a:rPr>
                        <a:t> 등이 있다</a:t>
                      </a:r>
                      <a:endParaRPr lang="en-US" b="1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500298" y="214290"/>
            <a:ext cx="4429156" cy="642942"/>
          </a:xfrm>
          <a:prstGeom prst="rect">
            <a:avLst/>
          </a:prstGeom>
        </p:spPr>
        <p:txBody>
          <a:bodyPr anchor="b">
            <a:normAutofit fontScale="82500" lnSpcReduction="10000"/>
          </a:bodyPr>
          <a:lstStyle/>
          <a:p>
            <a:pPr algn="ctr">
              <a:spcBef>
                <a:spcPct val="0"/>
              </a:spcBef>
            </a:pPr>
            <a:r>
              <a:rPr kumimoji="0" lang="ko-KR" alt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 </a:t>
            </a:r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응용 소프트웨어의 종류</a:t>
            </a:r>
            <a:endParaRPr lang="en-US" altLang="ko-KR" sz="36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523</TotalTime>
  <Words>630</Words>
  <Application>Microsoft Office PowerPoint</Application>
  <PresentationFormat>화면 슬라이드 쇼(4:3)</PresentationFormat>
  <Paragraphs>118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Oriel</vt:lpstr>
      <vt:lpstr>슬라이드 1</vt:lpstr>
      <vt:lpstr>슬라이드 2</vt:lpstr>
      <vt:lpstr>usb 연결하여 내 컴퓨터 파일 폴더에 저장하기</vt:lpstr>
      <vt:lpstr>슬라이드 4</vt:lpstr>
      <vt:lpstr>슬라이드 5</vt:lpstr>
      <vt:lpstr>슬라이드 6</vt:lpstr>
      <vt:lpstr>슬라이드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HEG</dc:creator>
  <cp:lastModifiedBy>현빈</cp:lastModifiedBy>
  <cp:revision>98</cp:revision>
  <dcterms:created xsi:type="dcterms:W3CDTF">2015-05-11T14:26:43Z</dcterms:created>
  <dcterms:modified xsi:type="dcterms:W3CDTF">2015-07-14T23:53:11Z</dcterms:modified>
</cp:coreProperties>
</file>