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257" autoAdjust="0"/>
    <p:restoredTop sz="94737" autoAdjust="0"/>
  </p:normalViewPr>
  <p:slideViewPr>
    <p:cSldViewPr>
      <p:cViewPr>
        <p:scale>
          <a:sx n="69" d="100"/>
          <a:sy n="69" d="100"/>
        </p:scale>
        <p:origin x="-77" y="10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ED9BF7-5AD7-4119-BBD9-1898C961BD3A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238E48-7E6C-4CAF-81D5-09478BD2A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7CC11-68B0-4AA9-A747-63C9F939302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7CC11-68B0-4AA9-A747-63C9F939302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7CC11-68B0-4AA9-A747-63C9F939302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764704"/>
            <a:ext cx="8640960" cy="5616575"/>
          </a:xfrm>
        </p:spPr>
        <p:txBody>
          <a:bodyPr>
            <a:normAutofit/>
          </a:bodyPr>
          <a:lstStyle/>
          <a:p>
            <a:pPr marL="381000" indent="-381000" algn="l"/>
            <a:r>
              <a:rPr lang="en-US" altLang="ko-KR" sz="2400" dirty="0">
                <a:solidFill>
                  <a:schemeClr val="tx1"/>
                </a:solidFill>
              </a:rPr>
              <a:t>  -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시작</a:t>
            </a:r>
            <a:r>
              <a:rPr lang="en-US" altLang="ko-KR" sz="2400" b="1" dirty="0">
                <a:solidFill>
                  <a:schemeClr val="tx1"/>
                </a:solidFill>
              </a:rPr>
              <a:t>&gt; </a:t>
            </a:r>
            <a:r>
              <a:rPr lang="ko-KR" altLang="en-US" sz="2400" b="1" dirty="0">
                <a:solidFill>
                  <a:schemeClr val="tx1"/>
                </a:solidFill>
              </a:rPr>
              <a:t>모든 프로그램</a:t>
            </a:r>
            <a:r>
              <a:rPr lang="en-US" altLang="ko-KR" sz="2400" b="1" dirty="0">
                <a:solidFill>
                  <a:schemeClr val="tx1"/>
                </a:solidFill>
              </a:rPr>
              <a:t>&gt;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보조 프로그램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&gt;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시스템도구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&gt;</a:t>
            </a:r>
          </a:p>
          <a:p>
            <a:pPr marL="381000" indent="-381000" algn="l"/>
            <a:r>
              <a:rPr lang="ko-KR" altLang="en-US" sz="2400" b="1" dirty="0" smtClean="0">
                <a:solidFill>
                  <a:schemeClr val="tx1"/>
                </a:solidFill>
              </a:rPr>
              <a:t>    복원</a:t>
            </a:r>
            <a:r>
              <a:rPr lang="en-US" altLang="ko-KR" sz="2400" b="1" dirty="0">
                <a:solidFill>
                  <a:schemeClr val="tx1"/>
                </a:solidFill>
              </a:rPr>
              <a:t>&gt;</a:t>
            </a:r>
            <a:r>
              <a:rPr lang="ko-KR" altLang="en-US" sz="2400" b="1" dirty="0">
                <a:solidFill>
                  <a:schemeClr val="tx1"/>
                </a:solidFill>
              </a:rPr>
              <a:t>시스템 파일 및 복원 설정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&gt;  </a:t>
            </a:r>
            <a:r>
              <a:rPr lang="ko-KR" altLang="en-US" sz="2400" b="1" dirty="0">
                <a:solidFill>
                  <a:schemeClr val="tx1"/>
                </a:solidFill>
              </a:rPr>
              <a:t>다른 복원시점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설정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 marL="381000" indent="-381000" algn="l"/>
            <a:endParaRPr lang="ko-KR" altLang="en-US" sz="2400" b="1" dirty="0">
              <a:solidFill>
                <a:schemeClr val="tx1"/>
              </a:solidFill>
            </a:endParaRPr>
          </a:p>
          <a:p>
            <a:pPr marL="381000" indent="-381000" algn="l"/>
            <a:r>
              <a:rPr lang="ko-KR" altLang="en-US" sz="2400" b="1" dirty="0">
                <a:solidFill>
                  <a:schemeClr val="tx1"/>
                </a:solidFill>
              </a:rPr>
              <a:t> 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</a:rPr>
              <a:t>-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400" b="1" dirty="0" err="1">
                <a:solidFill>
                  <a:schemeClr val="tx1"/>
                </a:solidFill>
              </a:rPr>
              <a:t>내컴퓨터</a:t>
            </a:r>
            <a:r>
              <a:rPr lang="en-US" altLang="ko-KR" sz="2400" b="1" dirty="0">
                <a:solidFill>
                  <a:schemeClr val="tx1"/>
                </a:solidFill>
              </a:rPr>
              <a:t>&gt;</a:t>
            </a:r>
            <a:r>
              <a:rPr lang="ko-KR" altLang="en-US" sz="2400" b="1" dirty="0">
                <a:solidFill>
                  <a:schemeClr val="tx1"/>
                </a:solidFill>
              </a:rPr>
              <a:t>우측 마우스 클릭</a:t>
            </a:r>
            <a:r>
              <a:rPr lang="en-US" altLang="ko-KR" sz="2400" b="1" dirty="0">
                <a:solidFill>
                  <a:schemeClr val="tx1"/>
                </a:solidFill>
              </a:rPr>
              <a:t>&gt;</a:t>
            </a:r>
            <a:r>
              <a:rPr lang="ko-KR" altLang="en-US" sz="2400" b="1" dirty="0">
                <a:solidFill>
                  <a:schemeClr val="tx1"/>
                </a:solidFill>
              </a:rPr>
              <a:t>속성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&gt;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시스템보호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&gt;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시스템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 marL="381000" indent="-381000" algn="l"/>
            <a:r>
              <a:rPr lang="ko-KR" altLang="en-US" sz="2400" b="1" dirty="0" smtClean="0">
                <a:solidFill>
                  <a:schemeClr val="tx1"/>
                </a:solidFill>
              </a:rPr>
              <a:t>   복원</a:t>
            </a:r>
            <a:r>
              <a:rPr lang="en-US" altLang="ko-KR" sz="2400" b="1" dirty="0">
                <a:solidFill>
                  <a:schemeClr val="tx1"/>
                </a:solidFill>
              </a:rPr>
              <a:t>&gt;</a:t>
            </a:r>
            <a:r>
              <a:rPr lang="ko-KR" altLang="en-US" sz="2400" b="1" dirty="0">
                <a:solidFill>
                  <a:schemeClr val="tx1"/>
                </a:solidFill>
              </a:rPr>
              <a:t>시스템 파일 및 복원 설정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&gt;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다른 복원시점 설정</a:t>
            </a:r>
            <a:endParaRPr lang="en-US" altLang="ko-KR" sz="2400" b="1" dirty="0">
              <a:solidFill>
                <a:schemeClr val="tx1"/>
              </a:solidFill>
            </a:endParaRPr>
          </a:p>
          <a:p>
            <a:pPr marL="381000" indent="-381000" algn="l"/>
            <a:r>
              <a:rPr lang="en-US" altLang="ko-KR" sz="2400" b="1" dirty="0">
                <a:solidFill>
                  <a:schemeClr val="tx1"/>
                </a:solidFill>
              </a:rPr>
              <a:t>    </a:t>
            </a:r>
            <a:endParaRPr lang="ko-KR" altLang="en-US" sz="2400" b="1" dirty="0">
              <a:solidFill>
                <a:schemeClr val="tx1"/>
              </a:solidFill>
            </a:endParaRPr>
          </a:p>
          <a:p>
            <a:pPr marL="381000" indent="-381000" algn="l"/>
            <a:endParaRPr lang="ko-KR" altLang="en-US" sz="2000" b="1" dirty="0">
              <a:solidFill>
                <a:schemeClr val="tx1"/>
              </a:solidFill>
            </a:endParaRPr>
          </a:p>
          <a:p>
            <a:pPr marL="381000" indent="-381000" algn="l"/>
            <a:endParaRPr lang="ko-KR" altLang="en-US" sz="2000" b="1" dirty="0">
              <a:solidFill>
                <a:schemeClr val="tx1"/>
              </a:solidFill>
            </a:endParaRPr>
          </a:p>
          <a:p>
            <a:pPr marL="381000" indent="-381000" algn="l"/>
            <a:endParaRPr lang="ko-KR" altLang="en-US" sz="2000" b="1" dirty="0">
              <a:solidFill>
                <a:schemeClr val="tx1"/>
              </a:solidFill>
            </a:endParaRPr>
          </a:p>
          <a:p>
            <a:pPr marL="381000" indent="-381000" algn="l"/>
            <a:endParaRPr lang="ko-KR" altLang="en-US" sz="3200" b="1" dirty="0">
              <a:solidFill>
                <a:schemeClr val="tx1"/>
              </a:solidFill>
            </a:endParaRPr>
          </a:p>
          <a:p>
            <a:pPr marL="381000" indent="-381000" algn="l"/>
            <a:endParaRPr lang="ko-KR" altLang="en-US" sz="3200" b="1" dirty="0">
              <a:solidFill>
                <a:schemeClr val="tx1"/>
              </a:solidFill>
            </a:endParaRPr>
          </a:p>
          <a:p>
            <a:pPr marL="381000" indent="-381000" algn="l"/>
            <a:r>
              <a:rPr lang="ko-KR" altLang="en-US" sz="2000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44038" name="Picture 6" descr="시스템복원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3816350" cy="3473450"/>
          </a:xfrm>
          <a:prstGeom prst="rect">
            <a:avLst/>
          </a:prstGeom>
          <a:noFill/>
        </p:spPr>
      </p:pic>
      <p:pic>
        <p:nvPicPr>
          <p:cNvPr id="44039" name="Picture 7" descr="시스템복원 날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3960813" cy="3382963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15816" y="0"/>
            <a:ext cx="3240360" cy="647700"/>
          </a:xfrm>
        </p:spPr>
        <p:txBody>
          <a:bodyPr>
            <a:normAutofit fontScale="90000"/>
          </a:bodyPr>
          <a:lstStyle/>
          <a:p>
            <a:r>
              <a:rPr lang="ko-KR" altLang="en-US" sz="37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시스템 복원</a:t>
            </a:r>
            <a:r>
              <a:rPr lang="ko-KR" altLang="en-US" sz="37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588224" y="260648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000100" y="785794"/>
            <a:ext cx="6638944" cy="5595942"/>
            <a:chOff x="1000100" y="642918"/>
            <a:chExt cx="6638944" cy="5595942"/>
          </a:xfrm>
        </p:grpSpPr>
        <p:pic>
          <p:nvPicPr>
            <p:cNvPr id="10" name="Picture 9" descr="internet PROGRAM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4744" y="1285860"/>
              <a:ext cx="3924300" cy="4953000"/>
            </a:xfrm>
            <a:prstGeom prst="rect">
              <a:avLst/>
            </a:prstGeom>
          </p:spPr>
        </p:pic>
        <p:sp>
          <p:nvSpPr>
            <p:cNvPr id="9" name="Rectangular Callout 8"/>
            <p:cNvSpPr/>
            <p:nvPr/>
          </p:nvSpPr>
          <p:spPr>
            <a:xfrm>
              <a:off x="2143108" y="2357430"/>
              <a:ext cx="1500198" cy="928694"/>
            </a:xfrm>
            <a:prstGeom prst="wedgeRectCallout">
              <a:avLst>
                <a:gd name="adj1" fmla="val 95027"/>
                <a:gd name="adj2" fmla="val -33640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인터넷 통해 사용되는 프로그램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변경 가능</a:t>
              </a:r>
              <a:r>
                <a:rPr lang="ko-KR" altLang="en-US" sz="1400" dirty="0" smtClean="0">
                  <a:latin typeface="Batang" pitchFamily="18" charset="-127"/>
                  <a:ea typeface="Batang" pitchFamily="18" charset="-127"/>
                </a:rPr>
                <a:t>연결</a:t>
              </a:r>
              <a:endParaRPr lang="en-US" sz="1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00100" y="642918"/>
              <a:ext cx="4071966" cy="428628"/>
            </a:xfrm>
            <a:prstGeom prst="rect">
              <a:avLst/>
            </a:prstGeom>
          </p:spPr>
          <p:txBody>
            <a:bodyPr anchor="b">
              <a:normAutofit fontScale="37500" lnSpcReduction="20000"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kumimoji="0" lang="ko-KR" alt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Batang" pitchFamily="18" charset="-127"/>
                  <a:ea typeface="Batang" pitchFamily="18" charset="-127"/>
                  <a:cs typeface="+mj-cs"/>
                </a:rPr>
                <a:t> </a:t>
              </a:r>
              <a:r>
                <a:rPr kumimoji="0" lang="ko-KR" altLang="en-US" sz="6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Batang" pitchFamily="18" charset="-127"/>
                  <a:ea typeface="Batang" pitchFamily="18" charset="-127"/>
                  <a:cs typeface="+mj-cs"/>
                </a:rPr>
                <a:t>마</a:t>
              </a:r>
              <a:r>
                <a:rPr kumimoji="0" lang="en-US" altLang="ko-KR" sz="6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Batang" pitchFamily="18" charset="-127"/>
                  <a:ea typeface="Batang" pitchFamily="18" charset="-127"/>
                  <a:cs typeface="+mj-cs"/>
                </a:rPr>
                <a:t>.</a:t>
              </a:r>
              <a:r>
                <a:rPr lang="en-US" altLang="ko-KR" sz="6400" b="1" dirty="0" smtClean="0"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+mj-cs"/>
                </a:rPr>
                <a:t> </a:t>
              </a:r>
              <a:r>
                <a:rPr lang="ko-KR" altLang="en-US" sz="6400" b="1" dirty="0" smtClean="0">
                  <a:latin typeface="Batang" pitchFamily="18" charset="-127"/>
                  <a:ea typeface="Batang" pitchFamily="18" charset="-127"/>
                </a:rPr>
                <a:t>인터넷옵션 프로그램</a:t>
              </a:r>
              <a:r>
                <a:rPr lang="en-US" altLang="ko-KR" sz="6400" b="1" dirty="0" smtClean="0">
                  <a:latin typeface="Batang" pitchFamily="18" charset="-127"/>
                  <a:ea typeface="Batang" pitchFamily="18" charset="-127"/>
                </a:rPr>
                <a:t>	</a:t>
              </a:r>
              <a:endParaRPr lang="en-US" sz="6400" b="1" dirty="0" smtClean="0"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12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10</a:t>
            </a:fld>
            <a:endParaRPr kumimoji="0"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5984" y="0"/>
            <a:ext cx="4572032" cy="85723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3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인터넷옵션</a:t>
            </a:r>
            <a:endParaRPr lang="en-US" sz="40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15816" y="0"/>
            <a:ext cx="3240360" cy="647700"/>
          </a:xfrm>
        </p:spPr>
        <p:txBody>
          <a:bodyPr>
            <a:normAutofit fontScale="90000"/>
          </a:bodyPr>
          <a:lstStyle/>
          <a:p>
            <a:r>
              <a:rPr lang="ko-KR" altLang="en-US" sz="37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시스템 복원</a:t>
            </a:r>
            <a:r>
              <a:rPr lang="ko-KR" altLang="en-US" sz="37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92696"/>
            <a:ext cx="8820471" cy="5831929"/>
          </a:xfrm>
        </p:spPr>
        <p:txBody>
          <a:bodyPr/>
          <a:lstStyle/>
          <a:p>
            <a:pPr marL="381000" indent="-381000" algn="l"/>
            <a:r>
              <a:rPr lang="en-US" altLang="ko-KR" dirty="0"/>
              <a:t>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-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윈도우 사용이 불안정해지고 잦은 오류가 발생하거나 프로그램 설치 후 문제가 발생할 경우 설치 이전이나 문제 이전의 시점으로 윈도우 상태를 되돌릴 수 있음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. </a:t>
            </a:r>
          </a:p>
          <a:p>
            <a:pPr marL="381000" indent="-381000" algn="l"/>
            <a:r>
              <a:rPr lang="en-US" altLang="ko-KR" sz="2000" b="1" dirty="0">
                <a:solidFill>
                  <a:schemeClr val="tx1"/>
                </a:solidFill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 -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이렇게 윈도우 상태를 이전으로 돌리는 기능을 시스템 복원이라고 말함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.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marL="381000" indent="-381000" algn="l"/>
            <a:endParaRPr lang="en-US" altLang="ko-KR" sz="2400" b="1" dirty="0"/>
          </a:p>
          <a:p>
            <a:pPr marL="381000" indent="-381000" algn="l"/>
            <a:endParaRPr lang="en-US" altLang="ko-KR" sz="2400" b="1" dirty="0"/>
          </a:p>
          <a:p>
            <a:pPr marL="381000" indent="-381000" algn="l"/>
            <a:endParaRPr lang="en-US" altLang="ko-KR" sz="3600" b="1" dirty="0">
              <a:solidFill>
                <a:srgbClr val="000066"/>
              </a:solidFill>
            </a:endParaRPr>
          </a:p>
          <a:p>
            <a:pPr marL="381000" indent="-381000" algn="l"/>
            <a:endParaRPr lang="en-US" altLang="ko-KR" sz="3600" b="1" dirty="0">
              <a:solidFill>
                <a:srgbClr val="000066"/>
              </a:solidFill>
            </a:endParaRPr>
          </a:p>
          <a:p>
            <a:pPr marL="381000" indent="-381000" algn="l"/>
            <a:r>
              <a:rPr lang="en-US" altLang="ko-KR" sz="2400" dirty="0"/>
              <a:t>  </a:t>
            </a:r>
          </a:p>
        </p:txBody>
      </p:sp>
      <p:pic>
        <p:nvPicPr>
          <p:cNvPr id="46087" name="Picture 7" descr="북원지점선택해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4103687" cy="2841625"/>
          </a:xfrm>
          <a:prstGeom prst="rect">
            <a:avLst/>
          </a:prstGeom>
          <a:noFill/>
        </p:spPr>
      </p:pic>
      <p:pic>
        <p:nvPicPr>
          <p:cNvPr id="46088" name="Picture 8" descr="추가복원지점선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645024"/>
            <a:ext cx="5327650" cy="3836988"/>
          </a:xfrm>
          <a:prstGeom prst="rect">
            <a:avLst/>
          </a:prstGeom>
          <a:noFill/>
        </p:spPr>
      </p:pic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136"/>
            <a:ext cx="328612" cy="32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588224" y="260648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043608" y="5561856"/>
            <a:ext cx="2376264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추가복원 지점 표시 클릭하면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복원날짜 선택가능 다음 눌러 실행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4" name="직선 화살표 연결선 13"/>
          <p:cNvCxnSpPr>
            <a:stCxn id="12" idx="1"/>
            <a:endCxn id="46091" idx="2"/>
          </p:cNvCxnSpPr>
          <p:nvPr/>
        </p:nvCxnSpPr>
        <p:spPr>
          <a:xfrm flipH="1" flipV="1">
            <a:off x="164306" y="4980732"/>
            <a:ext cx="879302" cy="12291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3419872" y="6021288"/>
            <a:ext cx="792088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4211960" y="6021288"/>
            <a:ext cx="460851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/>
          <p:cNvGrpSpPr/>
          <p:nvPr/>
        </p:nvGrpSpPr>
        <p:grpSpPr>
          <a:xfrm>
            <a:off x="1043608" y="2060848"/>
            <a:ext cx="6858048" cy="5705872"/>
            <a:chOff x="1571604" y="642918"/>
            <a:chExt cx="6858048" cy="5705872"/>
          </a:xfrm>
        </p:grpSpPr>
        <p:pic>
          <p:nvPicPr>
            <p:cNvPr id="27" name="그림 26" descr="인터넷 일반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1804" y="1218982"/>
              <a:ext cx="3744416" cy="5129808"/>
            </a:xfrm>
            <a:prstGeom prst="rect">
              <a:avLst/>
            </a:prstGeom>
          </p:spPr>
        </p:pic>
        <p:grpSp>
          <p:nvGrpSpPr>
            <p:cNvPr id="28" name="그룹 27"/>
            <p:cNvGrpSpPr/>
            <p:nvPr/>
          </p:nvGrpSpPr>
          <p:grpSpPr>
            <a:xfrm>
              <a:off x="1571604" y="642918"/>
              <a:ext cx="6858048" cy="2357454"/>
              <a:chOff x="1571604" y="642918"/>
              <a:chExt cx="6858048" cy="2357454"/>
            </a:xfrm>
          </p:grpSpPr>
          <p:grpSp>
            <p:nvGrpSpPr>
              <p:cNvPr id="5" name="Group 23"/>
              <p:cNvGrpSpPr/>
              <p:nvPr/>
            </p:nvGrpSpPr>
            <p:grpSpPr>
              <a:xfrm>
                <a:off x="1571604" y="642918"/>
                <a:ext cx="6858048" cy="2357454"/>
                <a:chOff x="1785918" y="857232"/>
                <a:chExt cx="6858048" cy="2357454"/>
              </a:xfrm>
            </p:grpSpPr>
            <p:sp>
              <p:nvSpPr>
                <p:cNvPr id="15" name="Rectangular Callout 14"/>
                <p:cNvSpPr/>
                <p:nvPr/>
              </p:nvSpPr>
              <p:spPr>
                <a:xfrm>
                  <a:off x="1785918" y="1357298"/>
                  <a:ext cx="1143008" cy="428628"/>
                </a:xfrm>
                <a:prstGeom prst="wedgeRectCallout">
                  <a:avLst>
                    <a:gd name="adj1" fmla="val 116779"/>
                    <a:gd name="adj2" fmla="val 32172"/>
                  </a:avLst>
                </a:prstGeom>
                <a:noFill/>
                <a:ln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b="1" dirty="0" smtClean="0">
                      <a:solidFill>
                        <a:schemeClr val="tx1"/>
                      </a:solidFill>
                      <a:latin typeface="Batang" pitchFamily="18" charset="-127"/>
                      <a:ea typeface="Batang" pitchFamily="18" charset="-127"/>
                    </a:rPr>
                    <a:t>일반</a:t>
                  </a:r>
                  <a:endParaRPr lang="en-US" altLang="ko-KR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endParaRPr>
                </a:p>
              </p:txBody>
            </p:sp>
            <p:sp>
              <p:nvSpPr>
                <p:cNvPr id="16" name="Rectangular Callout 15"/>
                <p:cNvSpPr/>
                <p:nvPr/>
              </p:nvSpPr>
              <p:spPr>
                <a:xfrm>
                  <a:off x="2000232" y="2000240"/>
                  <a:ext cx="1143008" cy="428628"/>
                </a:xfrm>
                <a:prstGeom prst="wedgeRectCallout">
                  <a:avLst>
                    <a:gd name="adj1" fmla="val 147702"/>
                    <a:gd name="adj2" fmla="val -107742"/>
                  </a:avLst>
                </a:prstGeom>
                <a:noFill/>
                <a:ln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b="1" dirty="0" smtClean="0">
                      <a:solidFill>
                        <a:schemeClr val="tx1"/>
                      </a:solidFill>
                      <a:latin typeface="Batang" pitchFamily="18" charset="-127"/>
                      <a:ea typeface="Batang" pitchFamily="18" charset="-127"/>
                    </a:rPr>
                    <a:t>보안</a:t>
                  </a:r>
                  <a:endParaRPr lang="en-US" b="1" dirty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endParaRPr>
                </a:p>
              </p:txBody>
            </p:sp>
            <p:sp>
              <p:nvSpPr>
                <p:cNvPr id="17" name="Rectangular Callout 16"/>
                <p:cNvSpPr/>
                <p:nvPr/>
              </p:nvSpPr>
              <p:spPr>
                <a:xfrm>
                  <a:off x="2071670" y="2786058"/>
                  <a:ext cx="1214446" cy="428628"/>
                </a:xfrm>
                <a:prstGeom prst="wedgeRectCallout">
                  <a:avLst>
                    <a:gd name="adj1" fmla="val 165974"/>
                    <a:gd name="adj2" fmla="val -297075"/>
                  </a:avLst>
                </a:prstGeom>
                <a:noFill/>
                <a:ln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b="1" dirty="0" smtClean="0">
                      <a:solidFill>
                        <a:schemeClr val="tx1"/>
                      </a:solidFill>
                      <a:latin typeface="Batang" pitchFamily="18" charset="-127"/>
                      <a:ea typeface="Batang" pitchFamily="18" charset="-127"/>
                    </a:rPr>
                    <a:t>개인정보</a:t>
                  </a:r>
                  <a:endParaRPr lang="en-US" b="1" dirty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endParaRPr>
                </a:p>
              </p:txBody>
            </p:sp>
            <p:sp>
              <p:nvSpPr>
                <p:cNvPr id="18" name="Rectangular Callout 17"/>
                <p:cNvSpPr/>
                <p:nvPr/>
              </p:nvSpPr>
              <p:spPr>
                <a:xfrm>
                  <a:off x="4929190" y="857232"/>
                  <a:ext cx="1071570" cy="285752"/>
                </a:xfrm>
                <a:prstGeom prst="wedgeRectCallout">
                  <a:avLst>
                    <a:gd name="adj1" fmla="val -43477"/>
                    <a:gd name="adj2" fmla="val 214662"/>
                  </a:avLst>
                </a:prstGeom>
                <a:noFill/>
                <a:ln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b="1" dirty="0" smtClean="0">
                      <a:solidFill>
                        <a:schemeClr val="tx1"/>
                      </a:solidFill>
                      <a:latin typeface="Batang" pitchFamily="18" charset="-127"/>
                      <a:ea typeface="Batang" pitchFamily="18" charset="-127"/>
                    </a:rPr>
                    <a:t>내용</a:t>
                  </a:r>
                  <a:endParaRPr lang="en-US" b="1" dirty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endParaRPr>
                </a:p>
              </p:txBody>
            </p:sp>
            <p:sp>
              <p:nvSpPr>
                <p:cNvPr id="19" name="Rectangular Callout 18"/>
                <p:cNvSpPr/>
                <p:nvPr/>
              </p:nvSpPr>
              <p:spPr>
                <a:xfrm>
                  <a:off x="7572396" y="1142984"/>
                  <a:ext cx="1071570" cy="357190"/>
                </a:xfrm>
                <a:prstGeom prst="wedgeRectCallout">
                  <a:avLst>
                    <a:gd name="adj1" fmla="val -163720"/>
                    <a:gd name="adj2" fmla="val 93927"/>
                  </a:avLst>
                </a:prstGeom>
                <a:noFill/>
                <a:ln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b="1" dirty="0" smtClean="0">
                      <a:solidFill>
                        <a:schemeClr val="tx1"/>
                      </a:solidFill>
                      <a:latin typeface="Batang" pitchFamily="18" charset="-127"/>
                      <a:ea typeface="Batang" pitchFamily="18" charset="-127"/>
                    </a:rPr>
                    <a:t>고급</a:t>
                  </a:r>
                  <a:endParaRPr lang="en-US" b="1" dirty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endParaRPr>
                </a:p>
              </p:txBody>
            </p:sp>
            <p:sp>
              <p:nvSpPr>
                <p:cNvPr id="20" name="Rectangular Callout 19"/>
                <p:cNvSpPr/>
                <p:nvPr/>
              </p:nvSpPr>
              <p:spPr>
                <a:xfrm>
                  <a:off x="6215074" y="928670"/>
                  <a:ext cx="1071570" cy="285752"/>
                </a:xfrm>
                <a:prstGeom prst="wedgeRectCallout">
                  <a:avLst>
                    <a:gd name="adj1" fmla="val -121202"/>
                    <a:gd name="adj2" fmla="val 195920"/>
                  </a:avLst>
                </a:prstGeom>
                <a:noFill/>
                <a:ln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b="1" dirty="0" smtClean="0">
                      <a:solidFill>
                        <a:schemeClr val="tx1"/>
                      </a:solidFill>
                      <a:latin typeface="Batang" pitchFamily="18" charset="-127"/>
                      <a:ea typeface="Batang" pitchFamily="18" charset="-127"/>
                    </a:rPr>
                    <a:t>연결</a:t>
                  </a:r>
                  <a:endParaRPr lang="en-US" b="1" dirty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endParaRPr>
                </a:p>
              </p:txBody>
            </p:sp>
          </p:grpSp>
          <p:sp>
            <p:nvSpPr>
              <p:cNvPr id="21" name="Rectangular Callout 20"/>
              <p:cNvSpPr/>
              <p:nvPr/>
            </p:nvSpPr>
            <p:spPr>
              <a:xfrm>
                <a:off x="7286644" y="1857364"/>
                <a:ext cx="1143008" cy="285752"/>
              </a:xfrm>
              <a:prstGeom prst="wedgeRectCallout">
                <a:avLst>
                  <a:gd name="adj1" fmla="val -197888"/>
                  <a:gd name="adj2" fmla="val -144000"/>
                </a:avLst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프로그램</a:t>
                </a:r>
                <a:endParaRPr lang="en-US" b="1" dirty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</p:grpSp>
      </p:grpSp>
      <p:sp>
        <p:nvSpPr>
          <p:cNvPr id="2" name="Subtitle 2"/>
          <p:cNvSpPr txBox="1">
            <a:spLocks/>
          </p:cNvSpPr>
          <p:nvPr/>
        </p:nvSpPr>
        <p:spPr>
          <a:xfrm>
            <a:off x="755576" y="1124744"/>
            <a:ext cx="3571900" cy="64291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514350" indent="-514350"/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가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인터넷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-&gt;tools-&gt;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인터넷 옵션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/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나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시작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제어판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인터넷 옵션 </a:t>
            </a:r>
            <a:endParaRPr kumimoji="0" lang="ko-KR" alt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483768" y="0"/>
            <a:ext cx="4572032" cy="642918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3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인터넷옵션</a:t>
            </a:r>
            <a:endParaRPr lang="en-US" sz="4000" b="1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1520" y="620688"/>
            <a:ext cx="2664296" cy="428628"/>
          </a:xfrm>
          <a:prstGeom prst="rect">
            <a:avLst/>
          </a:prstGeom>
        </p:spPr>
        <p:txBody>
          <a:bodyPr anchor="b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1</a:t>
            </a:r>
            <a:r>
              <a:rPr lang="en-US" altLang="ko-KR" sz="32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. </a:t>
            </a:r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인터넷옵션 </a:t>
            </a:r>
            <a:endParaRPr lang="en-US" sz="32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6588224" y="260648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인터넷 일반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052736"/>
            <a:ext cx="3744416" cy="51298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29" name="Rectangular Callout 28"/>
          <p:cNvSpPr/>
          <p:nvPr/>
        </p:nvSpPr>
        <p:spPr>
          <a:xfrm>
            <a:off x="755576" y="2132856"/>
            <a:ext cx="1643074" cy="2928958"/>
          </a:xfrm>
          <a:prstGeom prst="wedgeRectCallout">
            <a:avLst>
              <a:gd name="adj1" fmla="val 121912"/>
              <a:gd name="adj2" fmla="val -45610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기본 홈페이지 설정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현재페이지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현재 다음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홈피를 설정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</a:p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기본값설정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 </a:t>
            </a: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MSN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사이트 설정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빈페이지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 </a:t>
            </a: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빈 화면 표시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1520" y="548680"/>
            <a:ext cx="3143272" cy="428628"/>
          </a:xfrm>
          <a:prstGeom prst="rect">
            <a:avLst/>
          </a:prstGeom>
        </p:spPr>
        <p:txBody>
          <a:bodyPr anchor="b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en-US" altLang="ko-KR" sz="3200" b="1" noProof="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2</a:t>
            </a:r>
            <a:r>
              <a:rPr lang="en-US" altLang="ko-KR" sz="32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. </a:t>
            </a:r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인터넷옵션 일반</a:t>
            </a:r>
            <a:endParaRPr lang="en-US" sz="32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286512" y="260648"/>
            <a:ext cx="2857488" cy="6048672"/>
          </a:xfrm>
          <a:prstGeom prst="wedgeRectCallout">
            <a:avLst>
              <a:gd name="adj1" fmla="val -94564"/>
              <a:gd name="adj2" fmla="val 22767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검색기록 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Browsing history: </a:t>
            </a: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-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삭제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delete</a:t>
            </a: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-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설정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setting</a:t>
            </a:r>
          </a:p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삭제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delete: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저장된 임시파일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쿠키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,History,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삭제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설정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settings: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임시 인터넷  파일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및 열어본  페이지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목록 설정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체크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방법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기간설정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쿠키란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웹사이트 방문기록을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텍스트 파일로 사용자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컴퓨터에 저장하는 것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임시 인터넷 파일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익스플로러는 나중에 빨리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볼 수 있게  웹 페이지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이미지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및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이미지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복사본을 저장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lvl="1">
              <a:buFont typeface="Courier New" pitchFamily="49" charset="0"/>
              <a:buChar char="o"/>
            </a:pP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기록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History:   </a:t>
            </a:r>
          </a:p>
          <a:p>
            <a:pPr lvl="1"/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익스플로러에서 방문한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웹 사이트 목록을 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저장하는 기간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일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)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지정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페이지 보관일수 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:20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일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v"/>
            </a:pP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5984" y="0"/>
            <a:ext cx="4572032" cy="642918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3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인터넷옵션</a:t>
            </a:r>
            <a:endParaRPr lang="en-US" sz="4000" b="1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인터넷 일반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124744"/>
            <a:ext cx="3744416" cy="51298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14" name="Rectangular Callout 13"/>
          <p:cNvSpPr/>
          <p:nvPr/>
        </p:nvSpPr>
        <p:spPr>
          <a:xfrm>
            <a:off x="5940152" y="4509120"/>
            <a:ext cx="2643206" cy="656052"/>
          </a:xfrm>
          <a:prstGeom prst="wedgeRectCallout">
            <a:avLst>
              <a:gd name="adj1" fmla="val -77613"/>
              <a:gd name="adj2" fmla="val 4190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개체보기</a:t>
            </a:r>
            <a:r>
              <a:rPr 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,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파일보기 할  수 있음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929322" y="5429264"/>
            <a:ext cx="2786082" cy="571504"/>
          </a:xfrm>
          <a:prstGeom prst="wedgeRectCallout">
            <a:avLst>
              <a:gd name="adj1" fmla="val -128273"/>
              <a:gd name="adj2" fmla="val -47182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페이지 스타일설정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칼라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언어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글꼴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폰트 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5984" y="0"/>
            <a:ext cx="4572032" cy="642918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3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인터넷옵션</a:t>
            </a:r>
            <a:endParaRPr lang="en-US" sz="4000" b="1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Rectangular Callout 13"/>
          <p:cNvSpPr/>
          <p:nvPr/>
        </p:nvSpPr>
        <p:spPr>
          <a:xfrm>
            <a:off x="6092552" y="3869432"/>
            <a:ext cx="2643206" cy="656052"/>
          </a:xfrm>
          <a:prstGeom prst="wedgeRectCallout">
            <a:avLst>
              <a:gd name="adj1" fmla="val -77613"/>
              <a:gd name="adj2" fmla="val 4190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여러개 창을 텝형태로 만드는 것 설정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1520" y="548680"/>
            <a:ext cx="3143272" cy="428628"/>
          </a:xfrm>
          <a:prstGeom prst="rect">
            <a:avLst/>
          </a:prstGeom>
        </p:spPr>
        <p:txBody>
          <a:bodyPr anchor="b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en-US" altLang="ko-KR" sz="3200" b="1" noProof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2</a:t>
            </a:r>
            <a:r>
              <a:rPr lang="en-US" altLang="ko-KR" sz="3200" b="1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. </a:t>
            </a:r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인터넷옵션 일반</a:t>
            </a:r>
            <a:endParaRPr lang="en-US" sz="32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588224" y="260648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1000100" y="642918"/>
            <a:ext cx="8143900" cy="5729292"/>
            <a:chOff x="1000100" y="642918"/>
            <a:chExt cx="8143900" cy="5729292"/>
          </a:xfrm>
        </p:grpSpPr>
        <p:grpSp>
          <p:nvGrpSpPr>
            <p:cNvPr id="3" name="Group 14"/>
            <p:cNvGrpSpPr/>
            <p:nvPr/>
          </p:nvGrpSpPr>
          <p:grpSpPr>
            <a:xfrm>
              <a:off x="2571736" y="1285860"/>
              <a:ext cx="6572264" cy="5086350"/>
              <a:chOff x="2571736" y="1285860"/>
              <a:chExt cx="6572264" cy="5086350"/>
            </a:xfrm>
          </p:grpSpPr>
          <p:pic>
            <p:nvPicPr>
              <p:cNvPr id="7" name="Picture 6" descr="internet SECURITY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73450" y="1285860"/>
                <a:ext cx="3895725" cy="5086350"/>
              </a:xfrm>
              <a:prstGeom prst="rect">
                <a:avLst/>
              </a:prstGeom>
            </p:spPr>
          </p:pic>
          <p:sp>
            <p:nvSpPr>
              <p:cNvPr id="8" name="Rectangular Callout 7"/>
              <p:cNvSpPr/>
              <p:nvPr/>
            </p:nvSpPr>
            <p:spPr>
              <a:xfrm>
                <a:off x="6859730" y="2071678"/>
                <a:ext cx="1928858" cy="928694"/>
              </a:xfrm>
              <a:prstGeom prst="wedgeRectCallout">
                <a:avLst>
                  <a:gd name="adj1" fmla="val -88615"/>
                  <a:gd name="adj2" fmla="val -1039"/>
                </a:avLst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사용할 수 있는 웹 콘텐츠 영역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, 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이 웹컨텐츠를 보안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.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71736" y="2214554"/>
                <a:ext cx="3859366" cy="78581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ular Callout 9"/>
              <p:cNvSpPr/>
              <p:nvPr/>
            </p:nvSpPr>
            <p:spPr>
              <a:xfrm>
                <a:off x="6788292" y="3214686"/>
                <a:ext cx="2143172" cy="500066"/>
              </a:xfrm>
              <a:prstGeom prst="wedgeRectCallout">
                <a:avLst>
                  <a:gd name="adj1" fmla="val -88012"/>
                  <a:gd name="adj2" fmla="val 137821"/>
                </a:avLst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인터넷 영역 보안수준 설정</a:t>
                </a:r>
                <a:endPara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sp>
            <p:nvSpPr>
              <p:cNvPr id="11" name="Rectangular Callout 10"/>
              <p:cNvSpPr/>
              <p:nvPr/>
            </p:nvSpPr>
            <p:spPr>
              <a:xfrm>
                <a:off x="6573978" y="4214818"/>
                <a:ext cx="2570022" cy="1143008"/>
              </a:xfrm>
              <a:prstGeom prst="wedgeRectCallout">
                <a:avLst>
                  <a:gd name="adj1" fmla="val -116693"/>
                  <a:gd name="adj2" fmla="val 21990"/>
                </a:avLst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-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사용자 지정 수준 클릭하면</a:t>
                </a:r>
                <a:endPara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endParaRPr>
              </a:p>
              <a:p>
                <a:r>
                  <a:rPr lang="ko-KR" altLang="en-US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  사용자 임의로 지정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,</a:t>
                </a:r>
              </a:p>
              <a:p>
                <a:r>
                  <a:rPr lang="en-US" altLang="ko-KR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-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원하는 사이트 기본값이든 </a:t>
                </a:r>
                <a:endPara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endParaRPr>
              </a:p>
              <a:p>
                <a:r>
                  <a:rPr lang="en-US" altLang="ko-KR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  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설정 변경 가능 </a:t>
                </a:r>
              </a:p>
            </p:txBody>
          </p:sp>
        </p:grp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1000100" y="642918"/>
              <a:ext cx="3143272" cy="428628"/>
            </a:xfrm>
            <a:prstGeom prst="rect">
              <a:avLst/>
            </a:prstGeom>
          </p:spPr>
          <p:txBody>
            <a:bodyPr anchor="b">
              <a:normAutofit fontScale="75000" lnSpcReduction="20000"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ko-KR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Batang" pitchFamily="18" charset="-127"/>
                  <a:ea typeface="Batang" pitchFamily="18" charset="-127"/>
                  <a:cs typeface="+mj-cs"/>
                </a:rPr>
                <a:t> </a:t>
              </a:r>
              <a:r>
                <a:rPr lang="ko-KR" altLang="en-US" sz="3200" dirty="0" smtClean="0"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+mj-cs"/>
                </a:rPr>
                <a:t>가</a:t>
              </a:r>
              <a:r>
                <a:rPr lang="en-US" altLang="ko-KR" sz="3200" b="1" dirty="0" smtClean="0"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+mj-cs"/>
                </a:rPr>
                <a:t>. </a:t>
              </a:r>
              <a:r>
                <a:rPr lang="ko-KR" altLang="en-US" sz="3200" b="1" dirty="0" smtClean="0">
                  <a:latin typeface="Batang" pitchFamily="18" charset="-127"/>
                  <a:ea typeface="Batang" pitchFamily="18" charset="-127"/>
                </a:rPr>
                <a:t>인터넷옵션 보안</a:t>
              </a:r>
              <a:endParaRPr lang="en-US" sz="3200" b="1" dirty="0" smtClean="0"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5984" y="0"/>
            <a:ext cx="4572032" cy="785794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3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인터넷옵션</a:t>
            </a:r>
            <a:endParaRPr lang="en-US" sz="40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7</a:t>
            </a:fld>
            <a:endParaRPr kumimoji="0" lang="en-US" dirty="0"/>
          </a:p>
        </p:txBody>
      </p:sp>
      <p:grpSp>
        <p:nvGrpSpPr>
          <p:cNvPr id="2" name="Group 11"/>
          <p:cNvGrpSpPr/>
          <p:nvPr/>
        </p:nvGrpSpPr>
        <p:grpSpPr>
          <a:xfrm>
            <a:off x="928662" y="714356"/>
            <a:ext cx="8072462" cy="5795968"/>
            <a:chOff x="1000100" y="857232"/>
            <a:chExt cx="8072462" cy="5795968"/>
          </a:xfrm>
        </p:grpSpPr>
        <p:pic>
          <p:nvPicPr>
            <p:cNvPr id="10" name="Picture 9" descr="internet PTIVAT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1736" y="1643050"/>
              <a:ext cx="3848100" cy="5010150"/>
            </a:xfrm>
            <a:prstGeom prst="rect">
              <a:avLst/>
            </a:prstGeom>
          </p:spPr>
        </p:pic>
        <p:sp>
          <p:nvSpPr>
            <p:cNvPr id="24" name="Rectangular Callout 23"/>
            <p:cNvSpPr/>
            <p:nvPr/>
          </p:nvSpPr>
          <p:spPr>
            <a:xfrm>
              <a:off x="1142976" y="2571744"/>
              <a:ext cx="1428760" cy="571504"/>
            </a:xfrm>
            <a:prstGeom prst="wedgeRectCallout">
              <a:avLst>
                <a:gd name="adj1" fmla="val 70835"/>
                <a:gd name="adj2" fmla="val 72388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기본값 설정이 중요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25" name="Rectangular Callout 24"/>
            <p:cNvSpPr/>
            <p:nvPr/>
          </p:nvSpPr>
          <p:spPr>
            <a:xfrm>
              <a:off x="6429388" y="2357430"/>
              <a:ext cx="2643174" cy="1857388"/>
            </a:xfrm>
            <a:prstGeom prst="wedgeRectCallout">
              <a:avLst>
                <a:gd name="adj1" fmla="val -107380"/>
                <a:gd name="adj2" fmla="val 41217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고급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:</a:t>
              </a:r>
            </a:p>
            <a:p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-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쿠키 수신 여부 지정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-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쿠키란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: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웹사이트 방문기록을 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       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텍스트 파일로 사용자</a:t>
              </a:r>
              <a:endPara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       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컴퓨터에 저장하는 것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.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endParaRPr lang="en-US" sz="1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26" name="Rectangular Callout 25"/>
            <p:cNvSpPr/>
            <p:nvPr/>
          </p:nvSpPr>
          <p:spPr>
            <a:xfrm>
              <a:off x="6643702" y="4714884"/>
              <a:ext cx="1928826" cy="428628"/>
            </a:xfrm>
            <a:prstGeom prst="wedgeRectCallout">
              <a:avLst>
                <a:gd name="adj1" fmla="val -82761"/>
                <a:gd name="adj2" fmla="val -58466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팝업차단여부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.</a:t>
              </a:r>
            </a:p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안내창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공지사항 차단</a:t>
              </a:r>
              <a:endParaRPr lang="en-US" sz="1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1000100" y="857232"/>
              <a:ext cx="4071966" cy="428628"/>
            </a:xfrm>
            <a:prstGeom prst="rect">
              <a:avLst/>
            </a:prstGeom>
          </p:spPr>
          <p:txBody>
            <a:bodyPr anchor="b">
              <a:normAutofit fontScale="75000" lnSpcReduction="20000"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kumimoji="0" lang="ko-KR" alt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Batang" pitchFamily="18" charset="-127"/>
                  <a:ea typeface="Batang" pitchFamily="18" charset="-127"/>
                  <a:cs typeface="+mj-cs"/>
                </a:rPr>
                <a:t> 나</a:t>
              </a:r>
              <a:r>
                <a:rPr lang="en-US" altLang="ko-KR" sz="3200" b="1" dirty="0" smtClean="0"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+mj-cs"/>
                </a:rPr>
                <a:t>. </a:t>
              </a:r>
              <a:r>
                <a:rPr lang="ko-KR" altLang="en-US" sz="3600" b="1" dirty="0" smtClean="0">
                  <a:latin typeface="Batang" pitchFamily="18" charset="-127"/>
                  <a:ea typeface="Batang" pitchFamily="18" charset="-127"/>
                </a:rPr>
                <a:t>인터넷옵션 개인정보</a:t>
              </a:r>
              <a:endParaRPr lang="en-US" sz="3600" b="1" dirty="0" smtClean="0"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2285984" y="0"/>
            <a:ext cx="4572032" cy="85723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3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인터넷옵션</a:t>
            </a:r>
            <a:endParaRPr lang="en-US" sz="40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786578" y="714356"/>
            <a:ext cx="1857388" cy="714380"/>
          </a:xfrm>
          <a:prstGeom prst="wedgeRectCallout">
            <a:avLst>
              <a:gd name="adj1" fmla="val -211157"/>
              <a:gd name="adj2" fmla="val 106095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내 의사와 상관없이 사용자가 불법으로 하면 차단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net CONT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175" y="1214422"/>
            <a:ext cx="7743825" cy="49625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714744" y="2714620"/>
            <a:ext cx="1643074" cy="5715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ular Callout 11"/>
          <p:cNvSpPr/>
          <p:nvPr/>
        </p:nvSpPr>
        <p:spPr>
          <a:xfrm>
            <a:off x="1214414" y="4857760"/>
            <a:ext cx="3714776" cy="1500198"/>
          </a:xfrm>
          <a:prstGeom prst="wedgeRectCallout">
            <a:avLst>
              <a:gd name="adj1" fmla="val 41271"/>
              <a:gd name="adj2" fmla="val -113869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자동완성 </a:t>
            </a:r>
            <a:r>
              <a:rPr lang="en-US" altLang="ko-KR" sz="14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Autocomplete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자주 가는 사이트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주소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ID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비밀번호 기억 여부 지정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-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웹주소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-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양식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-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양식에 사용할 사용자 이름과  암호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lvl="1">
              <a:buFont typeface="Wingdings" pitchFamily="2" charset="2"/>
              <a:buChar char="q"/>
            </a:pP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암호저장 여부 확인 체크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714976" y="1071546"/>
            <a:ext cx="3429024" cy="571504"/>
          </a:xfrm>
          <a:prstGeom prst="wedgeRectCallout">
            <a:avLst>
              <a:gd name="adj1" fmla="val -112602"/>
              <a:gd name="adj2" fmla="val 197435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유해 사이트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불이익을 줄 수 있는 사이트 차단가능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00100" y="857232"/>
            <a:ext cx="3143272" cy="428628"/>
          </a:xfrm>
          <a:prstGeom prst="rect">
            <a:avLst/>
          </a:prstGeom>
        </p:spPr>
        <p:txBody>
          <a:bodyPr anchor="b">
            <a:normAutofit fontScale="7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다</a:t>
            </a:r>
            <a:r>
              <a:rPr lang="en-US" altLang="ko-KR" sz="32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. </a:t>
            </a:r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인터넷옵션 내용</a:t>
            </a:r>
            <a:endParaRPr lang="en-US" sz="32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8</a:t>
            </a:fld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5984" y="0"/>
            <a:ext cx="4572032" cy="100010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3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인터넷옵션</a:t>
            </a:r>
            <a:endParaRPr lang="en-US" sz="40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72364" y="3214686"/>
            <a:ext cx="1571636" cy="92869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공포감 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위험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야기하는 콘텐츠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노출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도박묘사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마약복용묘사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9</a:t>
            </a:fld>
            <a:endParaRPr kumimoji="0"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1000100" y="642918"/>
            <a:ext cx="8143900" cy="5905505"/>
            <a:chOff x="1000100" y="642918"/>
            <a:chExt cx="8143900" cy="5905505"/>
          </a:xfrm>
        </p:grpSpPr>
        <p:pic>
          <p:nvPicPr>
            <p:cNvPr id="8" name="Picture 7" descr="internet ADVANCE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8894" y="1357298"/>
              <a:ext cx="3857625" cy="5191125"/>
            </a:xfrm>
            <a:prstGeom prst="rect">
              <a:avLst/>
            </a:prstGeom>
          </p:spPr>
        </p:pic>
        <p:sp>
          <p:nvSpPr>
            <p:cNvPr id="12" name="Rectangular Callout 11"/>
            <p:cNvSpPr/>
            <p:nvPr/>
          </p:nvSpPr>
          <p:spPr>
            <a:xfrm>
              <a:off x="1357258" y="2285992"/>
              <a:ext cx="1785950" cy="1785950"/>
            </a:xfrm>
            <a:prstGeom prst="wedgeRectCallout">
              <a:avLst>
                <a:gd name="adj1" fmla="val 65890"/>
                <a:gd name="adj2" fmla="val -17431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웹페이지 그림 표시 여부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링크의 밑줄 표시 여부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인쇄시  배경색  이미지 인쇄여부 지정하는 곳 </a:t>
              </a:r>
              <a:endParaRPr lang="en-US" sz="1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1000100" y="642918"/>
              <a:ext cx="3500462" cy="428628"/>
            </a:xfrm>
            <a:prstGeom prst="rect">
              <a:avLst/>
            </a:prstGeom>
          </p:spPr>
          <p:txBody>
            <a:bodyPr anchor="b">
              <a:normAutofit fontScale="67500" lnSpcReduction="20000"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kumimoji="0" lang="ko-KR" alt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Batang" pitchFamily="18" charset="-127"/>
                  <a:ea typeface="Batang" pitchFamily="18" charset="-127"/>
                  <a:cs typeface="+mj-cs"/>
                </a:rPr>
                <a:t> 라</a:t>
              </a:r>
              <a:r>
                <a:rPr lang="en-US" altLang="ko-KR" sz="3200" b="1" dirty="0" smtClean="0"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+mj-cs"/>
                </a:rPr>
                <a:t>. </a:t>
              </a:r>
              <a:r>
                <a:rPr lang="ko-KR" altLang="en-US" sz="3200" b="1" dirty="0" smtClean="0">
                  <a:latin typeface="Batang" pitchFamily="18" charset="-127"/>
                  <a:ea typeface="Batang" pitchFamily="18" charset="-127"/>
                </a:rPr>
                <a:t>인터넷옵션 고급</a:t>
              </a:r>
              <a:r>
                <a:rPr lang="en-US" altLang="ko-KR" sz="3200" b="1" dirty="0" smtClean="0">
                  <a:latin typeface="Batang" pitchFamily="18" charset="-127"/>
                  <a:ea typeface="Batang" pitchFamily="18" charset="-127"/>
                </a:rPr>
                <a:t>	</a:t>
              </a:r>
              <a:endParaRPr lang="en-US" sz="3200" b="1" dirty="0" smtClean="0"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1" name="Rectangular Callout 10"/>
            <p:cNvSpPr/>
            <p:nvPr/>
          </p:nvSpPr>
          <p:spPr>
            <a:xfrm>
              <a:off x="7286612" y="3929066"/>
              <a:ext cx="1857388" cy="714380"/>
            </a:xfrm>
            <a:prstGeom prst="wedgeRectCallout">
              <a:avLst>
                <a:gd name="adj1" fmla="val -96379"/>
                <a:gd name="adj2" fmla="val 61219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잘못입력시 고급설정 복원 클릭 </a:t>
              </a:r>
              <a:endParaRPr lang="en-US" sz="1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2285984" y="0"/>
            <a:ext cx="4572032" cy="785794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3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인터넷옵션</a:t>
            </a:r>
            <a:endParaRPr lang="en-US" sz="40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Words>499</Words>
  <Application>Microsoft Office PowerPoint</Application>
  <PresentationFormat>화면 슬라이드 쇼(4:3)</PresentationFormat>
  <Paragraphs>136</Paragraphs>
  <Slides>10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시스템 복원 </vt:lpstr>
      <vt:lpstr>시스템 복원 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</dc:creator>
  <cp:lastModifiedBy>현빈</cp:lastModifiedBy>
  <cp:revision>222</cp:revision>
  <dcterms:created xsi:type="dcterms:W3CDTF">2015-05-11T14:26:43Z</dcterms:created>
  <dcterms:modified xsi:type="dcterms:W3CDTF">2015-07-25T13:02:59Z</dcterms:modified>
</cp:coreProperties>
</file>