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41C9-7CEF-474A-9513-C8A0FF0EE073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19D-7F12-44AD-890B-C2082A399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41C9-7CEF-474A-9513-C8A0FF0EE073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19D-7F12-44AD-890B-C2082A399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41C9-7CEF-474A-9513-C8A0FF0EE073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19D-7F12-44AD-890B-C2082A399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41C9-7CEF-474A-9513-C8A0FF0EE073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19D-7F12-44AD-890B-C2082A399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41C9-7CEF-474A-9513-C8A0FF0EE073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19D-7F12-44AD-890B-C2082A399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41C9-7CEF-474A-9513-C8A0FF0EE073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19D-7F12-44AD-890B-C2082A399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41C9-7CEF-474A-9513-C8A0FF0EE073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19D-7F12-44AD-890B-C2082A399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41C9-7CEF-474A-9513-C8A0FF0EE073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19D-7F12-44AD-890B-C2082A399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41C9-7CEF-474A-9513-C8A0FF0EE073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19D-7F12-44AD-890B-C2082A399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41C9-7CEF-474A-9513-C8A0FF0EE073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19D-7F12-44AD-890B-C2082A399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41C9-7CEF-474A-9513-C8A0FF0EE073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019D-7F12-44AD-890B-C2082A399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41C9-7CEF-474A-9513-C8A0FF0EE073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019D-7F12-44AD-890B-C2082A399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/>
          <a:lstStyle/>
          <a:p>
            <a:pPr>
              <a:buNone/>
            </a:pPr>
            <a:r>
              <a:rPr lang="en-US" altLang="ko-KR" b="1" dirty="0" smtClean="0"/>
              <a:t> - File&gt;New&gt;width</a:t>
            </a:r>
            <a:r>
              <a:rPr lang="ko-KR" altLang="en-US" b="1" dirty="0" smtClean="0"/>
              <a:t>와 </a:t>
            </a:r>
            <a:r>
              <a:rPr lang="en-US" altLang="ko-KR" b="1" dirty="0" smtClean="0"/>
              <a:t>Height</a:t>
            </a:r>
            <a:r>
              <a:rPr lang="ko-KR" altLang="en-US" b="1" dirty="0" smtClean="0"/>
              <a:t>를 자신이 원하는 픽셀로 정하고</a:t>
            </a:r>
            <a:endParaRPr lang="en-US" altLang="ko-KR" b="1" dirty="0" smtClean="0"/>
          </a:p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r>
              <a:rPr lang="en-US" altLang="ko-KR" b="1" dirty="0" smtClean="0"/>
              <a:t> - File&gt; Place&gt; </a:t>
            </a:r>
            <a:r>
              <a:rPr lang="ko-KR" altLang="en-US" b="1" dirty="0" smtClean="0"/>
              <a:t>다른 파일 선택하여 크기 </a:t>
            </a:r>
            <a:r>
              <a:rPr lang="ko-KR" altLang="en-US" b="1" dirty="0" err="1" smtClean="0"/>
              <a:t>조절바를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적절히 움직인다</a:t>
            </a:r>
            <a:r>
              <a:rPr lang="en-US" altLang="ko-KR" b="1" dirty="0" smtClean="0"/>
              <a:t>.</a:t>
            </a:r>
          </a:p>
          <a:p>
            <a:pPr>
              <a:buNone/>
            </a:pPr>
            <a:r>
              <a:rPr lang="en-US" altLang="ko-KR" b="1" dirty="0" smtClean="0"/>
              <a:t>   </a:t>
            </a:r>
            <a:r>
              <a:rPr lang="ko-KR" altLang="en-US" b="1" dirty="0" smtClean="0"/>
              <a:t>자기가 원하는 만큼의</a:t>
            </a:r>
            <a:endParaRPr lang="en-US" altLang="ko-KR" b="1" dirty="0" smtClean="0"/>
          </a:p>
          <a:p>
            <a:pPr>
              <a:buNone/>
            </a:pPr>
            <a:r>
              <a:rPr lang="en-US" altLang="ko-KR" b="1" dirty="0" smtClean="0"/>
              <a:t>   </a:t>
            </a:r>
            <a:r>
              <a:rPr lang="ko-KR" altLang="en-US" b="1" dirty="0" smtClean="0"/>
              <a:t>파일을 </a:t>
            </a:r>
            <a:r>
              <a:rPr lang="en-US" altLang="ko-KR" b="1" dirty="0" smtClean="0"/>
              <a:t>place</a:t>
            </a:r>
            <a:r>
              <a:rPr lang="ko-KR" altLang="en-US" b="1" dirty="0" smtClean="0"/>
              <a:t>한다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 </a:t>
            </a:r>
            <a:endParaRPr lang="ko-KR" altLang="en-US" b="1" dirty="0"/>
          </a:p>
        </p:txBody>
      </p:sp>
      <p:pic>
        <p:nvPicPr>
          <p:cNvPr id="5" name="그림 4" descr="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385354"/>
            <a:ext cx="3505200" cy="2043646"/>
          </a:xfrm>
          <a:prstGeom prst="rect">
            <a:avLst/>
          </a:prstGeom>
        </p:spPr>
      </p:pic>
      <p:pic>
        <p:nvPicPr>
          <p:cNvPr id="6" name="그림 5" descr="pl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14800"/>
            <a:ext cx="4038600" cy="2098748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움직이는  </a:t>
            </a:r>
            <a:r>
              <a:rPr lang="en-US" altLang="ko-KR" b="1" dirty="0" smtClean="0">
                <a:solidFill>
                  <a:srgbClr val="FF0000"/>
                </a:solidFill>
              </a:rPr>
              <a:t>GIF </a:t>
            </a:r>
            <a:r>
              <a:rPr lang="ko-KR" altLang="en-US" b="1" dirty="0" smtClean="0">
                <a:solidFill>
                  <a:srgbClr val="FF0000"/>
                </a:solidFill>
              </a:rPr>
              <a:t>애니메이션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0" y="1124744"/>
            <a:ext cx="9144000" cy="5733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396552" y="692696"/>
            <a:ext cx="9540552" cy="6165304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738188" lvl="1" indent="-338138">
              <a:buFont typeface="Calibri" pitchFamily="34" charset="0"/>
              <a:buChar char="–"/>
            </a:pPr>
            <a:r>
              <a:rPr lang="ko-KR" altLang="en-US" sz="2200" b="1" u="sng" dirty="0" smtClean="0"/>
              <a:t>가장 아래 레이어</a:t>
            </a:r>
            <a:r>
              <a:rPr lang="ko-KR" altLang="en-US" sz="2200" b="1" dirty="0" smtClean="0"/>
              <a:t> 클릭하고 </a:t>
            </a:r>
            <a:r>
              <a:rPr lang="en-US" altLang="ko-KR" sz="2200" b="1" dirty="0" smtClean="0"/>
              <a:t>Window&gt;Animation </a:t>
            </a:r>
            <a:r>
              <a:rPr lang="ko-KR" altLang="en-US" sz="2200" b="1" dirty="0" smtClean="0"/>
              <a:t>연다</a:t>
            </a:r>
            <a:r>
              <a:rPr lang="en-US" altLang="ko-KR" sz="2200" b="1" dirty="0" smtClean="0"/>
              <a:t>.</a:t>
            </a:r>
          </a:p>
          <a:p>
            <a:pPr marL="738188" lvl="1" indent="-338138">
              <a:buFont typeface="Calibri" pitchFamily="34" charset="0"/>
              <a:buChar char="–"/>
            </a:pPr>
            <a:r>
              <a:rPr lang="ko-KR" altLang="en-US" sz="2200" b="1" dirty="0" smtClean="0"/>
              <a:t>아래  </a:t>
            </a:r>
            <a:r>
              <a:rPr lang="en-US" altLang="ko-KR" sz="2200" b="1" u="sng" dirty="0" smtClean="0"/>
              <a:t>Duplicates Selected  Frames</a:t>
            </a:r>
            <a:r>
              <a:rPr lang="en-US" altLang="ko-KR" sz="2200" b="1" dirty="0" smtClean="0"/>
              <a:t> </a:t>
            </a:r>
            <a:r>
              <a:rPr lang="ko-KR" altLang="en-US" sz="2200" b="1" dirty="0" smtClean="0"/>
              <a:t>클릭하여  </a:t>
            </a:r>
            <a:r>
              <a:rPr lang="ko-KR" altLang="en-US" sz="2200" b="1" dirty="0" err="1" smtClean="0"/>
              <a:t>레이어</a:t>
            </a:r>
            <a:r>
              <a:rPr lang="ko-KR" altLang="en-US" sz="2200" b="1" dirty="0" smtClean="0"/>
              <a:t> 수 만큼 클릭 </a:t>
            </a:r>
            <a:endParaRPr lang="en-US" altLang="ko-KR" sz="2200" b="1" dirty="0" smtClean="0"/>
          </a:p>
          <a:p>
            <a:pPr marL="857250" lvl="1" indent="-457200">
              <a:buNone/>
            </a:pPr>
            <a:r>
              <a:rPr lang="ko-KR" altLang="en-US" sz="2200" b="1" dirty="0" smtClean="0"/>
              <a:t> </a:t>
            </a:r>
            <a:endParaRPr lang="en-US" altLang="ko-KR" sz="2200" b="1" dirty="0" smtClean="0"/>
          </a:p>
        </p:txBody>
      </p:sp>
      <p:pic>
        <p:nvPicPr>
          <p:cNvPr id="14" name="그림 13" descr="gif 새 애니 레이어 첨가 버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013176"/>
            <a:ext cx="6264696" cy="1496047"/>
          </a:xfrm>
          <a:prstGeom prst="rect">
            <a:avLst/>
          </a:prstGeom>
        </p:spPr>
      </p:pic>
      <p:pic>
        <p:nvPicPr>
          <p:cNvPr id="10" name="그림 9" descr="gi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552" y="1733264"/>
            <a:ext cx="6372448" cy="3391472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3419872" y="6165304"/>
            <a:ext cx="360039" cy="476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Straight Arrow Connector 9"/>
          <p:cNvCxnSpPr>
            <a:endCxn id="11" idx="0"/>
          </p:cNvCxnSpPr>
          <p:nvPr/>
        </p:nvCxnSpPr>
        <p:spPr>
          <a:xfrm>
            <a:off x="2514600" y="1447800"/>
            <a:ext cx="1085292" cy="47175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9"/>
          <p:cNvCxnSpPr/>
          <p:nvPr/>
        </p:nvCxnSpPr>
        <p:spPr>
          <a:xfrm>
            <a:off x="2438400" y="990600"/>
            <a:ext cx="4191000" cy="3581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움직이는  </a:t>
            </a:r>
            <a:r>
              <a:rPr lang="en-US" altLang="ko-KR" b="1" dirty="0" smtClean="0">
                <a:solidFill>
                  <a:srgbClr val="FF0000"/>
                </a:solidFill>
              </a:rPr>
              <a:t>GIF </a:t>
            </a:r>
            <a:r>
              <a:rPr lang="ko-KR" altLang="en-US" b="1" dirty="0" smtClean="0">
                <a:solidFill>
                  <a:srgbClr val="FF0000"/>
                </a:solidFill>
              </a:rPr>
              <a:t>애니메이션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796925" lvl="1" indent="-234950">
              <a:buFont typeface="Calibri" pitchFamily="34" charset="0"/>
              <a:buChar char="–"/>
              <a:tabLst>
                <a:tab pos="855663" algn="l"/>
                <a:tab pos="1371600" algn="l"/>
              </a:tabLst>
            </a:pPr>
            <a:r>
              <a:rPr lang="en-US" altLang="ko-KR" sz="2200" b="1" dirty="0" smtClean="0"/>
              <a:t>ANIMATION 1</a:t>
            </a:r>
            <a:r>
              <a:rPr lang="ko-KR" altLang="en-US" sz="2200" b="1" dirty="0" smtClean="0"/>
              <a:t>일 때  레이어</a:t>
            </a:r>
            <a:r>
              <a:rPr lang="en-US" altLang="ko-KR" sz="2200" b="1" dirty="0" smtClean="0"/>
              <a:t>1 </a:t>
            </a:r>
            <a:r>
              <a:rPr lang="ko-KR" altLang="en-US" sz="2200" b="1" dirty="0" smtClean="0"/>
              <a:t>눈을 열고  </a:t>
            </a: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None/>
            </a:pPr>
            <a:r>
              <a:rPr lang="ko-KR" altLang="en-US" sz="2200" b="1" dirty="0" smtClean="0"/>
              <a:t> </a:t>
            </a:r>
            <a:endParaRPr lang="en-US" altLang="ko-KR" sz="2200" b="1" dirty="0" smtClean="0"/>
          </a:p>
        </p:txBody>
      </p:sp>
      <p:pic>
        <p:nvPicPr>
          <p:cNvPr id="14" name="그림 13" descr="gif 새 애니 레이어 첨가 버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797152"/>
            <a:ext cx="6264696" cy="1496047"/>
          </a:xfrm>
          <a:prstGeom prst="rect">
            <a:avLst/>
          </a:prstGeom>
        </p:spPr>
      </p:pic>
      <p:pic>
        <p:nvPicPr>
          <p:cNvPr id="23" name="그림 22" descr="gi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772816"/>
            <a:ext cx="5364336" cy="2854946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899592" y="5013176"/>
            <a:ext cx="1512167" cy="1340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4572000" y="4005064"/>
            <a:ext cx="360039" cy="476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움직이는  </a:t>
            </a:r>
            <a:r>
              <a:rPr lang="en-US" altLang="ko-KR" b="1" dirty="0" smtClean="0">
                <a:solidFill>
                  <a:srgbClr val="FF0000"/>
                </a:solidFill>
              </a:rPr>
              <a:t>GIF </a:t>
            </a:r>
            <a:r>
              <a:rPr lang="ko-KR" altLang="en-US" b="1" dirty="0" smtClean="0">
                <a:solidFill>
                  <a:srgbClr val="FF0000"/>
                </a:solidFill>
              </a:rPr>
              <a:t>애니메이션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695325" lvl="1" indent="-296863">
              <a:buFont typeface="Calibri" pitchFamily="34" charset="0"/>
              <a:buChar char="–"/>
            </a:pPr>
            <a:r>
              <a:rPr lang="en-US" altLang="ko-KR" sz="2200" b="1" dirty="0" smtClean="0"/>
              <a:t>ANIMATION 2</a:t>
            </a:r>
            <a:r>
              <a:rPr lang="ko-KR" altLang="en-US" sz="2200" b="1" dirty="0" smtClean="0"/>
              <a:t>일 때  레이어</a:t>
            </a:r>
            <a:r>
              <a:rPr lang="en-US" altLang="ko-KR" sz="2200" b="1" dirty="0" smtClean="0"/>
              <a:t>2 </a:t>
            </a:r>
            <a:r>
              <a:rPr lang="ko-KR" altLang="en-US" sz="2200" b="1" dirty="0" smtClean="0"/>
              <a:t>눈만  열고  </a:t>
            </a: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</p:txBody>
      </p:sp>
      <p:pic>
        <p:nvPicPr>
          <p:cNvPr id="24" name="그림 23" descr="gi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912768" cy="4551344"/>
          </a:xfrm>
          <a:prstGeom prst="rect">
            <a:avLst/>
          </a:prstGeom>
        </p:spPr>
      </p:pic>
      <p:sp>
        <p:nvSpPr>
          <p:cNvPr id="25" name="타원 24"/>
          <p:cNvSpPr/>
          <p:nvPr/>
        </p:nvSpPr>
        <p:spPr>
          <a:xfrm>
            <a:off x="1547665" y="5229200"/>
            <a:ext cx="122413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5076056" y="4077072"/>
            <a:ext cx="29523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움직이는  </a:t>
            </a:r>
            <a:r>
              <a:rPr lang="en-US" altLang="ko-KR" b="1" dirty="0" smtClean="0">
                <a:solidFill>
                  <a:srgbClr val="FF0000"/>
                </a:solidFill>
              </a:rPr>
              <a:t>GIF </a:t>
            </a:r>
            <a:r>
              <a:rPr lang="ko-KR" altLang="en-US" b="1" dirty="0" smtClean="0">
                <a:solidFill>
                  <a:srgbClr val="FF0000"/>
                </a:solidFill>
              </a:rPr>
              <a:t>애니메이션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857250" lvl="1" indent="-223838">
              <a:buFont typeface="Calibri" pitchFamily="34" charset="0"/>
              <a:buChar char="–"/>
            </a:pPr>
            <a:r>
              <a:rPr lang="en-US" altLang="ko-KR" sz="2200" b="1" dirty="0" smtClean="0"/>
              <a:t>ANIMATION 3</a:t>
            </a:r>
            <a:r>
              <a:rPr lang="ko-KR" altLang="en-US" sz="2200" b="1" dirty="0" smtClean="0"/>
              <a:t>과  레이어</a:t>
            </a:r>
            <a:r>
              <a:rPr lang="en-US" altLang="ko-KR" sz="2200" b="1" dirty="0" smtClean="0"/>
              <a:t>3</a:t>
            </a:r>
            <a:r>
              <a:rPr lang="ko-KR" altLang="en-US" sz="2200" b="1" dirty="0" smtClean="0"/>
              <a:t> 눈만  열고 이렇게 마지막까지 만들어</a:t>
            </a:r>
            <a:endParaRPr lang="en-US" altLang="ko-KR" sz="2200" b="1" dirty="0" smtClean="0"/>
          </a:p>
          <a:p>
            <a:pPr marL="857250" lvl="1" indent="-223838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</p:txBody>
      </p:sp>
      <p:pic>
        <p:nvPicPr>
          <p:cNvPr id="7" name="그림 6" descr="all g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92390"/>
            <a:ext cx="7329760" cy="5565610"/>
          </a:xfrm>
          <a:prstGeom prst="rect">
            <a:avLst/>
          </a:prstGeom>
        </p:spPr>
      </p:pic>
      <p:sp>
        <p:nvSpPr>
          <p:cNvPr id="8" name="타원 7"/>
          <p:cNvSpPr/>
          <p:nvPr/>
        </p:nvSpPr>
        <p:spPr>
          <a:xfrm>
            <a:off x="827584" y="5589240"/>
            <a:ext cx="6264696" cy="126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580112" y="2276872"/>
            <a:ext cx="21602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움직이는  </a:t>
            </a:r>
            <a:r>
              <a:rPr lang="en-US" altLang="ko-KR" b="1" dirty="0" smtClean="0">
                <a:solidFill>
                  <a:srgbClr val="FF0000"/>
                </a:solidFill>
              </a:rPr>
              <a:t>GIF </a:t>
            </a:r>
            <a:r>
              <a:rPr lang="ko-KR" altLang="en-US" b="1" dirty="0" smtClean="0">
                <a:solidFill>
                  <a:srgbClr val="FF0000"/>
                </a:solidFill>
              </a:rPr>
              <a:t>애니메이션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396552" y="908720"/>
            <a:ext cx="9540552" cy="6165304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857250" lvl="1" indent="-457200">
              <a:buFont typeface="Calibri" pitchFamily="34" charset="0"/>
              <a:buChar char="–"/>
            </a:pPr>
            <a:r>
              <a:rPr lang="en-US" altLang="ko-KR" sz="2200" b="1" dirty="0" smtClean="0"/>
              <a:t>Animation 1</a:t>
            </a:r>
            <a:r>
              <a:rPr lang="ko-KR" altLang="en-US" sz="2200" b="1" dirty="0" smtClean="0"/>
              <a:t>을</a:t>
            </a:r>
            <a:r>
              <a:rPr lang="en-US" altLang="ko-KR" sz="2200" b="1" dirty="0" smtClean="0"/>
              <a:t> </a:t>
            </a:r>
            <a:r>
              <a:rPr lang="ko-KR" altLang="en-US" sz="2200" b="1" dirty="0" smtClean="0"/>
              <a:t> 선택</a:t>
            </a:r>
            <a:r>
              <a:rPr lang="en-US" altLang="ko-KR" sz="2200" b="1" dirty="0" smtClean="0"/>
              <a:t>, palette  </a:t>
            </a:r>
            <a:r>
              <a:rPr lang="ko-KR" altLang="en-US" sz="2200" b="1" dirty="0" smtClean="0"/>
              <a:t>옵션 중 </a:t>
            </a:r>
            <a:r>
              <a:rPr lang="en-US" altLang="ko-KR" sz="2200" b="1" dirty="0" err="1" smtClean="0"/>
              <a:t>tween</a:t>
            </a:r>
            <a:r>
              <a:rPr lang="en-US" altLang="ko-KR" sz="2200" b="1" dirty="0" smtClean="0"/>
              <a:t> </a:t>
            </a:r>
            <a:r>
              <a:rPr lang="ko-KR" altLang="en-US" sz="2200" b="1" dirty="0" smtClean="0"/>
              <a:t>선택</a:t>
            </a: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r>
              <a:rPr lang="en-US" altLang="ko-KR" sz="2200" b="1" dirty="0" smtClean="0"/>
              <a:t>Animation 1</a:t>
            </a:r>
            <a:r>
              <a:rPr lang="ko-KR" altLang="en-US" sz="2200" b="1" dirty="0" smtClean="0"/>
              <a:t>과 </a:t>
            </a:r>
            <a:r>
              <a:rPr lang="en-US" altLang="ko-KR" sz="2200" b="1" dirty="0" smtClean="0"/>
              <a:t>Animation 2 </a:t>
            </a:r>
            <a:r>
              <a:rPr lang="ko-KR" altLang="en-US" sz="2200" b="1" dirty="0" smtClean="0"/>
              <a:t>사이에 </a:t>
            </a:r>
            <a:r>
              <a:rPr lang="en-US" altLang="ko-KR" sz="2200" b="1" dirty="0" err="1" smtClean="0"/>
              <a:t>tween</a:t>
            </a:r>
            <a:r>
              <a:rPr lang="en-US" altLang="ko-KR" sz="2200" b="1" dirty="0" smtClean="0"/>
              <a:t> </a:t>
            </a:r>
            <a:r>
              <a:rPr lang="ko-KR" altLang="en-US" sz="2200" b="1" dirty="0" smtClean="0"/>
              <a:t>개수를 </a:t>
            </a:r>
            <a:r>
              <a:rPr lang="en-US" altLang="ko-KR" sz="2200" b="1" dirty="0" smtClean="0"/>
              <a:t>3</a:t>
            </a:r>
            <a:r>
              <a:rPr lang="ko-KR" altLang="en-US" sz="2200" b="1" dirty="0" smtClean="0"/>
              <a:t>번을 원하면</a:t>
            </a:r>
            <a:r>
              <a:rPr lang="en-US" altLang="ko-KR" sz="2200" b="1" dirty="0" smtClean="0"/>
              <a:t>3</a:t>
            </a:r>
            <a:r>
              <a:rPr lang="ko-KR" altLang="en-US" sz="2200" b="1" dirty="0" smtClean="0"/>
              <a:t>을</a:t>
            </a:r>
            <a:r>
              <a:rPr lang="en-US" altLang="ko-KR" sz="2200" b="1" dirty="0" smtClean="0"/>
              <a:t>,</a:t>
            </a:r>
            <a:r>
              <a:rPr lang="ko-KR" altLang="en-US" sz="2200" b="1" dirty="0" smtClean="0"/>
              <a:t>  </a:t>
            </a:r>
            <a:r>
              <a:rPr lang="en-US" altLang="ko-KR" sz="2200" b="1" dirty="0" smtClean="0"/>
              <a:t>5</a:t>
            </a:r>
            <a:r>
              <a:rPr lang="ko-KR" altLang="en-US" sz="2200" b="1" dirty="0" smtClean="0"/>
              <a:t>를 원하면 </a:t>
            </a:r>
            <a:r>
              <a:rPr lang="en-US" altLang="ko-KR" sz="2200" b="1" dirty="0" smtClean="0"/>
              <a:t>5</a:t>
            </a:r>
            <a:r>
              <a:rPr lang="ko-KR" altLang="en-US" sz="2200" b="1" dirty="0" smtClean="0"/>
              <a:t>를 기입   </a:t>
            </a:r>
            <a:endParaRPr lang="en-US" altLang="ko-KR" sz="2200" b="1" dirty="0" smtClean="0"/>
          </a:p>
        </p:txBody>
      </p:sp>
      <p:pic>
        <p:nvPicPr>
          <p:cNvPr id="10" name="그림 9" descr="gif 새 애니 레이어 첨가 버튼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035800" cy="1638300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7164288" y="148478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Straight Arrow Connector 9"/>
          <p:cNvCxnSpPr>
            <a:endCxn id="11" idx="1"/>
          </p:cNvCxnSpPr>
          <p:nvPr/>
        </p:nvCxnSpPr>
        <p:spPr>
          <a:xfrm>
            <a:off x="5364088" y="1268760"/>
            <a:ext cx="1863472" cy="2792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파레트 옵션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996952"/>
            <a:ext cx="3118360" cy="3168352"/>
          </a:xfrm>
          <a:prstGeom prst="rect">
            <a:avLst/>
          </a:prstGeom>
        </p:spPr>
      </p:pic>
      <p:pic>
        <p:nvPicPr>
          <p:cNvPr id="16" name="그림 15" descr="twe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212976"/>
            <a:ext cx="3318788" cy="2930704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5364088" y="3933056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611560" y="5949280"/>
            <a:ext cx="2160240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Straight Arrow Connector 9"/>
          <p:cNvCxnSpPr>
            <a:endCxn id="17" idx="4"/>
          </p:cNvCxnSpPr>
          <p:nvPr/>
        </p:nvCxnSpPr>
        <p:spPr>
          <a:xfrm flipH="1" flipV="1">
            <a:off x="5616116" y="4293096"/>
            <a:ext cx="828092" cy="22322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>
          <a:xfrm>
            <a:off x="4427984" y="5301208"/>
            <a:ext cx="50405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움직이는  </a:t>
            </a:r>
            <a:r>
              <a:rPr lang="en-US" altLang="ko-KR" b="1" dirty="0" smtClean="0">
                <a:solidFill>
                  <a:srgbClr val="FF0000"/>
                </a:solidFill>
              </a:rPr>
              <a:t>GIF </a:t>
            </a:r>
            <a:r>
              <a:rPr lang="ko-KR" altLang="en-US" b="1" dirty="0" smtClean="0">
                <a:solidFill>
                  <a:srgbClr val="FF0000"/>
                </a:solidFill>
              </a:rPr>
              <a:t>애니메이션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움직이는  </a:t>
            </a:r>
            <a:r>
              <a:rPr lang="en-US" altLang="ko-KR" b="1" dirty="0" smtClean="0">
                <a:solidFill>
                  <a:srgbClr val="FF0000"/>
                </a:solidFill>
              </a:rPr>
              <a:t>GIF </a:t>
            </a:r>
            <a:r>
              <a:rPr lang="ko-KR" altLang="en-US" b="1" dirty="0" smtClean="0">
                <a:solidFill>
                  <a:srgbClr val="FF0000"/>
                </a:solidFill>
              </a:rPr>
              <a:t>애니메이션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396552" y="908720"/>
            <a:ext cx="9540552" cy="5949280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857250" lvl="1" indent="-223838">
              <a:buFont typeface="Calibri" pitchFamily="34" charset="0"/>
              <a:buChar char="–"/>
            </a:pPr>
            <a:r>
              <a:rPr lang="en-US" altLang="ko-KR" sz="2200" b="1" dirty="0" smtClean="0"/>
              <a:t>Animation 1</a:t>
            </a:r>
            <a:r>
              <a:rPr lang="ko-KR" altLang="en-US" sz="2200" b="1" dirty="0" smtClean="0"/>
              <a:t>에서 </a:t>
            </a:r>
            <a:r>
              <a:rPr lang="en-US" altLang="ko-KR" sz="2200" b="1" dirty="0" smtClean="0"/>
              <a:t>Animation</a:t>
            </a:r>
            <a:r>
              <a:rPr lang="ko-KR" altLang="en-US" sz="2200" b="1" dirty="0" smtClean="0"/>
              <a:t>마지막까지 </a:t>
            </a:r>
            <a:r>
              <a:rPr lang="en-US" altLang="ko-KR" sz="2200" b="1" dirty="0" err="1" smtClean="0"/>
              <a:t>tween</a:t>
            </a:r>
            <a:r>
              <a:rPr lang="en-US" altLang="ko-KR" sz="2200" b="1" dirty="0" smtClean="0"/>
              <a:t> </a:t>
            </a:r>
            <a:r>
              <a:rPr lang="ko-KR" altLang="en-US" sz="2200" b="1" dirty="0" smtClean="0"/>
              <a:t>을 넣어 아래 그림처럼 만든다</a:t>
            </a:r>
            <a:r>
              <a:rPr lang="en-US" altLang="ko-KR" sz="2200" b="1" dirty="0" smtClean="0"/>
              <a:t>. Animation</a:t>
            </a:r>
            <a:r>
              <a:rPr lang="ko-KR" altLang="en-US" sz="2200" b="1" dirty="0" smtClean="0"/>
              <a:t>마지막 프레임 </a:t>
            </a:r>
            <a:r>
              <a:rPr lang="en-US" altLang="ko-KR" sz="2200" b="1" dirty="0" err="1" smtClean="0"/>
              <a:t>tween</a:t>
            </a:r>
            <a:r>
              <a:rPr lang="ko-KR" altLang="en-US" sz="2200" b="1" dirty="0" smtClean="0"/>
              <a:t>줄 때는 첫 프레임을 마지막 프레임 뒤에 복사해주고 </a:t>
            </a:r>
            <a:r>
              <a:rPr lang="en-US" altLang="ko-KR" sz="2200" b="1" dirty="0" err="1" smtClean="0"/>
              <a:t>tween</a:t>
            </a:r>
            <a:r>
              <a:rPr lang="ko-KR" altLang="en-US" sz="2200" b="1" dirty="0" smtClean="0"/>
              <a:t>시킨다</a:t>
            </a:r>
            <a:r>
              <a:rPr lang="en-US" altLang="ko-KR" sz="2200" b="1" dirty="0" smtClean="0"/>
              <a:t>.</a:t>
            </a:r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r>
              <a:rPr lang="en-US" altLang="ko-KR" sz="2200" b="1" dirty="0" smtClean="0"/>
              <a:t>                    Play </a:t>
            </a:r>
            <a:r>
              <a:rPr lang="ko-KR" altLang="en-US" sz="2200" b="1" dirty="0" smtClean="0"/>
              <a:t>버튼을 눌러 그림 움직임을 확인</a:t>
            </a:r>
            <a:r>
              <a:rPr lang="en-US" altLang="ko-KR" sz="2200" b="1" dirty="0" smtClean="0"/>
              <a:t>.</a:t>
            </a:r>
          </a:p>
          <a:p>
            <a:pPr marL="857250" lvl="1" indent="-457200">
              <a:buFont typeface="Calibri" pitchFamily="34" charset="0"/>
              <a:buChar char="–"/>
            </a:pPr>
            <a:r>
              <a:rPr lang="ko-KR" altLang="en-US" sz="2200" b="1" dirty="0" smtClean="0"/>
              <a:t>각</a:t>
            </a:r>
            <a:r>
              <a:rPr lang="en-US" altLang="ko-KR" sz="2200" b="1" dirty="0" smtClean="0"/>
              <a:t> </a:t>
            </a:r>
            <a:r>
              <a:rPr lang="ko-KR" altLang="en-US" sz="2200" b="1" dirty="0" smtClean="0"/>
              <a:t>프레임의 </a:t>
            </a:r>
            <a:r>
              <a:rPr lang="en-US" altLang="ko-KR" sz="2200" b="1" dirty="0" smtClean="0"/>
              <a:t>sec</a:t>
            </a:r>
            <a:r>
              <a:rPr lang="ko-KR" altLang="en-US" sz="2200" b="1" dirty="0" smtClean="0"/>
              <a:t>부분을 클릭하여 시간을 조정해 준다</a:t>
            </a:r>
            <a:r>
              <a:rPr lang="en-US" altLang="ko-KR" sz="2200" b="1" dirty="0" smtClean="0"/>
              <a:t>.</a:t>
            </a:r>
          </a:p>
          <a:p>
            <a:pPr marL="857250" lvl="1" indent="-457200">
              <a:buFont typeface="Calibri" pitchFamily="34" charset="0"/>
              <a:buChar char="–"/>
            </a:pPr>
            <a:r>
              <a:rPr lang="en-US" altLang="ko-KR" sz="2200" b="1" dirty="0" smtClean="0"/>
              <a:t>File&gt;save</a:t>
            </a:r>
            <a:r>
              <a:rPr lang="ko-KR" altLang="en-US" sz="2200" b="1" dirty="0" smtClean="0"/>
              <a:t> </a:t>
            </a:r>
            <a:r>
              <a:rPr lang="en-US" altLang="ko-KR" sz="2200" b="1" dirty="0" smtClean="0"/>
              <a:t>for web&gt;save&gt; 128</a:t>
            </a:r>
            <a:r>
              <a:rPr lang="ko-KR" altLang="en-US" sz="2200" b="1" dirty="0" smtClean="0"/>
              <a:t>이상 </a:t>
            </a:r>
            <a:r>
              <a:rPr lang="en-US" altLang="ko-KR" sz="2200" b="1" dirty="0" smtClean="0"/>
              <a:t>color </a:t>
            </a:r>
            <a:r>
              <a:rPr lang="ko-KR" altLang="en-US" sz="2200" b="1" dirty="0" smtClean="0"/>
              <a:t>선택한다</a:t>
            </a:r>
            <a:r>
              <a:rPr lang="en-US" altLang="ko-KR" sz="2200" b="1" dirty="0" smtClean="0"/>
              <a:t>.</a:t>
            </a:r>
          </a:p>
          <a:p>
            <a:pPr marL="857250" lvl="1" indent="-457200">
              <a:buFont typeface="Calibri" pitchFamily="34" charset="0"/>
              <a:buChar char="–"/>
            </a:pPr>
            <a:r>
              <a:rPr lang="ko-KR" altLang="en-US" sz="2200" b="1" dirty="0" smtClean="0"/>
              <a:t>파일명과 파일형식을 기입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파일이름 영문으로</a:t>
            </a: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r>
              <a:rPr lang="ko-KR" altLang="en-US" sz="2200" b="1" dirty="0" smtClean="0"/>
              <a:t>파일 형식은 반드시 </a:t>
            </a:r>
            <a:r>
              <a:rPr lang="en-US" altLang="ko-KR" sz="2200" b="1" dirty="0" smtClean="0"/>
              <a:t>HTML and </a:t>
            </a:r>
            <a:r>
              <a:rPr lang="ko-KR" altLang="en-US" sz="2200" b="1" dirty="0" smtClean="0"/>
              <a:t> </a:t>
            </a:r>
            <a:r>
              <a:rPr lang="en-US" altLang="ko-KR" sz="2200" b="1" dirty="0" smtClean="0"/>
              <a:t>image(html)</a:t>
            </a:r>
            <a:r>
              <a:rPr lang="ko-KR" altLang="en-US" sz="2200" b="1" dirty="0" smtClean="0"/>
              <a:t>로 해준다</a:t>
            </a:r>
            <a:r>
              <a:rPr lang="en-US" altLang="ko-KR" sz="2200" b="1" dirty="0" smtClean="0"/>
              <a:t>.</a:t>
            </a:r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Font typeface="Calibri" pitchFamily="34" charset="0"/>
              <a:buChar char="–"/>
            </a:pPr>
            <a:endParaRPr lang="en-US" altLang="ko-KR" sz="2200" b="1" dirty="0" smtClean="0"/>
          </a:p>
          <a:p>
            <a:pPr marL="857250" lvl="1" indent="-457200">
              <a:buNone/>
            </a:pPr>
            <a:endParaRPr lang="en-US" altLang="ko-KR" sz="2200" b="1" dirty="0" smtClean="0"/>
          </a:p>
        </p:txBody>
      </p:sp>
      <p:pic>
        <p:nvPicPr>
          <p:cNvPr id="13" name="그림 12" descr="gif 새 애니 레이어 첨가 버튼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1335519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0" y="2996952"/>
            <a:ext cx="7555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Straight Arrow Connector 9"/>
          <p:cNvCxnSpPr>
            <a:stCxn id="14" idx="4"/>
          </p:cNvCxnSpPr>
          <p:nvPr/>
        </p:nvCxnSpPr>
        <p:spPr>
          <a:xfrm>
            <a:off x="377788" y="3284984"/>
            <a:ext cx="1961964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birthday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484784"/>
            <a:ext cx="5040560" cy="5040560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움직이는  </a:t>
            </a:r>
            <a:r>
              <a:rPr lang="en-US" altLang="ko-KR" b="1" dirty="0" smtClean="0">
                <a:solidFill>
                  <a:srgbClr val="FF0000"/>
                </a:solidFill>
              </a:rPr>
              <a:t>GIF </a:t>
            </a:r>
            <a:r>
              <a:rPr lang="ko-KR" altLang="en-US" b="1" dirty="0" smtClean="0">
                <a:solidFill>
                  <a:srgbClr val="FF0000"/>
                </a:solidFill>
              </a:rPr>
              <a:t>애니메이션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알파채널 이해하기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  <a:noFill/>
          <a:ln>
            <a:noFill/>
          </a:ln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ko-KR" altLang="en-US" sz="2600" b="1" dirty="0" smtClean="0"/>
              <a:t>색상채널</a:t>
            </a:r>
            <a:endParaRPr lang="en-US" altLang="ko-KR" sz="2600" b="1" dirty="0" smtClean="0"/>
          </a:p>
          <a:p>
            <a:pPr marL="914400" lvl="1" indent="-514350">
              <a:buFont typeface="Calibri" pitchFamily="34" charset="0"/>
              <a:buChar char="–"/>
            </a:pPr>
            <a:r>
              <a:rPr lang="ko-KR" altLang="en-US" sz="2200" b="1" dirty="0" smtClean="0"/>
              <a:t>현재 보여지는 </a:t>
            </a:r>
            <a:r>
              <a:rPr lang="ko-KR" altLang="en-US" sz="2400" b="1" dirty="0" smtClean="0"/>
              <a:t>색상에 대한 정보를 표시하는 기능</a:t>
            </a:r>
            <a:endParaRPr lang="en-US" altLang="ko-KR" sz="2200" b="1" dirty="0" smtClean="0"/>
          </a:p>
          <a:p>
            <a:pPr marL="914400" lvl="1" indent="-514350">
              <a:buFont typeface="Calibri" pitchFamily="34" charset="0"/>
              <a:buChar char="–"/>
            </a:pPr>
            <a:r>
              <a:rPr lang="en-US" altLang="ko-KR" sz="2200" b="1" dirty="0" smtClean="0"/>
              <a:t>RGB 3</a:t>
            </a:r>
            <a:r>
              <a:rPr lang="ko-KR" altLang="en-US" sz="2200" b="1" dirty="0" smtClean="0"/>
              <a:t>색       </a:t>
            </a:r>
            <a:r>
              <a:rPr lang="en-US" altLang="ko-KR" sz="2200" b="1" dirty="0" smtClean="0"/>
              <a:t>CMYK 4</a:t>
            </a:r>
            <a:r>
              <a:rPr lang="ko-KR" altLang="en-US" sz="2200" b="1" dirty="0" smtClean="0"/>
              <a:t>색</a:t>
            </a:r>
            <a:endParaRPr lang="en-US" altLang="ko-KR" sz="2200" b="1" dirty="0" smtClean="0"/>
          </a:p>
          <a:p>
            <a:pPr marL="514350" indent="-514350">
              <a:buNone/>
            </a:pPr>
            <a:r>
              <a:rPr lang="en-US" altLang="ko-KR" sz="2600" b="1" dirty="0" smtClean="0"/>
              <a:t>B. </a:t>
            </a:r>
            <a:r>
              <a:rPr lang="ko-KR" altLang="en-US" sz="2600" b="1" dirty="0" smtClean="0"/>
              <a:t>알파채널</a:t>
            </a:r>
            <a:endParaRPr lang="en-US" altLang="ko-KR" sz="2600" b="1" dirty="0" smtClean="0"/>
          </a:p>
          <a:p>
            <a:pPr marL="914400" lvl="1" indent="-514350">
              <a:buFont typeface="Calibri" pitchFamily="34" charset="0"/>
              <a:buChar char="–"/>
            </a:pPr>
            <a:r>
              <a:rPr lang="ko-KR" altLang="en-US" sz="2200" b="1" dirty="0" smtClean="0"/>
              <a:t>선택 영역을 만들어 이미지 선택 영역을 정밀하게 수정할 수 있는 기능</a:t>
            </a:r>
            <a:endParaRPr lang="en-US" altLang="ko-KR" sz="2200" b="1" dirty="0" smtClean="0"/>
          </a:p>
          <a:p>
            <a:pPr marL="914400" lvl="1" indent="-514350">
              <a:buFont typeface="Calibri" pitchFamily="34" charset="0"/>
              <a:buChar char="–"/>
            </a:pPr>
            <a:r>
              <a:rPr lang="ko-KR" altLang="en-US" sz="2200" b="1" dirty="0" smtClean="0"/>
              <a:t>흰색과 검은 색으로 이뤄짐</a:t>
            </a:r>
            <a:r>
              <a:rPr lang="en-US" altLang="ko-KR" sz="2200" b="1" dirty="0" smtClean="0"/>
              <a:t>.</a:t>
            </a:r>
          </a:p>
          <a:p>
            <a:pPr marL="1771650" lvl="3" indent="-514350">
              <a:buNone/>
            </a:pPr>
            <a:r>
              <a:rPr lang="ko-KR" altLang="en-US" sz="1400" b="1" dirty="0" smtClean="0"/>
              <a:t>흰 부분</a:t>
            </a:r>
            <a:r>
              <a:rPr lang="en-US" altLang="ko-KR" sz="1400" b="1" dirty="0" smtClean="0"/>
              <a:t>---</a:t>
            </a:r>
            <a:r>
              <a:rPr lang="ko-KR" altLang="en-US" sz="1400" b="1" dirty="0" smtClean="0"/>
              <a:t>작업할 수 있는 부분   </a:t>
            </a:r>
            <a:endParaRPr lang="en-US" altLang="ko-KR" sz="1400" b="1" dirty="0" smtClean="0"/>
          </a:p>
          <a:p>
            <a:pPr marL="1771650" lvl="3" indent="-514350">
              <a:buNone/>
            </a:pPr>
            <a:r>
              <a:rPr lang="ko-KR" altLang="en-US" sz="1400" b="1" dirty="0" smtClean="0"/>
              <a:t>검은 부분</a:t>
            </a:r>
            <a:r>
              <a:rPr lang="en-US" altLang="ko-KR" sz="1400" b="1" dirty="0" smtClean="0"/>
              <a:t>---</a:t>
            </a:r>
            <a:r>
              <a:rPr lang="ko-KR" altLang="en-US" sz="1400" b="1" dirty="0" smtClean="0"/>
              <a:t>작업할 수 없는 부분</a:t>
            </a:r>
            <a:endParaRPr lang="en-US" altLang="ko-KR" sz="1400" b="1" dirty="0" smtClean="0"/>
          </a:p>
          <a:p>
            <a:pPr marL="1771650" lvl="3" indent="-514350">
              <a:buNone/>
            </a:pPr>
            <a:endParaRPr lang="en-US" altLang="ko-KR" sz="1400" b="1" dirty="0" smtClean="0"/>
          </a:p>
          <a:p>
            <a:pPr marL="914400" lvl="1" indent="-514350">
              <a:buFont typeface="Calibri" pitchFamily="34" charset="0"/>
              <a:buChar char="–"/>
            </a:pPr>
            <a:r>
              <a:rPr lang="ko-KR" altLang="en-US" sz="2200" b="1" dirty="0" smtClean="0"/>
              <a:t>알파채널의 흰색 부분은 마스크와 같은 개념</a:t>
            </a:r>
            <a:r>
              <a:rPr lang="en-US" altLang="ko-KR" sz="2200" b="1" dirty="0" smtClean="0"/>
              <a:t>.</a:t>
            </a:r>
          </a:p>
          <a:p>
            <a:pPr marL="914400" lvl="1" indent="-514350">
              <a:buFont typeface="Calibri" pitchFamily="34" charset="0"/>
              <a:buChar char="–"/>
            </a:pPr>
            <a:r>
              <a:rPr lang="ko-KR" altLang="en-US" sz="2400" b="1" dirty="0" smtClean="0">
                <a:latin typeface="+mj-ea"/>
                <a:ea typeface="+mj-ea"/>
              </a:rPr>
              <a:t>여러 개의 알파채널을 만든 후 흰색의 농도를 조절하여 선택영역을 더하거나 빼면서 영역을 만들어 최종적으로는 </a:t>
            </a:r>
            <a:r>
              <a:rPr lang="en-US" altLang="ko-KR" sz="2400" b="1" dirty="0" smtClean="0">
                <a:latin typeface="+mj-ea"/>
                <a:ea typeface="+mj-ea"/>
              </a:rPr>
              <a:t>RGB </a:t>
            </a:r>
            <a:r>
              <a:rPr lang="ko-KR" altLang="en-US" sz="2400" b="1" dirty="0" smtClean="0">
                <a:latin typeface="+mj-ea"/>
                <a:ea typeface="+mj-ea"/>
              </a:rPr>
              <a:t>색상채널에 효과를 적용할 수 있음</a:t>
            </a:r>
            <a:r>
              <a:rPr lang="en-US" altLang="ko-KR" sz="2400" b="1" dirty="0" smtClean="0">
                <a:latin typeface="+mj-ea"/>
                <a:ea typeface="+mj-ea"/>
              </a:rPr>
              <a:t>.</a:t>
            </a:r>
            <a:endParaRPr lang="en-US" altLang="ko-KR" sz="2200" b="1" dirty="0" smtClean="0">
              <a:latin typeface="+mj-ea"/>
              <a:ea typeface="+mj-ea"/>
            </a:endParaRPr>
          </a:p>
          <a:p>
            <a:pPr marL="914400" lvl="1" indent="-514350">
              <a:buFont typeface="Calibri" pitchFamily="34" charset="0"/>
              <a:buChar char="–"/>
            </a:pPr>
            <a:r>
              <a:rPr lang="ko-KR" altLang="en-US" sz="2200" b="1" dirty="0" smtClean="0">
                <a:latin typeface="+mj-ea"/>
                <a:ea typeface="+mj-ea"/>
              </a:rPr>
              <a:t>알파채널에서는 선택영역을 저장 불러올 수 </a:t>
            </a:r>
            <a:r>
              <a:rPr lang="ko-KR" altLang="en-US" sz="2200" b="1" dirty="0" smtClean="0"/>
              <a:t>있는데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저장된 선택영역을 다시 불러와 이미지 적용 가능</a:t>
            </a:r>
            <a:r>
              <a:rPr lang="en-US" altLang="ko-KR" sz="2200" b="1" dirty="0" smtClean="0"/>
              <a:t>.</a:t>
            </a:r>
          </a:p>
          <a:p>
            <a:pPr marL="914400" lvl="1" indent="-514350">
              <a:buFont typeface="Calibri" pitchFamily="34" charset="0"/>
              <a:buChar char="–"/>
            </a:pPr>
            <a:endParaRPr lang="en-US" altLang="ko-KR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292</Words>
  <Application>Microsoft Office PowerPoint</Application>
  <PresentationFormat>On-screen Show (4:3)</PresentationFormat>
  <Paragraphs>91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움직이는  GIF 애니메이션</vt:lpstr>
      <vt:lpstr>움직이는  GIF 애니메이션</vt:lpstr>
      <vt:lpstr>움직이는  GIF 애니메이션</vt:lpstr>
      <vt:lpstr>움직이는  GIF 애니메이션</vt:lpstr>
      <vt:lpstr>움직이는  GIF 애니메이션</vt:lpstr>
      <vt:lpstr>움직이는  GIF 애니메이션</vt:lpstr>
      <vt:lpstr>움직이는  GIF 애니메이션</vt:lpstr>
      <vt:lpstr>움직이는  GIF 애니메이션</vt:lpstr>
      <vt:lpstr>알파채널 이해하기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움직이는  GIF 애니메이션</dc:title>
  <dc:creator>jungyeo park</dc:creator>
  <cp:lastModifiedBy>jungyeo park</cp:lastModifiedBy>
  <cp:revision>10</cp:revision>
  <dcterms:created xsi:type="dcterms:W3CDTF">2015-08-14T02:24:21Z</dcterms:created>
  <dcterms:modified xsi:type="dcterms:W3CDTF">2016-01-18T07:51:01Z</dcterms:modified>
</cp:coreProperties>
</file>