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1" r:id="rId3"/>
    <p:sldId id="299" r:id="rId4"/>
    <p:sldId id="300" r:id="rId5"/>
    <p:sldId id="301" r:id="rId6"/>
    <p:sldId id="297" r:id="rId7"/>
    <p:sldId id="302" r:id="rId8"/>
    <p:sldId id="298" r:id="rId9"/>
    <p:sldId id="289" r:id="rId10"/>
    <p:sldId id="290" r:id="rId11"/>
    <p:sldId id="303" r:id="rId12"/>
    <p:sldId id="269" r:id="rId13"/>
    <p:sldId id="306" r:id="rId14"/>
    <p:sldId id="305" r:id="rId15"/>
    <p:sldId id="263" r:id="rId16"/>
    <p:sldId id="307" r:id="rId17"/>
    <p:sldId id="308" r:id="rId18"/>
    <p:sldId id="304" r:id="rId19"/>
    <p:sldId id="311" r:id="rId20"/>
    <p:sldId id="315" r:id="rId21"/>
    <p:sldId id="309" r:id="rId22"/>
    <p:sldId id="313" r:id="rId23"/>
    <p:sldId id="314" r:id="rId24"/>
    <p:sldId id="312" r:id="rId25"/>
    <p:sldId id="296" r:id="rId26"/>
    <p:sldId id="286" r:id="rId27"/>
    <p:sldId id="316" r:id="rId28"/>
    <p:sldId id="317" r:id="rId29"/>
    <p:sldId id="31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88787" autoAdjust="0"/>
  </p:normalViewPr>
  <p:slideViewPr>
    <p:cSldViewPr>
      <p:cViewPr>
        <p:scale>
          <a:sx n="100" d="100"/>
          <a:sy n="100" d="100"/>
        </p:scale>
        <p:origin x="-414" y="16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146471936"/>
        <c:axId val="91095808"/>
      </c:barChart>
      <c:catAx>
        <c:axId val="1464719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1095808"/>
        <c:crosses val="autoZero"/>
        <c:auto val="1"/>
        <c:lblAlgn val="ctr"/>
        <c:lblOffset val="100"/>
      </c:catAx>
      <c:valAx>
        <c:axId val="91095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6471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146779136"/>
        <c:axId val="147297024"/>
      </c:barChart>
      <c:catAx>
        <c:axId val="1467791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7297024"/>
        <c:crosses val="autoZero"/>
        <c:auto val="1"/>
        <c:lblAlgn val="ctr"/>
        <c:lblOffset val="100"/>
      </c:catAx>
      <c:valAx>
        <c:axId val="147297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67791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148047360"/>
        <c:axId val="148048896"/>
      </c:barChart>
      <c:catAx>
        <c:axId val="148047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8048896"/>
        <c:crosses val="autoZero"/>
        <c:auto val="1"/>
        <c:lblAlgn val="ctr"/>
        <c:lblOffset val="100"/>
      </c:catAx>
      <c:valAx>
        <c:axId val="148048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8047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79C34-C9A1-4CB9-9402-BBDEFDDE950B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0D40-90E2-48C6-939F-BAF2D2631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73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80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80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80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80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C0FA5B-DC41-460D-9BF6-EB4E0CA242CC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AB9-137B-41EA-8FB7-A1451DD19106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73CC-42AD-4799-BEAF-A80D6D343442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23CCDD-3266-4523-8AC6-344FAE62C6EB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072462" y="6072206"/>
            <a:ext cx="714380" cy="521208"/>
          </a:xfrm>
        </p:spPr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340D64-5380-4A14-AE8B-E44D493E6C08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6F9-B9DA-489C-A642-3A9834B28D0C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0B74-BD05-4A8E-9A91-39FEF7592329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90D08-21CD-49BC-A02B-9DEBF3EC4EBA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E304-42C6-4C3A-8615-40FC37CB31F6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AF8486-021A-45F6-85E8-09448731B18F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B7062B-776A-4924-8F12-7A766A5E779F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0CE225-79DF-4B6F-99A5-2F037B992896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286776" y="6357958"/>
            <a:ext cx="428628" cy="42862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15338" y="6286520"/>
            <a:ext cx="571504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  </a:t>
            </a:r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jthe3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pjthe3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10814" y="404664"/>
            <a:ext cx="132237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357290" y="1714488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14348" y="1142984"/>
            <a:ext cx="6929486" cy="857256"/>
            <a:chOff x="1064248" y="1000108"/>
            <a:chExt cx="6508148" cy="857256"/>
          </a:xfrm>
        </p:grpSpPr>
        <p:sp>
          <p:nvSpPr>
            <p:cNvPr id="30" name="Teardrop 29"/>
            <p:cNvSpPr/>
            <p:nvPr/>
          </p:nvSpPr>
          <p:spPr>
            <a:xfrm>
              <a:off x="1064248" y="1000108"/>
              <a:ext cx="872226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936474" y="1000108"/>
              <a:ext cx="5635922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이름정의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창 정렬 및 창 나누기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틀 고정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4348" y="2143116"/>
            <a:ext cx="6929486" cy="857256"/>
            <a:chOff x="928662" y="1000108"/>
            <a:chExt cx="6643734" cy="857256"/>
          </a:xfrm>
        </p:grpSpPr>
        <p:sp>
          <p:nvSpPr>
            <p:cNvPr id="40" name="Teardrop 39"/>
            <p:cNvSpPr/>
            <p:nvPr/>
          </p:nvSpPr>
          <p:spPr>
            <a:xfrm>
              <a:off x="928662" y="1000108"/>
              <a:ext cx="890397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 Single Corner Rectangle 40"/>
            <p:cNvSpPr/>
            <p:nvPr/>
          </p:nvSpPr>
          <p:spPr>
            <a:xfrm>
              <a:off x="1819059" y="1071546"/>
              <a:ext cx="5753337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하이퍼링크설정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텍스트 나누기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4348" y="3143248"/>
            <a:ext cx="6929486" cy="857256"/>
            <a:chOff x="928662" y="1000108"/>
            <a:chExt cx="6851351" cy="857256"/>
          </a:xfrm>
        </p:grpSpPr>
        <p:sp>
          <p:nvSpPr>
            <p:cNvPr id="55" name="Teardrop 54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857356" y="1000108"/>
              <a:ext cx="5922657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중복된 데이터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유효성검사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57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93075" y="6215082"/>
            <a:ext cx="5357850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14348" y="4143380"/>
            <a:ext cx="6929486" cy="857256"/>
            <a:chOff x="928661" y="1000108"/>
            <a:chExt cx="6643735" cy="857256"/>
          </a:xfrm>
        </p:grpSpPr>
        <p:sp>
          <p:nvSpPr>
            <p:cNvPr id="21" name="Teardrop 20"/>
            <p:cNvSpPr/>
            <p:nvPr/>
          </p:nvSpPr>
          <p:spPr>
            <a:xfrm>
              <a:off x="928661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조건부 서식</a:t>
              </a:r>
              <a:endPara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5786" y="5214950"/>
            <a:ext cx="6858048" cy="857256"/>
            <a:chOff x="997154" y="1000108"/>
            <a:chExt cx="6575242" cy="857256"/>
          </a:xfrm>
        </p:grpSpPr>
        <p:sp>
          <p:nvSpPr>
            <p:cNvPr id="25" name="Teardrop 24"/>
            <p:cNvSpPr/>
            <p:nvPr/>
          </p:nvSpPr>
          <p:spPr>
            <a:xfrm>
              <a:off x="997154" y="1000108"/>
              <a:ext cx="860202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 Single Corner Rectangle 26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수학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삼각함수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데이터 베이스 함수 </a:t>
              </a:r>
              <a:endPara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28596" y="620688"/>
            <a:ext cx="5151516" cy="1428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altLang="ko-KR" sz="38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3800" b="1" dirty="0" smtClean="0">
                <a:latin typeface="Batang" pitchFamily="18" charset="-127"/>
                <a:ea typeface="Batang" pitchFamily="18" charset="-127"/>
              </a:rPr>
              <a:t>하이퍼 링크 설정</a:t>
            </a:r>
            <a:endParaRPr lang="en-US" altLang="ko-KR" sz="3200" b="1" dirty="0" smtClean="0"/>
          </a:p>
          <a:p>
            <a:pPr marL="971550" lvl="1" indent="-514350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32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링크그룹</a:t>
            </a:r>
            <a:r>
              <a:rPr lang="en-US" altLang="ko-KR" sz="32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하이퍼링크</a:t>
            </a:r>
            <a:endParaRPr lang="en-US" altLang="ko-KR" sz="3200" b="1" dirty="0" smtClean="0">
              <a:latin typeface="Batang" pitchFamily="18" charset="-127"/>
              <a:ea typeface="Batang" pitchFamily="18" charset="-127"/>
            </a:endParaRPr>
          </a:p>
          <a:p>
            <a:pPr marL="971550" lvl="1" indent="-514350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마우스 링크</a:t>
            </a:r>
            <a:r>
              <a:rPr lang="en-US" altLang="ko-KR" sz="32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하이퍼 링크</a:t>
            </a:r>
            <a:endParaRPr lang="en-US" altLang="ko-KR" sz="3200" b="1" dirty="0" smtClean="0">
              <a:latin typeface="Batang" pitchFamily="18" charset="-127"/>
              <a:ea typeface="Batang" pitchFamily="18" charset="-127"/>
            </a:endParaRPr>
          </a:p>
          <a:p>
            <a:pPr marL="971550" lvl="1" indent="-514350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단축키</a:t>
            </a:r>
            <a:r>
              <a:rPr lang="en-US" altLang="ko-KR" sz="3200" b="1" dirty="0" smtClean="0">
                <a:latin typeface="Batang" pitchFamily="18" charset="-127"/>
                <a:ea typeface="Batang" pitchFamily="18" charset="-127"/>
              </a:rPr>
              <a:t>:CTRL+K</a:t>
            </a:r>
          </a:p>
          <a:p>
            <a:pPr marL="514350" indent="-514350"/>
            <a:endParaRPr lang="en-US" sz="38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488" y="0"/>
            <a:ext cx="380274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하이퍼 링크 설정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pic>
        <p:nvPicPr>
          <p:cNvPr id="6" name="Picture 5" descr="하이퍼링크설정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786058"/>
            <a:ext cx="5357850" cy="3571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500306"/>
            <a:ext cx="257176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기존 </a:t>
            </a:r>
            <a:r>
              <a:rPr lang="ko-KR" altLang="en-US" b="1" dirty="0" err="1" smtClean="0">
                <a:latin typeface="Batang" pitchFamily="18" charset="-127"/>
                <a:ea typeface="Batang" pitchFamily="18" charset="-127"/>
              </a:rPr>
              <a:t>화일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b="1" dirty="0" err="1" smtClean="0">
                <a:latin typeface="Batang" pitchFamily="18" charset="-127"/>
                <a:ea typeface="Batang" pitchFamily="18" charset="-127"/>
              </a:rPr>
              <a:t>웹페이지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다른 파일 또는 인터넷 웹 사이트 주소로 연결</a:t>
            </a:r>
            <a:endParaRPr lang="ko-KR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00100" y="3429000"/>
            <a:ext cx="1428760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5720" y="3714752"/>
            <a:ext cx="150019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현재문서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다른 워크  시트로 연결</a:t>
            </a:r>
            <a:endParaRPr lang="ko-KR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85918" y="4286256"/>
            <a:ext cx="78581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15008" y="1714488"/>
            <a:ext cx="278608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화면 설명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스크린  팁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indent="-514350"/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하이퍼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링크  설정된 곳에서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/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마우스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놓으면 나타나는 </a:t>
            </a:r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안내글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643702" y="2786058"/>
            <a:ext cx="7143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5786454"/>
            <a:ext cx="2444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전자 메일 주소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전자 메일 주소로 연결</a:t>
            </a:r>
            <a:endParaRPr lang="ko-KR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43042" y="5643578"/>
            <a:ext cx="85725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4929198"/>
            <a:ext cx="228598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b="1" dirty="0" err="1" smtClean="0">
                <a:latin typeface="Batang" pitchFamily="18" charset="-127"/>
                <a:ea typeface="Batang" pitchFamily="18" charset="-127"/>
              </a:rPr>
              <a:t>새문서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만들기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새 워크시트를 만들어 연결</a:t>
            </a:r>
            <a:endParaRPr lang="ko-KR" altLang="en-US" sz="1400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2285984" y="5072074"/>
            <a:ext cx="285752" cy="118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43240" y="5929331"/>
            <a:ext cx="25717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주소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웹사이트 주소 입력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3714744" y="3357562"/>
            <a:ext cx="42862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86116" y="2428868"/>
            <a:ext cx="242889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찾는 위치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/</a:t>
            </a:r>
          </a:p>
          <a:p>
            <a:pPr marL="514350" indent="-514350"/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현재 폴더 및 다른 폴더에 있는 파일에 연결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214678" y="5643578"/>
            <a:ext cx="785818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14876" y="4572008"/>
            <a:ext cx="121444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열어본 </a:t>
            </a:r>
            <a:r>
              <a:rPr lang="ko-KR" altLang="en-US" sz="1100" b="1" dirty="0" err="1" smtClean="0">
                <a:latin typeface="Batang" pitchFamily="18" charset="-127"/>
                <a:ea typeface="Batang" pitchFamily="18" charset="-127"/>
              </a:rPr>
              <a:t>웹페이지</a:t>
            </a:r>
            <a:endParaRPr lang="ko-KR" altLang="en-US" sz="11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 flipV="1">
            <a:off x="3500430" y="4702813"/>
            <a:ext cx="1214446" cy="12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0232" y="0"/>
            <a:ext cx="442915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텍스트나누기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520" y="548680"/>
            <a:ext cx="8280920" cy="1418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길게 입력된 셀의 데이터를 여러 개 셀로 나눌 수 있는 기능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indent="-514350"/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단 데이터가 여러 개의 셀로 나누기 위한 구분 기호가 입력 되어 있을 때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사용 가능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/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구분 기호로는 세미콜론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(;),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쉼표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(,),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공백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   ),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및 기타 문자로 분리되어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있어야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2000" b="1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7158" y="3429000"/>
            <a:ext cx="8286808" cy="9286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14350" indent="-514350">
              <a:tabLst>
                <a:tab pos="1887538" algn="l"/>
              </a:tabLst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텍스트 나누는 방법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tabLst>
                <a:tab pos="1887538" algn="l"/>
              </a:tabLst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나눌 영역을 먼저 </a:t>
            </a:r>
            <a:r>
              <a:rPr lang="ko-KR" altLang="en-US" sz="2000" b="1" dirty="0" err="1" smtClean="0">
                <a:latin typeface="Batang" pitchFamily="18" charset="-127"/>
                <a:ea typeface="Batang" pitchFamily="18" charset="-127"/>
              </a:rPr>
              <a:t>드레그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데이터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Data 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데이터 도구 그룹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Data tools&gt;</a:t>
            </a:r>
          </a:p>
          <a:p>
            <a:pPr marL="514350" indent="-514350">
              <a:tabLst>
                <a:tab pos="1887538" algn="l"/>
              </a:tabLst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텍스트 나누기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Text to Columns&gt;Delimited&gt;Next&gt;</a:t>
            </a:r>
            <a:r>
              <a:rPr lang="ko-KR" altLang="en-US" sz="2000" b="1" u="sng" dirty="0" err="1" smtClean="0">
                <a:latin typeface="Batang" pitchFamily="18" charset="-127"/>
                <a:ea typeface="Batang" pitchFamily="18" charset="-127"/>
              </a:rPr>
              <a:t>언더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 바일 경우 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other  _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쓰기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&gt;Next&gt;finish</a:t>
            </a:r>
            <a:endParaRPr lang="en-US" sz="2000" b="1" u="sng" dirty="0" smtClean="0"/>
          </a:p>
        </p:txBody>
      </p:sp>
      <p:pic>
        <p:nvPicPr>
          <p:cNvPr id="11" name="Picture 10" descr="Text To Colu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7643866" cy="12144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0562" y="2357430"/>
            <a:ext cx="714380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57554" y="3143248"/>
            <a:ext cx="1143008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28662" y="2143116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8" name="Picture 17" descr="convert t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57694"/>
            <a:ext cx="2857520" cy="2143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0034" y="5000636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" name="Picture 19" descr="convert to tex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357694"/>
            <a:ext cx="2919992" cy="2143140"/>
          </a:xfrm>
          <a:prstGeom prst="rect">
            <a:avLst/>
          </a:prstGeom>
        </p:spPr>
      </p:pic>
      <p:pic>
        <p:nvPicPr>
          <p:cNvPr id="21" name="Picture 20" descr="convert to tex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357694"/>
            <a:ext cx="2700338" cy="21431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43240" y="5214950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15338" y="6286520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0034" y="3000372"/>
            <a:ext cx="7429552" cy="857256"/>
            <a:chOff x="928662" y="1000108"/>
            <a:chExt cx="7085591" cy="857256"/>
          </a:xfrm>
        </p:grpSpPr>
        <p:sp>
          <p:nvSpPr>
            <p:cNvPr id="18" name="Teardrop 17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1857356" y="1000108"/>
              <a:ext cx="6156897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 유효성검사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중복된 데이터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69776" y="476672"/>
            <a:ext cx="8118648" cy="23042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 유효성검사 설정</a:t>
            </a:r>
            <a:endParaRPr lang="en-US" altLang="ko-KR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정수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소수점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목록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날짜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텍스트 길이 등 입력 범위를 제한하는 방법</a:t>
            </a:r>
            <a:endParaRPr lang="en-US" altLang="ko-KR" sz="18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- 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데이터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Data&gt;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데이터 도구 그룹 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Data tools&gt;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데이터 유효성 검사</a:t>
            </a:r>
            <a:endParaRPr lang="en-US" altLang="ko-KR" sz="18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   Data Validation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 데이터 유효성 검사 설정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 Data Validation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setting&gt;</a:t>
            </a:r>
          </a:p>
          <a:p>
            <a:pPr>
              <a:buNone/>
            </a:pP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   설정범위 셀 지정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설정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settings&gt;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제한대상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Allow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에서 선택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정수선택시</a:t>
            </a:r>
            <a:endParaRPr lang="en-US" altLang="ko-KR" sz="18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최소값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800" b="1" dirty="0" smtClean="0">
                <a:latin typeface="바탕체" pitchFamily="17" charset="-127"/>
                <a:ea typeface="바탕체" pitchFamily="17" charset="-127"/>
              </a:rPr>
              <a:t>최대값입력</a:t>
            </a:r>
            <a:r>
              <a:rPr lang="en-US" altLang="ko-KR" sz="1800" b="1" dirty="0" smtClean="0">
                <a:latin typeface="바탕체" pitchFamily="17" charset="-127"/>
                <a:ea typeface="바탕체" pitchFamily="17" charset="-127"/>
              </a:rPr>
              <a:t>&gt; OK</a:t>
            </a:r>
          </a:p>
          <a:p>
            <a:pPr>
              <a:buNone/>
            </a:pPr>
            <a:endParaRPr lang="ko-KR" alt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6336196" y="2996952"/>
            <a:ext cx="129614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IME Mode</a:t>
            </a:r>
          </a:p>
        </p:txBody>
      </p:sp>
      <p:pic>
        <p:nvPicPr>
          <p:cNvPr id="8" name="Picture 7" descr="data valid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796" y="3501008"/>
            <a:ext cx="4107180" cy="30251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47564" y="4149080"/>
            <a:ext cx="2448272" cy="2106816"/>
            <a:chOff x="539552" y="3131676"/>
            <a:chExt cx="2448272" cy="2106816"/>
          </a:xfrm>
        </p:grpSpPr>
        <p:sp>
          <p:nvSpPr>
            <p:cNvPr id="10" name="Rectangle 9"/>
            <p:cNvSpPr/>
            <p:nvPr/>
          </p:nvSpPr>
          <p:spPr>
            <a:xfrm>
              <a:off x="1151620" y="3131676"/>
              <a:ext cx="864096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모든값</a:t>
              </a:r>
              <a:endParaRPr lang="en-US" altLang="ko-KR" b="1" dirty="0" smtClean="0"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2015716" y="3316342"/>
              <a:ext cx="936104" cy="3913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39552" y="3573016"/>
              <a:ext cx="108012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정수</a:t>
              </a:r>
              <a:endParaRPr lang="en-US" altLang="ko-KR" b="1" dirty="0" smtClean="0"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1619672" y="3757682"/>
              <a:ext cx="1296144" cy="103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11560" y="4293096"/>
              <a:ext cx="108012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b="1" smtClean="0">
                  <a:latin typeface="Batang" pitchFamily="18" charset="-127"/>
                  <a:ea typeface="Batang" pitchFamily="18" charset="-127"/>
                </a:rPr>
                <a:t>소수점</a:t>
              </a:r>
              <a:endParaRPr lang="en-US" altLang="ko-KR" b="1" dirty="0" smtClean="0"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 flipV="1">
              <a:off x="1691680" y="3933056"/>
              <a:ext cx="1296144" cy="5447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1560" y="4869160"/>
              <a:ext cx="108012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목록</a:t>
              </a:r>
              <a:endParaRPr lang="en-US" altLang="ko-KR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1799692" y="5094476"/>
            <a:ext cx="1224136" cy="9767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72300" y="4797152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날짜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311860" y="4941168"/>
            <a:ext cx="388843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72300" y="544522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시간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92280" y="6021288"/>
            <a:ext cx="144016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텍스트길이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2160" y="6488668"/>
            <a:ext cx="144016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사용자지정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464260" y="5309592"/>
            <a:ext cx="3736032" cy="3516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 flipV="1">
            <a:off x="3707904" y="5445224"/>
            <a:ext cx="3384376" cy="7607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167844" y="5661248"/>
            <a:ext cx="2808312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47764" y="2996952"/>
            <a:ext cx="64807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설정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9852" y="3068960"/>
            <a:ext cx="136815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설명메세지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52020" y="2996952"/>
            <a:ext cx="144016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오류메세지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560" y="3059668"/>
            <a:ext cx="15121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유효성조건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23728" y="3429000"/>
            <a:ext cx="86409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0" idx="3"/>
          </p:cNvCxnSpPr>
          <p:nvPr/>
        </p:nvCxnSpPr>
        <p:spPr>
          <a:xfrm>
            <a:off x="2267744" y="3829690"/>
            <a:ext cx="828092" cy="5150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15616" y="3645024"/>
            <a:ext cx="11521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제한대상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951820" y="0"/>
            <a:ext cx="324036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유효성검사</a:t>
            </a:r>
            <a:r>
              <a:rPr 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Slide Number Placeholder 23"/>
          <p:cNvSpPr txBox="1">
            <a:spLocks/>
          </p:cNvSpPr>
          <p:nvPr/>
        </p:nvSpPr>
        <p:spPr>
          <a:xfrm>
            <a:off x="8143900" y="6336792"/>
            <a:ext cx="71438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56306-C977-46C9-B034-E4563BAAEAC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6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1357298"/>
            <a:ext cx="8208912" cy="1711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설명 및 오류 메시지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규칙을 설정하고 올바른 데이터를 입력하도록 안내문구를 추가하고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,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잘못 </a:t>
            </a:r>
            <a:r>
              <a:rPr kumimoji="0" lang="ko-KR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입력시에는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경고 메시지를 추가할 수 있음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.</a:t>
            </a:r>
          </a:p>
          <a:p>
            <a:pPr>
              <a:buNone/>
            </a:pP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데이터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Data&gt;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데이터 도구 그룹 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Data tools&gt;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데이터 유효성 검사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  Data Validation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설명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/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오류 메시지 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input </a:t>
            </a:r>
            <a:r>
              <a:rPr lang="en-US" altLang="ko-KR" b="1" dirty="0" err="1" smtClean="0">
                <a:latin typeface="바탕체" pitchFamily="17" charset="-127"/>
                <a:ea typeface="바탕체" pitchFamily="17" charset="-127"/>
              </a:rPr>
              <a:t>Message,Error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Alert</a:t>
            </a:r>
            <a:endParaRPr lang="ko-KR" altLang="en-US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51820" y="0"/>
            <a:ext cx="324036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유효성검사</a:t>
            </a:r>
            <a:r>
              <a:rPr 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설명메세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3456384" cy="2529996"/>
          </a:xfrm>
          <a:prstGeom prst="rect">
            <a:avLst/>
          </a:prstGeom>
        </p:spPr>
      </p:pic>
      <p:pic>
        <p:nvPicPr>
          <p:cNvPr id="17" name="Picture 16" descr="오류메세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3342477" cy="25202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52120" y="5229200"/>
            <a:ext cx="201622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오류메세지입력란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숫자로 입력하세요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8" y="5229200"/>
            <a:ext cx="230425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설명 매세지입력란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영문을 입력하세요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6950006" cy="48182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유효성검사  설명 매세지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오류 메세지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, IME Mode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7526070" cy="481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유효성검사  설명 매세지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오류 메세지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, IME Mode</a:t>
            </a:r>
            <a:endParaRPr lang="ko-KR" alt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827584" y="3066668"/>
            <a:ext cx="161967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현재상태 유지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현재 키보드 유지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5" name="Picture 64" descr="IME Mod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24944"/>
            <a:ext cx="4099560" cy="299466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2483768" y="3498716"/>
            <a:ext cx="100811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51520" y="3858756"/>
            <a:ext cx="2664296" cy="8002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영문 전자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2byte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크기의 영문과 공백이 입력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987824" y="4074780"/>
            <a:ext cx="36004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23528" y="4938876"/>
            <a:ext cx="244827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영문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1byte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크기의 영문과 공백 키를 눌렀을 때 입력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1115616" y="4362812"/>
            <a:ext cx="2160240" cy="6167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796136" y="4653136"/>
            <a:ext cx="28083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한글 전자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2byte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크기의 한글과 공백이 입력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3707904" y="4434820"/>
            <a:ext cx="2160240" cy="720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860032" y="4938876"/>
            <a:ext cx="266429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한글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2byte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크기의 한글과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1byte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크기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공백이 입력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3779912" y="4650844"/>
            <a:ext cx="108012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itle 1"/>
          <p:cNvSpPr txBox="1">
            <a:spLocks/>
          </p:cNvSpPr>
          <p:nvPr/>
        </p:nvSpPr>
        <p:spPr>
          <a:xfrm>
            <a:off x="2951820" y="0"/>
            <a:ext cx="324036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유효성검사</a:t>
            </a:r>
            <a:r>
              <a:rPr 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500034" y="1196752"/>
            <a:ext cx="7888390" cy="1214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IME Mode</a:t>
            </a:r>
            <a:r>
              <a:rPr kumimoji="0" lang="ko-KR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설정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데이터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Data&gt;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데이터 도구 그룹 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Data tools&gt;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데이터 유효성 검사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  Data Validation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&gt;IME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모드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1820" y="0"/>
            <a:ext cx="324036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유효성검사</a:t>
            </a:r>
            <a:r>
              <a:rPr 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620688"/>
            <a:ext cx="8143932" cy="62698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sym typeface="Wingdings 2"/>
              </a:rPr>
              <a:t>  </a:t>
            </a:r>
            <a:r>
              <a:rPr lang="ko-KR" altLang="en-US" sz="2000" b="1" dirty="0" smtClean="0"/>
              <a:t>아래 표를 만들고 유효성검사 설정을 이용하여 </a:t>
            </a:r>
            <a:r>
              <a:rPr lang="en-US" altLang="ko-KR" sz="2000" b="1" dirty="0" smtClean="0"/>
              <a:t>60</a:t>
            </a:r>
            <a:r>
              <a:rPr lang="ko-KR" altLang="en-US" sz="2000" b="1" dirty="0" smtClean="0"/>
              <a:t>점과 </a:t>
            </a:r>
            <a:r>
              <a:rPr lang="en-US" altLang="ko-KR" sz="2000" b="1" dirty="0" smtClean="0"/>
              <a:t>100</a:t>
            </a:r>
            <a:r>
              <a:rPr lang="ko-KR" altLang="en-US" sz="2000" b="1" dirty="0" smtClean="0"/>
              <a:t>점 사이에서만 입력하고 </a:t>
            </a:r>
            <a:r>
              <a:rPr lang="en-US" altLang="ko-KR" sz="2000" b="1" dirty="0" smtClean="0"/>
              <a:t>60</a:t>
            </a:r>
            <a:r>
              <a:rPr lang="ko-KR" altLang="en-US" sz="2000" b="1" dirty="0" smtClean="0"/>
              <a:t>점이하는 경고창을 나타내 보시오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521" y="1196752"/>
          <a:ext cx="5688632" cy="2880319"/>
        </p:xfrm>
        <a:graphic>
          <a:graphicData uri="http://schemas.openxmlformats.org/drawingml/2006/table">
            <a:tbl>
              <a:tblPr/>
              <a:tblGrid>
                <a:gridCol w="1121925"/>
                <a:gridCol w="1664452"/>
                <a:gridCol w="1035015"/>
                <a:gridCol w="940204"/>
                <a:gridCol w="927036"/>
              </a:tblGrid>
              <a:tr h="3323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Atlanta Company Test Result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64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부서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Kim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Employee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영업부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Failure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Park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Deputy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총무부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Kim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 Chief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관리부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Hyang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Department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생산부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Lee 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Deputy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관리부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Failure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Kim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 Chief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총무부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Failure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Kim 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Section Chief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영업부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25760" y="4581128"/>
            <a:ext cx="8550696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유효성검사 설정방법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ko-KR" sz="24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lang="en-US" altLang="ko-KR" sz="2000" b="1" noProof="0" dirty="0" smtClean="0">
                <a:latin typeface="바탕체" pitchFamily="17" charset="-127"/>
                <a:ea typeface="바탕체" pitchFamily="17" charset="-127"/>
              </a:rPr>
              <a:t>Score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밑 빨간 부분 영역 드레그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Data&gt;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Data tools&gt; Data Validation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setting&gt;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제한대상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Allow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에서 선택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정수선택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최소값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:60,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최대값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:100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입력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</a:p>
          <a:p>
            <a:pPr marL="274320" lvl="0" indent="-274320">
              <a:spcBef>
                <a:spcPts val="600"/>
              </a:spcBef>
              <a:buClr>
                <a:schemeClr val="tx1"/>
              </a:buClr>
              <a:buSzPct val="70000"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Error Alert&gt;Error Message: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60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점이하 입력되지 않습니다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.&gt;OK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5936" y="2132856"/>
            <a:ext cx="1080120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정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196752"/>
            <a:ext cx="2520279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084168" y="2276872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2280" y="4365104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4149080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3" name="Picture 22" descr="경고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12976"/>
            <a:ext cx="2500114" cy="225836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508104" y="4653136"/>
            <a:ext cx="1800200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36096" y="2852936"/>
            <a:ext cx="792088" cy="30963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유효성검사로 목록만들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124744"/>
            <a:ext cx="8532440" cy="2832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1820" y="0"/>
            <a:ext cx="324036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유효성검사</a:t>
            </a:r>
            <a:r>
              <a:rPr 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620688"/>
            <a:ext cx="8820472" cy="62698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sym typeface="Wingdings 2"/>
              </a:rPr>
              <a:t>  </a:t>
            </a:r>
            <a:r>
              <a:rPr lang="ko-KR" altLang="en-US" sz="2000" b="1" dirty="0" smtClean="0"/>
              <a:t>아래 표를 만들고 유효성검사를 이용하여 부서에는 </a:t>
            </a:r>
            <a:r>
              <a:rPr lang="en-US" altLang="ko-KR" sz="2000" b="1" dirty="0" smtClean="0"/>
              <a:t>'</a:t>
            </a:r>
            <a:r>
              <a:rPr lang="ko-KR" altLang="en-US" sz="2000" b="1" dirty="0" smtClean="0"/>
              <a:t>영업부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총무부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관리부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생산부</a:t>
            </a:r>
            <a:r>
              <a:rPr lang="en-US" altLang="ko-KR" sz="2000" b="1" dirty="0" smtClean="0"/>
              <a:t>'</a:t>
            </a:r>
            <a:r>
              <a:rPr lang="ko-KR" altLang="en-US" sz="2000" b="1" dirty="0" smtClean="0"/>
              <a:t>로 목록을 만드시오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5760" y="5085184"/>
            <a:ext cx="8838728" cy="1772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/>
              <a:t> 부서 </a:t>
            </a:r>
            <a:r>
              <a:rPr lang="en-US" altLang="ko-KR" sz="2400" b="1" dirty="0" smtClean="0"/>
              <a:t>'</a:t>
            </a:r>
            <a:r>
              <a:rPr lang="ko-KR" altLang="en-US" sz="2400" b="1" dirty="0" smtClean="0"/>
              <a:t>영업부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총무부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관리부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생산부</a:t>
            </a:r>
            <a:r>
              <a:rPr lang="en-US" altLang="ko-KR" sz="2400" b="1" dirty="0" smtClean="0"/>
              <a:t>'</a:t>
            </a:r>
            <a:r>
              <a:rPr lang="ko-KR" altLang="en-US" sz="2400" b="1" dirty="0" smtClean="0"/>
              <a:t>로 목록만드는 방법</a:t>
            </a:r>
            <a:endParaRPr lang="en-US" altLang="ko-KR" sz="2400" b="1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부서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밑 빨간 부분 영역 드레그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Data&gt;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Data tools&gt; Data Validation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setting&gt;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제한대상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Allow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에서 목록선택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&gt;Source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를 부서밑 빨간 부분 영역 드레그하거나 이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곳을 드레그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&gt;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OK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하면 부서밑 빨간 부분에 드롭박스가 나타남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888" y="1988840"/>
            <a:ext cx="1368152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목록데아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2304256" cy="17915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52320" y="2060848"/>
            <a:ext cx="108012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27784" y="3068960"/>
            <a:ext cx="5544616" cy="3312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7584" y="4005064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6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76672"/>
            <a:ext cx="3384376" cy="4320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데이터베이스  개념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508104" y="1484784"/>
            <a:ext cx="93610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83768" y="0"/>
            <a:ext cx="360040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중복된 데이터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51720" y="1124744"/>
          <a:ext cx="3403600" cy="1259840"/>
        </p:xfrm>
        <a:graphic>
          <a:graphicData uri="http://schemas.openxmlformats.org/drawingml/2006/table">
            <a:tbl>
              <a:tblPr/>
              <a:tblGrid>
                <a:gridCol w="850900"/>
                <a:gridCol w="850900"/>
                <a:gridCol w="850900"/>
                <a:gridCol w="850900"/>
              </a:tblGrid>
              <a:tr h="297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Sale Price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Samsung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93,750,000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42,250,000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바른전자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13,500,000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미동전자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8,000,000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한국전자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6,900,000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907704" y="1052736"/>
            <a:ext cx="37444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0104" y="980728"/>
            <a:ext cx="92772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576" y="2628781"/>
            <a:ext cx="30963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필드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열방향의 데이터모음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771800" y="2420888"/>
            <a:ext cx="7200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580112" y="1700808"/>
            <a:ext cx="29523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레코드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행방향의 필드집합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32040" y="2492896"/>
            <a:ext cx="25922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데이타베이스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필드와 레코드구조로 입력된 표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95536" y="3429000"/>
            <a:ext cx="4392488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데이터베이스 만들때 필요 조건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95536" y="3861048"/>
            <a:ext cx="7848872" cy="2996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반드시 필드 첫 행은 해당 필드 이름이 있어야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 필드 이름은 한 행에 써야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  셀병합하면 필드 이름으로 못 사용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.</a:t>
            </a:r>
          </a:p>
          <a:p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r>
              <a:rPr lang="en-US" altLang="ko-KR" b="1" noProof="0" dirty="0" smtClean="0">
                <a:latin typeface="바탕체" pitchFamily="17" charset="-127"/>
                <a:ea typeface="바탕체" pitchFamily="17" charset="-127"/>
              </a:rPr>
              <a:t>-  </a:t>
            </a:r>
            <a:r>
              <a:rPr lang="ko-KR" altLang="en-US" b="1" noProof="0" dirty="0" smtClean="0">
                <a:latin typeface="바탕체" pitchFamily="17" charset="-127"/>
                <a:ea typeface="바탕체" pitchFamily="17" charset="-127"/>
              </a:rPr>
              <a:t>가로나 세로 칸에 빈 공백 없어야</a:t>
            </a:r>
            <a:endParaRPr lang="en-US" altLang="ko-KR" b="1" noProof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b="1" noProof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 하나 셀에 하나의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정보만 있어야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 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필드에 문자는 문자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숫자는 숫자로 구별해 입력해야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FontTx/>
              <a:buChar char="-"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44230" y="714356"/>
          <a:ext cx="54768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548680"/>
            <a:ext cx="7848872" cy="1347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 fontScale="8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중복된 데이터  항목 제거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-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중복된 레코드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(</a:t>
            </a:r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행</a:t>
            </a:r>
            <a:r>
              <a:rPr lang="en-US" altLang="ko-KR" sz="2400" b="1" dirty="0" smtClean="0">
                <a:latin typeface="바탕체" pitchFamily="17" charset="-127"/>
                <a:ea typeface="바탕체" pitchFamily="17" charset="-127"/>
              </a:rPr>
              <a:t>)</a:t>
            </a:r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이 존재할 때 삭제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1" u="sng" dirty="0" smtClean="0">
                <a:latin typeface="바탕체" pitchFamily="17" charset="-127"/>
                <a:ea typeface="바탕체" pitchFamily="17" charset="-127"/>
              </a:rPr>
              <a:t>표 안에 커서 넣고 영역 설정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 Data&gt; Remove Duplicates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중복된 항목제거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</a:t>
            </a:r>
          </a:p>
          <a:p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  My Data has headers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체크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&gt;Unselected All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모두 선택취소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 Columns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열 중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제거코자 하는 항목 하나 선택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&gt;OK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중복데이터 제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94198"/>
            <a:ext cx="7881367" cy="48638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3429000"/>
            <a:ext cx="3384376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704" y="1556792"/>
            <a:ext cx="0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83768" y="0"/>
            <a:ext cx="360040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중복된 데이터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57224" y="3000372"/>
            <a:ext cx="6643734" cy="857256"/>
            <a:chOff x="928662" y="1000108"/>
            <a:chExt cx="6643734" cy="857256"/>
          </a:xfrm>
        </p:grpSpPr>
        <p:sp>
          <p:nvSpPr>
            <p:cNvPr id="12" name="Teardrop 11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 </a:t>
              </a:r>
              <a:endParaRPr lang="en-US" altLang="ko-KR" sz="2400" b="1" dirty="0" smtClean="0">
                <a:solidFill>
                  <a:schemeClr val="tx1"/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이름정의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창 정렬 및 창 나누기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틀 고정</a:t>
              </a:r>
              <a:endPara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500034" y="3000372"/>
            <a:ext cx="7429552" cy="857256"/>
            <a:chOff x="928662" y="1000108"/>
            <a:chExt cx="7085591" cy="857256"/>
          </a:xfrm>
        </p:grpSpPr>
        <p:sp>
          <p:nvSpPr>
            <p:cNvPr id="18" name="Teardrop 17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1857356" y="1000108"/>
              <a:ext cx="6156897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  조건부 서식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셀 강조 규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149080"/>
            <a:ext cx="4282440" cy="17602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832" y="0"/>
            <a:ext cx="273630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조건부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532" y="548680"/>
            <a:ext cx="8424936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itchFamily="18" charset="-127"/>
                <a:ea typeface="바탕" pitchFamily="18" charset="-127"/>
              </a:rPr>
              <a:t>조건부 서식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1600" b="1" noProof="0" dirty="0" smtClean="0">
                <a:latin typeface="바탕체" pitchFamily="17" charset="-127"/>
                <a:ea typeface="바탕체" pitchFamily="17" charset="-127"/>
              </a:rPr>
              <a:t>특정한 조건에 맞는 데이터에만 글꼴색이나 테두리</a:t>
            </a: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600" b="1" noProof="0" dirty="0" smtClean="0">
                <a:latin typeface="바탕체" pitchFamily="17" charset="-127"/>
                <a:ea typeface="바탕체" pitchFamily="17" charset="-127"/>
              </a:rPr>
              <a:t>무늬와 같은 서식을 넣어 다른 데이터와 확연히 구분</a:t>
            </a: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600" b="1" noProof="0" dirty="0" smtClean="0">
                <a:latin typeface="바탕체" pitchFamily="17" charset="-127"/>
                <a:ea typeface="바탕체" pitchFamily="17" charset="-127"/>
              </a:rPr>
              <a:t>표시하는 기능 </a:t>
            </a:r>
            <a:endParaRPr lang="en-US" altLang="ko-KR" sz="1600" b="1" noProof="0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- Home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홈 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스타일 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style 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조건부 서식 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Conditional </a:t>
            </a:r>
            <a:r>
              <a:rPr lang="en-US" altLang="ko-KR" sz="1600" b="1" dirty="0" err="1" smtClean="0">
                <a:latin typeface="바탕체" pitchFamily="17" charset="-127"/>
                <a:ea typeface="바탕체" pitchFamily="17" charset="-127"/>
              </a:rPr>
              <a:t>Formmatting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</a:endParaRP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ko-KR" altLang="en-US" sz="1600" b="1" u="sng" dirty="0" smtClean="0">
                <a:latin typeface="바탕체" pitchFamily="17" charset="-127"/>
                <a:ea typeface="바탕체" pitchFamily="17" charset="-127"/>
              </a:rPr>
              <a:t>셀 강조규칙</a:t>
            </a:r>
            <a:r>
              <a:rPr lang="en-US" altLang="ko-KR" sz="1600" b="1" u="sng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600" b="1" u="sng" dirty="0" smtClean="0">
                <a:latin typeface="바탕체" pitchFamily="17" charset="-127"/>
                <a:ea typeface="바탕체" pitchFamily="17" charset="-127"/>
              </a:rPr>
              <a:t>상하위 규칙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600" b="1" u="sng" dirty="0" smtClean="0">
                <a:latin typeface="바탕체" pitchFamily="17" charset="-127"/>
                <a:ea typeface="바탕체" pitchFamily="17" charset="-127"/>
              </a:rPr>
              <a:t>데이터 막대</a:t>
            </a:r>
            <a:r>
              <a:rPr lang="en-US" altLang="ko-KR" sz="1600" b="1" u="sng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600" b="1" u="sng" dirty="0" smtClean="0">
                <a:latin typeface="바탕체" pitchFamily="17" charset="-127"/>
                <a:ea typeface="바탕체" pitchFamily="17" charset="-127"/>
              </a:rPr>
              <a:t>색조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600" b="1" u="sng" dirty="0" smtClean="0">
                <a:latin typeface="바탕체" pitchFamily="17" charset="-127"/>
                <a:ea typeface="바탕체" pitchFamily="17" charset="-127"/>
              </a:rPr>
              <a:t>아이콘 집합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 등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셀값에 서식 지정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</a:endParaRP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새 규칙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규칙관리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: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직접 수식 작성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conditional forma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2051719" cy="2897348"/>
          </a:xfrm>
          <a:prstGeom prst="rect">
            <a:avLst/>
          </a:prstGeom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395536" y="2840206"/>
            <a:ext cx="6840760" cy="1177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800" b="1" u="sng" dirty="0" smtClean="0">
                <a:latin typeface="바탕체" pitchFamily="17" charset="-127"/>
                <a:ea typeface="바탕체" pitchFamily="17" charset="-127"/>
              </a:rPr>
              <a:t>셀 강조규칙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1600" b="1" noProof="0" dirty="0" smtClean="0">
                <a:latin typeface="바탕체" pitchFamily="17" charset="-127"/>
                <a:ea typeface="바탕체" pitchFamily="17" charset="-127"/>
              </a:rPr>
              <a:t>특정조건에 맞는 셀에 사용자가 지정하는 특정한 서식을 적용할 때 사용</a:t>
            </a: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중복된 데이터에 서식 지정할 수도 있음</a:t>
            </a:r>
            <a:endParaRPr lang="en-US" altLang="ko-KR" sz="1600" b="1" noProof="0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832" y="0"/>
            <a:ext cx="273630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조건부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Picture 12" descr="조건부서식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979712" cy="3024336"/>
          </a:xfrm>
          <a:prstGeom prst="rect">
            <a:avLst/>
          </a:prstGeom>
        </p:spPr>
      </p:pic>
      <p:pic>
        <p:nvPicPr>
          <p:cNvPr id="14" name="Picture 13" descr="조건부서식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924944"/>
            <a:ext cx="2592288" cy="338437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79512" y="692696"/>
            <a:ext cx="4680520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800" b="1" u="sng" dirty="0" smtClean="0">
                <a:latin typeface="바탕체" pitchFamily="17" charset="-127"/>
                <a:ea typeface="바탕체" pitchFamily="17" charset="-127"/>
              </a:rPr>
              <a:t>상하위 규칙 </a:t>
            </a:r>
            <a:endParaRPr lang="en-US" altLang="ko-KR" sz="2800" b="1" u="sng" dirty="0" smtClean="0">
              <a:latin typeface="바탕체" pitchFamily="17" charset="-127"/>
              <a:ea typeface="바탕체" pitchFamily="17" charset="-127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지정한 셀 영역의 </a:t>
            </a:r>
            <a:r>
              <a:rPr lang="ko-KR" altLang="en-US" sz="1400" b="1" noProof="0" dirty="0" smtClean="0">
                <a:latin typeface="바탕체" pitchFamily="17" charset="-127"/>
                <a:ea typeface="바탕체" pitchFamily="17" charset="-127"/>
              </a:rPr>
              <a:t>숫자 데이터를 기준으로 상위</a:t>
            </a:r>
            <a:r>
              <a:rPr lang="en-US" altLang="ko-KR" sz="1400" b="1" noProof="0" dirty="0" smtClean="0">
                <a:latin typeface="바탕체" pitchFamily="17" charset="-127"/>
                <a:ea typeface="바탕체" pitchFamily="17" charset="-127"/>
              </a:rPr>
              <a:t>.</a:t>
            </a:r>
            <a:r>
              <a:rPr lang="ko-KR" altLang="en-US" sz="1400" b="1" noProof="0" dirty="0" smtClean="0">
                <a:latin typeface="바탕체" pitchFamily="17" charset="-127"/>
                <a:ea typeface="바탕체" pitchFamily="17" charset="-127"/>
              </a:rPr>
              <a:t>하위 항목 또는 </a:t>
            </a: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평균을 기준으로 사용자가 </a:t>
            </a:r>
            <a:endParaRPr lang="en-US" altLang="ko-KR" sz="1400" b="1" dirty="0" smtClean="0">
              <a:latin typeface="바탕체" pitchFamily="17" charset="-127"/>
              <a:ea typeface="바탕체" pitchFamily="17" charset="-127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400" b="1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셀 값에 특정 서식 지정할 때 이용</a:t>
            </a:r>
            <a:endParaRPr lang="en-US" altLang="ko-KR" sz="1400" b="1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en-US" altLang="ko-KR" sz="1400" b="1" noProof="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48064" y="692696"/>
            <a:ext cx="3600400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800" b="1" u="sng" dirty="0" smtClean="0">
                <a:latin typeface="바탕체" pitchFamily="17" charset="-127"/>
                <a:ea typeface="바탕체" pitchFamily="17" charset="-127"/>
              </a:rPr>
              <a:t>데이터 막대 </a:t>
            </a:r>
            <a:endParaRPr lang="en-US" altLang="ko-KR" sz="2800" b="1" u="sng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-  </a:t>
            </a:r>
            <a:r>
              <a:rPr lang="ko-KR" altLang="en-US" sz="1600" b="1" noProof="0" dirty="0" smtClean="0">
                <a:latin typeface="바탕체" pitchFamily="17" charset="-127"/>
                <a:ea typeface="바탕체" pitchFamily="17" charset="-127"/>
              </a:rPr>
              <a:t>지정한 셀 영역에 다른 값들과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비교하여 데이터 </a:t>
            </a:r>
            <a:r>
              <a:rPr kumimoji="0" lang="ko-KR" altLang="en-US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막대 길이로 변환해서 표현 해주는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기능</a:t>
            </a:r>
            <a:endParaRPr kumimoji="0" lang="en-US" altLang="ko-KR" sz="16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600" b="1" noProof="0" dirty="0" smtClean="0">
                <a:latin typeface="바탕체" pitchFamily="17" charset="-127"/>
                <a:ea typeface="바탕체" pitchFamily="17" charset="-127"/>
              </a:rPr>
              <a:t>-  </a:t>
            </a:r>
            <a:r>
              <a:rPr lang="ko-KR" altLang="en-US" sz="1600" b="1" noProof="0" dirty="0" smtClean="0">
                <a:latin typeface="바탕체" pitchFamily="17" charset="-127"/>
                <a:ea typeface="바탕체" pitchFamily="17" charset="-127"/>
              </a:rPr>
              <a:t>막대색이나 값의 범위등은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기타 규칙에서 직접 적용 할 수 있음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상하위 규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429000"/>
            <a:ext cx="3024336" cy="18432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15616" y="436510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539552" y="4509120"/>
            <a:ext cx="576064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3528" y="5805264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하위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10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개 항목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23728" y="2276872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상위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10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개 항목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619672" y="3032956"/>
            <a:ext cx="648072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95736" y="2924944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상위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10%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691680" y="2636912"/>
            <a:ext cx="648072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23728" y="5301208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평균 초과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763688" y="4797152"/>
            <a:ext cx="432048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699792" y="5877272"/>
            <a:ext cx="23042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진한 빨강 텍스트가 있는 연한 빨강 채우기</a:t>
            </a:r>
            <a:endParaRPr lang="en-US" altLang="ko-KR" sz="1200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4355976" y="4365104"/>
            <a:ext cx="216024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092280" y="5157192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6296" y="5517232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기타 규칙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076056" y="620688"/>
            <a:ext cx="0" cy="623731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832" y="0"/>
            <a:ext cx="273630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조건부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조건부서식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3384376" cy="3168352"/>
          </a:xfrm>
          <a:prstGeom prst="rect">
            <a:avLst/>
          </a:prstGeom>
        </p:spPr>
      </p:pic>
      <p:pic>
        <p:nvPicPr>
          <p:cNvPr id="16" name="Picture 15" descr="조건부서식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672408" cy="360040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692696"/>
            <a:ext cx="4104456" cy="2304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800" b="1" u="sng" dirty="0" smtClean="0">
                <a:latin typeface="바탕체" pitchFamily="17" charset="-127"/>
                <a:ea typeface="바탕체" pitchFamily="17" charset="-127"/>
              </a:rPr>
              <a:t>색조 </a:t>
            </a:r>
            <a:endParaRPr lang="en-US" altLang="ko-KR" sz="2800" b="1" u="sng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지정한 셀 영역의 값을 두 가지 색 또는 세 가지 색의 그라데이션 효과를  이용하여 데이터를 표현할 때 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lang="en-US" altLang="ko-KR" sz="1400" b="1" dirty="0" smtClean="0">
              <a:latin typeface="바탕체" pitchFamily="17" charset="-127"/>
              <a:ea typeface="바탕체" pitchFamily="17" charset="-127"/>
            </a:endParaRPr>
          </a:p>
          <a:p>
            <a:pPr marL="685800" lvl="0" indent="-228600">
              <a:spcBef>
                <a:spcPts val="6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색조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: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상위값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</a:rPr>
              <a:t>하위값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</a:endParaRPr>
          </a:p>
          <a:p>
            <a:pPr marL="731520" lvl="1" indent="-274320">
              <a:spcBef>
                <a:spcPts val="6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색조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n-cs"/>
              </a:rPr>
              <a:t>: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상위값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중위값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하위값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27984" y="692696"/>
            <a:ext cx="3960440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800" b="1" u="sng" dirty="0" smtClean="0">
                <a:latin typeface="바탕체" pitchFamily="17" charset="-127"/>
                <a:ea typeface="바탕체" pitchFamily="17" charset="-127"/>
              </a:rPr>
              <a:t>아이콘 집합 </a:t>
            </a:r>
            <a:endParaRPr lang="en-US" altLang="ko-KR" sz="2800" b="1" u="sng" dirty="0" smtClean="0">
              <a:latin typeface="바탕체" pitchFamily="17" charset="-127"/>
              <a:ea typeface="바탕체" pitchFamily="17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셀에 입력된  범위의 값을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3-5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개의 범위로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구분한 아이콘 의 종류로 변환하여 표현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EX,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‘3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방향 화살표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’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의 경우 상위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67%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이상이면  연두색 화살표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, 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하위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33%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이하인 데이터엔 빨강색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, 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나머지엔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노란색 화살표로 표시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5976" y="620688"/>
            <a:ext cx="0" cy="623731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4221088"/>
            <a:ext cx="8316416" cy="2304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ym typeface="Wingdings 2"/>
              </a:rPr>
              <a:t>조건부 서식 셀 강조 만드는 </a:t>
            </a:r>
            <a:r>
              <a:rPr lang="ko-KR" altLang="en-US" sz="2400" b="1" dirty="0" smtClean="0"/>
              <a:t>방법</a:t>
            </a:r>
            <a:endParaRPr lang="en-US" altLang="ko-KR" sz="2400" b="1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en-US" altLang="ko-KR" sz="1600" b="1" u="sng" dirty="0" smtClean="0">
                <a:latin typeface="바탕" pitchFamily="18" charset="-127"/>
                <a:ea typeface="바탕" pitchFamily="18" charset="-127"/>
              </a:rPr>
              <a:t>Sum</a:t>
            </a:r>
            <a:r>
              <a:rPr lang="ko-KR" altLang="en-US" sz="1600" b="1" u="sng" dirty="0" smtClean="0">
                <a:latin typeface="바탕" pitchFamily="18" charset="-127"/>
                <a:ea typeface="바탕" pitchFamily="18" charset="-127"/>
              </a:rPr>
              <a:t>밑 빨간 부분 영역 드레그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Home&gt;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Conditional </a:t>
            </a:r>
            <a:r>
              <a:rPr kumimoji="0" lang="en-US" altLang="ko-K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Fomatting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 Highlight Cells Rules&gt;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Less than&gt;700,000&gt;Custom Format </a:t>
            </a:r>
            <a:r>
              <a:rPr kumimoji="0" lang="en-US" altLang="ko-K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Color:Green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- Development period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아래</a:t>
            </a:r>
            <a:r>
              <a:rPr lang="ko-KR" altLang="en-US" sz="1600" b="1" u="sng" dirty="0" smtClean="0">
                <a:latin typeface="바탕" pitchFamily="18" charset="-127"/>
                <a:ea typeface="바탕" pitchFamily="18" charset="-127"/>
              </a:rPr>
              <a:t> 빨간 부분 영역 드레그</a:t>
            </a:r>
            <a:r>
              <a:rPr lang="en-US" altLang="ko-KR" sz="1600" b="1" u="sng" dirty="0" smtClean="0">
                <a:latin typeface="바탕" pitchFamily="18" charset="-127"/>
                <a:ea typeface="바탕" pitchFamily="18" charset="-127"/>
              </a:rPr>
              <a:t>&gt;H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ome&gt;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Conditional </a:t>
            </a:r>
            <a:r>
              <a:rPr lang="en-US" altLang="ko-KR" sz="1600" b="1" dirty="0" err="1" smtClean="0">
                <a:latin typeface="바탕" pitchFamily="18" charset="-127"/>
                <a:ea typeface="바탕" pitchFamily="18" charset="-127"/>
              </a:rPr>
              <a:t>Fomatting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 Highlight Cells Rules&gt;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Between&gt;5,12,Light red fill with Dark red Text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832" y="0"/>
            <a:ext cx="273630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조건부 서식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548680"/>
            <a:ext cx="8370676" cy="601523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sym typeface="Wingdings 2"/>
              </a:rPr>
              <a:t>  </a:t>
            </a:r>
            <a:r>
              <a:rPr lang="ko-KR" altLang="en-US" sz="1600" b="1" dirty="0" smtClean="0">
                <a:sym typeface="Wingdings 2"/>
              </a:rPr>
              <a:t>조건부 서식을 이용하여</a:t>
            </a:r>
            <a:r>
              <a:rPr lang="ko-KR" altLang="en-US" sz="2000" b="1" dirty="0" smtClean="0">
                <a:sym typeface="Wingdings 2"/>
              </a:rPr>
              <a:t> </a:t>
            </a:r>
            <a:r>
              <a:rPr lang="ko-KR" altLang="en-US" sz="1600" b="1" dirty="0" smtClean="0"/>
              <a:t>비용이 </a:t>
            </a:r>
            <a:r>
              <a:rPr lang="en-US" altLang="ko-KR" sz="1600" b="1" dirty="0" smtClean="0"/>
              <a:t>700,000</a:t>
            </a:r>
            <a:r>
              <a:rPr lang="ko-KR" altLang="en-US" sz="1600" b="1" dirty="0" smtClean="0"/>
              <a:t>원보다 작으면 글꼴 초록색으로 굵게 표시하시오</a:t>
            </a:r>
            <a:r>
              <a:rPr lang="en-US" altLang="ko-KR" sz="1600" b="1" dirty="0" smtClean="0"/>
              <a:t>.</a:t>
            </a:r>
            <a:r>
              <a:rPr lang="ko-KR" altLang="en-US" sz="1600" b="1" dirty="0" smtClean="0"/>
              <a:t> 개발기간이 </a:t>
            </a:r>
            <a:r>
              <a:rPr lang="en-US" altLang="ko-KR" sz="1600" b="1" dirty="0" smtClean="0"/>
              <a:t>5</a:t>
            </a:r>
            <a:r>
              <a:rPr lang="ko-KR" altLang="en-US" sz="1600" b="1" dirty="0" smtClean="0"/>
              <a:t>개월에서 </a:t>
            </a:r>
            <a:r>
              <a:rPr lang="en-US" altLang="ko-KR" sz="1600" b="1" dirty="0" smtClean="0"/>
              <a:t>12</a:t>
            </a:r>
            <a:r>
              <a:rPr lang="ko-KR" altLang="en-US" sz="1600" b="1" dirty="0" smtClean="0"/>
              <a:t>개월 사이이면 </a:t>
            </a:r>
            <a:r>
              <a:rPr lang="en-US" altLang="ko-KR" sz="1600" b="1" dirty="0" smtClean="0"/>
              <a:t>'</a:t>
            </a:r>
            <a:r>
              <a:rPr lang="ko-KR" altLang="en-US" sz="1600" b="1" dirty="0" smtClean="0"/>
              <a:t>진한 빨간 텍스트가 있는 연한 빨강 채우기</a:t>
            </a:r>
            <a:r>
              <a:rPr lang="en-US" altLang="ko-KR" sz="1600" b="1" dirty="0" smtClean="0"/>
              <a:t>'</a:t>
            </a:r>
            <a:r>
              <a:rPr lang="ko-KR" altLang="en-US" sz="1600" b="1" dirty="0" smtClean="0"/>
              <a:t>로 표시하시오</a:t>
            </a:r>
            <a:r>
              <a:rPr lang="en-US" altLang="ko-KR" sz="2000" b="1" dirty="0" smtClean="0"/>
              <a:t>.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544" y="1028549"/>
          <a:ext cx="7776864" cy="2976515"/>
        </p:xfrm>
        <a:graphic>
          <a:graphicData uri="http://schemas.openxmlformats.org/drawingml/2006/table">
            <a:tbl>
              <a:tblPr/>
              <a:tblGrid>
                <a:gridCol w="988883"/>
                <a:gridCol w="2035453"/>
                <a:gridCol w="2389801"/>
                <a:gridCol w="236272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Development period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1/2/2015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2/1/2015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3/1/2015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4/2/2015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5/3/2015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4/3/2016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2,560,000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12/3/2015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3/3/2016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3/4/2016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3/5/2016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850,000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96136" y="1412776"/>
            <a:ext cx="2592288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31840" y="3933056"/>
            <a:ext cx="2736304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9872" y="1340768"/>
            <a:ext cx="2304256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72000" y="3861048"/>
            <a:ext cx="0" cy="18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857224" y="2928934"/>
            <a:ext cx="6643734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00108"/>
              <a:ext cx="5715040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수학</a:t>
              </a:r>
              <a:r>
                <a:rPr 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삼각함수</a:t>
              </a:r>
              <a:r>
                <a:rPr 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데이터 베이스 함수 </a:t>
              </a:r>
              <a:endParaRPr lang="en-US" altLang="ko-KR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43108" y="0"/>
            <a:ext cx="471490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수학</a:t>
            </a:r>
            <a:r>
              <a:rPr 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삼각함수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www.pjthe3.com</a:t>
            </a:r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476672"/>
            <a:ext cx="8496944" cy="638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1. SUM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  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인수로 주어진 숫자들의 합계를 계산하는 함수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. 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인수는 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개까지 지정가능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                  인수는 숫자이거나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숫자가  포함된 이름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배열 또는 셀 주소 </a:t>
            </a: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600" b="1" dirty="0" smtClean="0">
                <a:latin typeface="+mj-ea"/>
                <a:ea typeface="+mj-ea"/>
              </a:rPr>
              <a:t>=SUM(number1,number2,---,</a:t>
            </a:r>
            <a:r>
              <a:rPr lang="en-US" altLang="ko-KR" sz="1600" b="1" dirty="0" err="1" smtClean="0">
                <a:latin typeface="+mj-ea"/>
                <a:ea typeface="+mj-ea"/>
              </a:rPr>
              <a:t>numberN</a:t>
            </a:r>
            <a:r>
              <a:rPr lang="en-US" altLang="ko-KR" sz="1600" b="1" dirty="0" smtClean="0">
                <a:latin typeface="+mj-ea"/>
                <a:ea typeface="+mj-ea"/>
              </a:rPr>
              <a:t>)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+mj-ea"/>
                <a:ea typeface="+mj-ea"/>
              </a:rPr>
              <a:t>    =SUM(</a:t>
            </a:r>
            <a:r>
              <a:rPr lang="ko-KR" altLang="en-US" sz="1600" b="1" dirty="0" smtClean="0">
                <a:latin typeface="+mj-ea"/>
                <a:ea typeface="+mj-ea"/>
              </a:rPr>
              <a:t>인수</a:t>
            </a:r>
            <a:r>
              <a:rPr lang="en-US" altLang="ko-KR" sz="1600" b="1" dirty="0" smtClean="0">
                <a:latin typeface="+mj-ea"/>
                <a:ea typeface="+mj-ea"/>
              </a:rPr>
              <a:t>1:</a:t>
            </a:r>
            <a:r>
              <a:rPr lang="ko-KR" altLang="en-US" sz="1600" b="1" dirty="0" smtClean="0">
                <a:latin typeface="+mj-ea"/>
                <a:ea typeface="+mj-ea"/>
              </a:rPr>
              <a:t>인수</a:t>
            </a:r>
            <a:r>
              <a:rPr lang="en-US" altLang="ko-KR" sz="1600" b="1" dirty="0" smtClean="0">
                <a:latin typeface="+mj-ea"/>
                <a:ea typeface="+mj-ea"/>
              </a:rPr>
              <a:t>N)</a:t>
            </a: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2. SUMIF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 </a:t>
            </a:r>
            <a:r>
              <a:rPr lang="en-US" altLang="ko-KR" sz="2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많은 자료중에서 조건에 맞는 데이터만 찾아 합계를 구하는 함수</a:t>
            </a:r>
            <a:endParaRPr lang="en-US" altLang="ko-KR" sz="15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조건이 적용될 범위에서 조건에 맞는 셀을 찾아 합계를 구할 범위 중 같은</a:t>
            </a:r>
            <a:endParaRPr lang="en-US" altLang="ko-KR" sz="15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                  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  행에 있는 값들의 합계를 구함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600" b="1" dirty="0" smtClean="0">
                <a:latin typeface="+mj-ea"/>
                <a:ea typeface="+mj-ea"/>
              </a:rPr>
              <a:t>=SUMIF(</a:t>
            </a:r>
            <a:r>
              <a:rPr lang="en-US" altLang="ko-KR" sz="1600" b="1" dirty="0" err="1" smtClean="0">
                <a:latin typeface="+mj-ea"/>
                <a:ea typeface="+mj-ea"/>
              </a:rPr>
              <a:t>Range,Criteria,Sum_range</a:t>
            </a:r>
            <a:r>
              <a:rPr lang="en-US" altLang="ko-KR" sz="1600" b="1" dirty="0" smtClean="0">
                <a:latin typeface="+mj-ea"/>
                <a:ea typeface="+mj-ea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  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+mj-ea"/>
              </a:rPr>
              <a:t>=SUMIF(</a:t>
            </a:r>
            <a:r>
              <a:rPr lang="ko-KR" altLang="en-US" sz="1600" b="1" dirty="0" smtClean="0">
                <a:latin typeface="+mj-ea"/>
              </a:rPr>
              <a:t>조건이 적용될 범위</a:t>
            </a:r>
            <a:r>
              <a:rPr lang="en-US" altLang="ko-KR" sz="1600" b="1" dirty="0" smtClean="0">
                <a:latin typeface="+mj-ea"/>
              </a:rPr>
              <a:t>,</a:t>
            </a:r>
            <a:r>
              <a:rPr lang="ko-KR" altLang="en-US" sz="1600" b="1" dirty="0" smtClean="0">
                <a:latin typeface="+mj-ea"/>
              </a:rPr>
              <a:t>조건</a:t>
            </a:r>
            <a:r>
              <a:rPr lang="en-US" altLang="ko-KR" sz="1600" b="1" dirty="0" smtClean="0">
                <a:latin typeface="+mj-ea"/>
              </a:rPr>
              <a:t>, </a:t>
            </a:r>
            <a:r>
              <a:rPr lang="ko-KR" altLang="en-US" sz="1600" b="1" dirty="0" smtClean="0">
                <a:latin typeface="+mj-ea"/>
              </a:rPr>
              <a:t>합계를 구할 범위</a:t>
            </a:r>
            <a:r>
              <a:rPr lang="en-US" altLang="ko-KR" sz="1600" b="1" dirty="0" smtClean="0">
                <a:latin typeface="+mj-ea"/>
              </a:rPr>
              <a:t>)</a:t>
            </a:r>
          </a:p>
          <a:p>
            <a:pPr>
              <a:spcBef>
                <a:spcPct val="20000"/>
              </a:spcBef>
            </a:pP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3. PRODUCT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인수로 주어진 숫자를 모두 곱하는 함수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인수는 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1-30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개까지 지정 가능</a:t>
            </a:r>
            <a:endParaRPr lang="en-US" altLang="ko-KR" sz="15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=PRODUCT(number1,number2,---,</a:t>
            </a:r>
            <a:r>
              <a:rPr lang="en-US" altLang="ko-KR" sz="1600" b="1" dirty="0" err="1" smtClean="0">
                <a:latin typeface="+mj-ea"/>
                <a:ea typeface="+mj-ea"/>
              </a:rPr>
              <a:t>numberN</a:t>
            </a:r>
            <a:r>
              <a:rPr lang="en-US" altLang="ko-KR" sz="1600" b="1" dirty="0" smtClean="0">
                <a:latin typeface="+mj-ea"/>
                <a:ea typeface="+mj-ea"/>
              </a:rPr>
              <a:t>) 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    </a:t>
            </a:r>
            <a:r>
              <a:rPr lang="en-US" altLang="ko-KR" sz="1600" b="1" dirty="0" smtClean="0">
                <a:latin typeface="+mj-ea"/>
              </a:rPr>
              <a:t>=PRODUCT(</a:t>
            </a:r>
            <a:r>
              <a:rPr lang="ko-KR" altLang="en-US" sz="1600" b="1" dirty="0" smtClean="0">
                <a:latin typeface="+mj-ea"/>
              </a:rPr>
              <a:t>인수</a:t>
            </a:r>
            <a:r>
              <a:rPr lang="en-US" altLang="ko-KR" sz="1600" b="1" dirty="0" smtClean="0">
                <a:latin typeface="+mj-ea"/>
              </a:rPr>
              <a:t>1,</a:t>
            </a:r>
            <a:r>
              <a:rPr lang="ko-KR" altLang="en-US" sz="1600" b="1" dirty="0" smtClean="0">
                <a:latin typeface="+mj-ea"/>
              </a:rPr>
              <a:t>인수</a:t>
            </a:r>
            <a:r>
              <a:rPr lang="en-US" altLang="ko-KR" sz="1600" b="1" dirty="0" smtClean="0">
                <a:latin typeface="+mj-ea"/>
              </a:rPr>
              <a:t>2,…, </a:t>
            </a:r>
            <a:r>
              <a:rPr lang="ko-KR" altLang="en-US" sz="1600" b="1" dirty="0" smtClean="0">
                <a:latin typeface="+mj-ea"/>
              </a:rPr>
              <a:t>인수</a:t>
            </a:r>
            <a:r>
              <a:rPr lang="en-US" altLang="ko-KR" sz="1600" b="1" dirty="0" smtClean="0">
                <a:latin typeface="+mj-ea"/>
              </a:rPr>
              <a:t>N)</a:t>
            </a:r>
          </a:p>
          <a:p>
            <a:pPr>
              <a:spcBef>
                <a:spcPct val="20000"/>
              </a:spcBef>
            </a:pP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4. SUMPRODUCT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인수로 주어진 배열의 각 해당 요소들을 모두 곱한 후</a:t>
            </a:r>
            <a:r>
              <a:rPr lang="en-US" altLang="ko-KR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5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그 곱들의 합계를 반환하는 함수</a:t>
            </a:r>
            <a:endParaRPr lang="en-US" altLang="ko-KR" sz="15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400" b="1" dirty="0" smtClean="0">
                <a:latin typeface="+mj-ea"/>
                <a:ea typeface="+mj-ea"/>
              </a:rPr>
              <a:t>=SUMPRODUCT(ARRAY1, ARRAY2,…)</a:t>
            </a:r>
          </a:p>
          <a:p>
            <a:pPr>
              <a:spcBef>
                <a:spcPct val="20000"/>
              </a:spcBef>
            </a:pPr>
            <a:r>
              <a:rPr lang="en-US" altLang="ko-KR" sz="1400" b="1" dirty="0" smtClean="0">
                <a:latin typeface="+mj-ea"/>
                <a:ea typeface="+mj-ea"/>
              </a:rPr>
              <a:t>   =SUMPRODUCT(</a:t>
            </a:r>
            <a:r>
              <a:rPr lang="ko-KR" altLang="en-US" sz="1400" b="1" dirty="0" smtClean="0">
                <a:latin typeface="+mj-ea"/>
                <a:ea typeface="+mj-ea"/>
              </a:rPr>
              <a:t>배열</a:t>
            </a:r>
            <a:r>
              <a:rPr lang="en-US" altLang="ko-KR" sz="1400" b="1" dirty="0" smtClean="0">
                <a:latin typeface="+mj-ea"/>
                <a:ea typeface="+mj-ea"/>
              </a:rPr>
              <a:t>1, </a:t>
            </a:r>
            <a:r>
              <a:rPr lang="ko-KR" altLang="en-US" sz="1400" b="1" dirty="0" smtClean="0">
                <a:latin typeface="+mj-ea"/>
                <a:ea typeface="+mj-ea"/>
              </a:rPr>
              <a:t>배열 </a:t>
            </a:r>
            <a:r>
              <a:rPr lang="en-US" altLang="ko-KR" sz="1400" b="1" dirty="0" smtClean="0">
                <a:latin typeface="+mj-ea"/>
                <a:ea typeface="+mj-ea"/>
              </a:rPr>
              <a:t>2,</a:t>
            </a:r>
            <a:r>
              <a:rPr lang="ko-KR" altLang="en-US" sz="1400" b="1" dirty="0" smtClean="0">
                <a:latin typeface="+mj-ea"/>
                <a:ea typeface="+mj-ea"/>
              </a:rPr>
              <a:t> 배열</a:t>
            </a:r>
            <a:r>
              <a:rPr lang="en-US" altLang="ko-KR" sz="1400" b="1" dirty="0" smtClean="0">
                <a:latin typeface="+mj-ea"/>
                <a:ea typeface="+mj-ea"/>
              </a:rPr>
              <a:t>3,</a:t>
            </a:r>
            <a:r>
              <a:rPr lang="ko-KR" altLang="en-US" sz="1400" b="1" dirty="0" smtClean="0"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latin typeface="+mj-ea"/>
                <a:ea typeface="+mj-ea"/>
              </a:rPr>
              <a:t>…)</a:t>
            </a: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50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43108" y="0"/>
            <a:ext cx="471490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수학</a:t>
            </a:r>
            <a:r>
              <a:rPr 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삼각함수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www.pjthe3.com</a:t>
            </a:r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3528" y="1052736"/>
            <a:ext cx="849694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5. ROUND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  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지정한 자릿수로 반올림하여 표시하는 함수</a:t>
            </a: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=ROUND(Number1,Number_digits)</a:t>
            </a:r>
            <a:r>
              <a:rPr lang="en-US" altLang="ko-KR" sz="1000" b="1" dirty="0" smtClean="0">
                <a:latin typeface="+mj-ea"/>
              </a:rPr>
              <a:t>    </a:t>
            </a:r>
            <a:r>
              <a:rPr lang="en-US" altLang="ko-KR" sz="1600" b="1" dirty="0" smtClean="0">
                <a:latin typeface="+mj-ea"/>
              </a:rPr>
              <a:t>Number</a:t>
            </a:r>
            <a:r>
              <a:rPr lang="ko-KR" altLang="en-US" sz="1000" b="1" dirty="0" smtClean="0">
                <a:latin typeface="+mj-ea"/>
              </a:rPr>
              <a:t>을 반올림하여 소수이하를 </a:t>
            </a:r>
            <a:r>
              <a:rPr lang="en-US" altLang="ko-KR" sz="1600" b="1" dirty="0" err="1" smtClean="0">
                <a:latin typeface="+mj-ea"/>
              </a:rPr>
              <a:t>Number_digits</a:t>
            </a:r>
            <a:r>
              <a:rPr lang="ko-KR" altLang="en-US" sz="1050" b="1" dirty="0" smtClean="0">
                <a:latin typeface="+mj-ea"/>
              </a:rPr>
              <a:t>만큼만 표시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+mj-ea"/>
                <a:ea typeface="+mj-ea"/>
              </a:rPr>
              <a:t>   =</a:t>
            </a:r>
            <a:r>
              <a:rPr lang="en-US" altLang="ko-KR" sz="1600" b="1" dirty="0" smtClean="0">
                <a:latin typeface="+mj-ea"/>
              </a:rPr>
              <a:t>ROUND </a:t>
            </a:r>
            <a:r>
              <a:rPr lang="en-US" altLang="ko-KR" sz="1600" b="1" dirty="0" smtClean="0"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latin typeface="+mj-ea"/>
                <a:ea typeface="+mj-ea"/>
              </a:rPr>
              <a:t>인수</a:t>
            </a:r>
            <a:r>
              <a:rPr lang="en-US" altLang="ko-KR" sz="1600" b="1" dirty="0" smtClean="0">
                <a:latin typeface="+mj-ea"/>
                <a:ea typeface="+mj-ea"/>
              </a:rPr>
              <a:t>,</a:t>
            </a:r>
            <a:r>
              <a:rPr lang="ko-KR" altLang="en-US" sz="1600" b="1" dirty="0" smtClean="0">
                <a:latin typeface="+mj-ea"/>
                <a:ea typeface="+mj-ea"/>
              </a:rPr>
              <a:t>반올림자릿수</a:t>
            </a:r>
            <a:r>
              <a:rPr lang="en-US" altLang="ko-KR" sz="1600" b="1" dirty="0" smtClean="0">
                <a:latin typeface="+mj-ea"/>
                <a:ea typeface="+mj-ea"/>
              </a:rPr>
              <a:t>)</a:t>
            </a: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6. ROUNDDOWN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숫자를 지정한 자릿수로 내림하여 표시하는 함수 </a:t>
            </a: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latin typeface="+mj-ea"/>
                <a:ea typeface="+mj-ea"/>
              </a:rPr>
              <a:t>   =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ROUNDDOWN(</a:t>
            </a:r>
            <a:r>
              <a:rPr lang="en-US" altLang="ko-KR" sz="1600" b="1" dirty="0" smtClean="0">
                <a:latin typeface="+mj-ea"/>
              </a:rPr>
              <a:t>Number1,Number_digits)</a:t>
            </a:r>
            <a:r>
              <a:rPr lang="en-US" altLang="ko-KR" sz="1000" b="1" dirty="0" smtClean="0">
                <a:latin typeface="+mj-ea"/>
              </a:rPr>
              <a:t>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>
              <a:spcBef>
                <a:spcPct val="20000"/>
              </a:spcBef>
            </a:pPr>
            <a:r>
              <a:rPr lang="en-US" altLang="ko-KR" sz="1600" b="1" dirty="0" smtClean="0">
                <a:latin typeface="+mj-ea"/>
                <a:ea typeface="+mj-ea"/>
              </a:rPr>
              <a:t>   =</a:t>
            </a:r>
            <a:r>
              <a:rPr lang="en-US" altLang="ko-KR" sz="1600" b="1" dirty="0" smtClean="0">
                <a:latin typeface="+mj-ea"/>
              </a:rPr>
              <a:t>ROUNDDOWN(</a:t>
            </a:r>
            <a:r>
              <a:rPr lang="ko-KR" altLang="en-US" sz="1600" b="1" dirty="0" smtClean="0">
                <a:latin typeface="+mj-ea"/>
              </a:rPr>
              <a:t>인수</a:t>
            </a:r>
            <a:r>
              <a:rPr lang="en-US" altLang="ko-KR" sz="1600" b="1" dirty="0" smtClean="0">
                <a:latin typeface="+mj-ea"/>
                <a:ea typeface="+mj-ea"/>
              </a:rPr>
              <a:t>,</a:t>
            </a:r>
            <a:r>
              <a:rPr lang="ko-KR" altLang="en-US" sz="1600" b="1" dirty="0" smtClean="0">
                <a:latin typeface="+mj-ea"/>
                <a:ea typeface="+mj-ea"/>
              </a:rPr>
              <a:t>내림 자릿수</a:t>
            </a:r>
            <a:r>
              <a:rPr lang="en-US" altLang="ko-KR" sz="1600" b="1" dirty="0" smtClean="0">
                <a:latin typeface="+mj-ea"/>
                <a:ea typeface="+mj-ea"/>
              </a:rPr>
              <a:t>)</a:t>
            </a: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7. ROUNDUP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;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숫자를 지정한 자릿수로 자리올림하여 표시하는 함수 </a:t>
            </a: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+mj-ea"/>
              </a:rPr>
              <a:t>   =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ko-KR" sz="2000" b="1" dirty="0" smtClean="0">
                <a:latin typeface="+mj-ea"/>
              </a:rPr>
              <a:t>ROUNDUP(Number1,Number_digits)</a:t>
            </a:r>
            <a:r>
              <a:rPr lang="en-US" altLang="ko-KR" sz="1100" b="1" dirty="0" smtClean="0">
                <a:latin typeface="+mj-ea"/>
              </a:rPr>
              <a:t> </a:t>
            </a:r>
            <a:endParaRPr lang="en-US" altLang="ko-KR" sz="2000" b="1" dirty="0" smtClean="0">
              <a:latin typeface="+mj-ea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+mj-ea"/>
              </a:rPr>
              <a:t>   =ROUNDUP(</a:t>
            </a:r>
            <a:r>
              <a:rPr lang="ko-KR" altLang="en-US" sz="2000" b="1" dirty="0" smtClean="0">
                <a:latin typeface="+mj-ea"/>
              </a:rPr>
              <a:t>인수</a:t>
            </a:r>
            <a:r>
              <a:rPr lang="en-US" altLang="ko-KR" sz="2000" b="1" dirty="0" smtClean="0">
                <a:latin typeface="+mj-ea"/>
              </a:rPr>
              <a:t>,</a:t>
            </a:r>
            <a:r>
              <a:rPr lang="ko-KR" altLang="en-US" sz="2000" b="1" dirty="0" smtClean="0">
                <a:latin typeface="+mj-ea"/>
              </a:rPr>
              <a:t>올림 자릿수</a:t>
            </a:r>
            <a:r>
              <a:rPr lang="en-US" altLang="ko-KR" sz="2000" b="1" dirty="0" smtClean="0">
                <a:latin typeface="+mj-ea"/>
              </a:rPr>
              <a:t>)</a:t>
            </a: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50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ROUND 함수 자릿수.jpg"/>
          <p:cNvPicPr>
            <a:picLocks noChangeAspect="1"/>
          </p:cNvPicPr>
          <p:nvPr/>
        </p:nvPicPr>
        <p:blipFill>
          <a:blip r:embed="rId3" cstate="print">
            <a:lum contrast="-1000"/>
          </a:blip>
          <a:stretch>
            <a:fillRect/>
          </a:stretch>
        </p:blipFill>
        <p:spPr>
          <a:xfrm>
            <a:off x="4860032" y="1916832"/>
            <a:ext cx="2696964" cy="576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0"/>
            <a:ext cx="403244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데이터베이스 함수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5720" y="692696"/>
            <a:ext cx="8568952" cy="6165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spcBef>
                <a:spcPct val="20000"/>
              </a:spcBef>
            </a:pPr>
            <a:r>
              <a:rPr lang="en-US" altLang="ko-KR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-  </a:t>
            </a:r>
            <a:r>
              <a:rPr lang="ko-KR" altLang="en-US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범위를 잡을 때 반드시  필드명 제목까지 잡아야</a:t>
            </a:r>
            <a:endParaRPr lang="en-US" altLang="ko-KR" sz="2500" b="1" dirty="0" smtClean="0">
              <a:solidFill>
                <a:srgbClr val="FF0000"/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ko-KR" altLang="en-US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  별도의 셀에 조건을  써준 표가 있어 함수의 인수로 써야</a:t>
            </a:r>
            <a:endParaRPr lang="en-US" altLang="ko-KR" sz="2500" b="1" dirty="0" smtClean="0">
              <a:solidFill>
                <a:srgbClr val="FF0000"/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altLang="ko-KR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   =D???(</a:t>
            </a:r>
            <a:r>
              <a:rPr lang="ko-KR" altLang="en-US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범위</a:t>
            </a:r>
            <a:r>
              <a:rPr lang="en-US" altLang="ko-KR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,</a:t>
            </a:r>
            <a:r>
              <a:rPr lang="ko-KR" altLang="en-US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계산할 열</a:t>
            </a:r>
            <a:r>
              <a:rPr lang="en-US" altLang="ko-KR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,</a:t>
            </a:r>
            <a:r>
              <a:rPr lang="ko-KR" altLang="en-US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조건범위</a:t>
            </a:r>
            <a:r>
              <a:rPr lang="en-US" altLang="ko-KR" sz="25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1. DSUM</a:t>
            </a:r>
            <a:r>
              <a:rPr lang="ko-KR" altLang="en-US" sz="34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ko-KR" altLang="en-US" sz="25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열번호에서 합계를 계산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=DSUM(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2. DAVERAGE</a:t>
            </a:r>
            <a:r>
              <a:rPr lang="ko-KR" altLang="en-US" sz="34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ko-KR" altLang="en-US" sz="25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</a:t>
            </a:r>
            <a:r>
              <a:rPr lang="en-US" altLang="ko-KR" sz="2500" b="1" dirty="0" smtClean="0"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500" b="1" dirty="0" smtClean="0"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에서 평균을 계산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=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DAVERAGE(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3. DMAX</a:t>
            </a:r>
            <a:r>
              <a:rPr lang="ko-KR" altLang="en-US" sz="34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</a:t>
            </a:r>
            <a:r>
              <a:rPr lang="en-US" altLang="ko-KR" sz="2500" b="1" dirty="0" smtClean="0"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500" b="1" dirty="0" smtClean="0"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에서 가장 큰 값을 찾음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=DMAX(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9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4. DCOUNT</a:t>
            </a:r>
            <a:r>
              <a:rPr lang="ko-KR" altLang="en-US" sz="29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</a:t>
            </a: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에서 숫자가 있는 셀의 갯수를 계산</a:t>
            </a: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숫자가 있는 것만 </a:t>
            </a: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COUNT</a:t>
            </a:r>
            <a:endParaRPr lang="en-US" altLang="ko-KR" sz="17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=DCOUNT(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5. DCOUNTA</a:t>
            </a:r>
            <a:r>
              <a:rPr lang="ko-KR" altLang="en-US" sz="34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3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</a:t>
            </a:r>
            <a:r>
              <a:rPr lang="en-US" altLang="ko-KR" sz="2300" b="1" dirty="0" smtClean="0"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23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300" b="1" dirty="0" smtClean="0"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2300" b="1" dirty="0" smtClean="0">
                <a:latin typeface="바탕" pitchFamily="18" charset="-127"/>
                <a:ea typeface="바탕" pitchFamily="18" charset="-127"/>
              </a:rPr>
              <a:t>에서 비어있지 않은 셀의 갯수를 계산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=DCOUNTA(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  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6. DGET</a:t>
            </a:r>
            <a:r>
              <a:rPr lang="ko-KR" altLang="en-US" sz="34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 </a:t>
            </a:r>
            <a:r>
              <a:rPr lang="en-US" altLang="ko-KR" sz="3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에서 일치하는 단일값을 구함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=DGET(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#NUM!    :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찾으려는 값이 여러 개일 경우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#VALUE!  :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찾으려는 값이 없을 때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9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바탕" pitchFamily="18" charset="-127"/>
              </a:rPr>
              <a:t>7. DPRODUCT</a:t>
            </a:r>
            <a:r>
              <a:rPr lang="ko-KR" altLang="en-US" sz="29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함수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해당범위에서 조건에 맞는 자료를 대상으로 지정된 </a:t>
            </a:r>
            <a:r>
              <a:rPr lang="en-US" altLang="ko-KR" sz="2500" b="1" dirty="0" smtClean="0">
                <a:latin typeface="바탕" pitchFamily="18" charset="-127"/>
                <a:ea typeface="바탕" pitchFamily="18" charset="-127"/>
              </a:rPr>
              <a:t>“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500" b="1" dirty="0" smtClean="0">
                <a:latin typeface="바탕" pitchFamily="18" charset="-127"/>
                <a:ea typeface="바탕" pitchFamily="18" charset="-127"/>
              </a:rPr>
              <a:t>”</a:t>
            </a:r>
            <a:r>
              <a:rPr lang="ko-KR" altLang="en-US" sz="2500" b="1" dirty="0" smtClean="0">
                <a:latin typeface="바탕" pitchFamily="18" charset="-127"/>
                <a:ea typeface="바탕" pitchFamily="18" charset="-127"/>
              </a:rPr>
              <a:t>에서 일치하는 값들의 곱을 계산함</a:t>
            </a: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=DPRODUCT(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열번호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>
              <a:spcBef>
                <a:spcPct val="20000"/>
              </a:spcBef>
            </a:pPr>
            <a:endParaRPr lang="en-US" altLang="ko-KR" sz="2000" b="1" dirty="0" smtClean="0"/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50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0"/>
            <a:ext cx="403244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데이터베이스 함수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908145"/>
          <a:ext cx="7344816" cy="2266538"/>
        </p:xfrm>
        <a:graphic>
          <a:graphicData uri="http://schemas.openxmlformats.org/drawingml/2006/table">
            <a:tbl>
              <a:tblPr/>
              <a:tblGrid>
                <a:gridCol w="1756983"/>
                <a:gridCol w="1496572"/>
                <a:gridCol w="1292637"/>
                <a:gridCol w="1204789"/>
                <a:gridCol w="1593835"/>
              </a:tblGrid>
              <a:tr h="3516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latin typeface="바탕"/>
                        </a:rPr>
                        <a:t>현대자동차 판매 현황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>
                          <a:solidFill>
                            <a:srgbClr val="FFFFFF"/>
                          </a:solidFill>
                          <a:latin typeface="Batang"/>
                        </a:rPr>
                        <a:t>날짜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>
                          <a:solidFill>
                            <a:srgbClr val="FFFFFF"/>
                          </a:solidFill>
                          <a:latin typeface="Batang"/>
                        </a:rPr>
                        <a:t>품명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>
                          <a:solidFill>
                            <a:srgbClr val="FFFFFF"/>
                          </a:solidFill>
                          <a:latin typeface="Batang"/>
                        </a:rPr>
                        <a:t>판매수량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>
                          <a:solidFill>
                            <a:srgbClr val="FFFFFF"/>
                          </a:solidFill>
                          <a:latin typeface="Batang"/>
                        </a:rPr>
                        <a:t>단가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>
                          <a:solidFill>
                            <a:srgbClr val="FFFFFF"/>
                          </a:solidFill>
                          <a:latin typeface="Batang"/>
                        </a:rPr>
                        <a:t>총매출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소나타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19,110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1,911,000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산타페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15,950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3,190,000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소나타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19,110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573,300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제네시스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46,600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932,000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그랜저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32,440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1,622,000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에쿠스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67,980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679,800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산타페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15,950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7,975,000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제네시스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46,600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466,000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560" y="3212976"/>
          <a:ext cx="6095999" cy="1039968"/>
        </p:xfrm>
        <a:graphic>
          <a:graphicData uri="http://schemas.openxmlformats.org/drawingml/2006/table">
            <a:tbl>
              <a:tblPr/>
              <a:tblGrid>
                <a:gridCol w="1458248"/>
                <a:gridCol w="1242115"/>
                <a:gridCol w="1072854"/>
                <a:gridCol w="999942"/>
                <a:gridCol w="1322840"/>
              </a:tblGrid>
              <a:tr h="25999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바탕체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latin typeface="바탕체"/>
                        </a:rPr>
                        <a:t>품목별 총매출액 합계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바탕체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품명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품명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품명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품명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품명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소나타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산타페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그랜저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제네시스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에쿠스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Batang"/>
                        </a:rPr>
                        <a:t>2,484,300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atang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47667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Batang"/>
                <a:ea typeface="Batang"/>
              </a:rPr>
              <a:t>☜ </a:t>
            </a:r>
            <a:r>
              <a:rPr lang="ko-KR" altLang="en-US" b="1" dirty="0" smtClean="0">
                <a:latin typeface="Batang"/>
                <a:ea typeface="Batang"/>
              </a:rPr>
              <a:t>아래 표를 보고  </a:t>
            </a:r>
            <a:r>
              <a:rPr lang="en-US" altLang="ko-KR" b="1" dirty="0" smtClean="0">
                <a:latin typeface="Batang"/>
                <a:ea typeface="Batang"/>
              </a:rPr>
              <a:t>DSUM</a:t>
            </a:r>
            <a:r>
              <a:rPr lang="ko-KR" altLang="en-US" b="1" dirty="0" smtClean="0">
                <a:latin typeface="Batang"/>
                <a:ea typeface="Batang"/>
              </a:rPr>
              <a:t>함수를 이용하여 산타페 총매출액을 구하시오 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4725144"/>
            <a:ext cx="8136904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latin typeface="바탕체"/>
              </a:rPr>
              <a:t>품목별 총매출액 합계</a:t>
            </a:r>
            <a:r>
              <a:rPr lang="ko-KR" altLang="en-US" sz="2400" b="1" dirty="0" smtClean="0">
                <a:solidFill>
                  <a:srgbClr val="FF0000"/>
                </a:solidFill>
                <a:latin typeface="바탕체"/>
              </a:rPr>
              <a:t> </a:t>
            </a:r>
            <a:r>
              <a:rPr lang="ko-KR" altLang="en-US" sz="2400" b="1" dirty="0" smtClean="0"/>
              <a:t>방법</a:t>
            </a:r>
            <a:endParaRPr lang="en-US" altLang="ko-KR" sz="2400" b="1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이곳에 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=DSUM(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쓰기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600" b="1" dirty="0" smtClean="0">
                <a:solidFill>
                  <a:srgbClr val="FF0000"/>
                </a:solidFill>
                <a:latin typeface="Arial Black" pitchFamily="34" charset="0"/>
                <a:ea typeface="바탕" pitchFamily="18" charset="-127"/>
              </a:rPr>
              <a:t>필드명 제목까지 </a:t>
            </a:r>
            <a:r>
              <a:rPr lang="ko-KR" altLang="en-US" sz="1600" b="1" dirty="0" smtClean="0">
                <a:latin typeface="Arial Black" pitchFamily="34" charset="0"/>
                <a:ea typeface="바탕" pitchFamily="18" charset="-127"/>
              </a:rPr>
              <a:t>잡아 전체범위 드레그</a:t>
            </a:r>
            <a:r>
              <a:rPr lang="en-US" altLang="ko-KR" sz="1600" b="1" dirty="0" smtClean="0">
                <a:latin typeface="Arial Black" pitchFamily="34" charset="0"/>
                <a:ea typeface="바탕" pitchFamily="18" charset="-127"/>
              </a:rPr>
              <a:t>&gt; ,</a:t>
            </a:r>
            <a:r>
              <a:rPr lang="ko-KR" altLang="en-US" sz="1600" b="1" dirty="0" smtClean="0">
                <a:latin typeface="Arial Black" pitchFamily="34" charset="0"/>
                <a:ea typeface="바탕" pitchFamily="18" charset="-127"/>
              </a:rPr>
              <a:t>쓰고 </a:t>
            </a:r>
            <a:r>
              <a:rPr lang="en-US" altLang="ko-KR" sz="1600" b="1" dirty="0" smtClean="0">
                <a:latin typeface="Arial Black" pitchFamily="34" charset="0"/>
                <a:ea typeface="바탕" pitchFamily="18" charset="-127"/>
              </a:rPr>
              <a:t>&gt; </a:t>
            </a:r>
            <a:r>
              <a:rPr lang="ko-KR" altLang="en-US" sz="1600" b="1" dirty="0" smtClean="0">
                <a:latin typeface="Arial Black" pitchFamily="34" charset="0"/>
                <a:ea typeface="바탕" pitchFamily="18" charset="-127"/>
              </a:rPr>
              <a:t>총매출 열번호 클릭</a:t>
            </a:r>
            <a:r>
              <a:rPr lang="en-US" altLang="ko-KR" sz="1600" b="1" dirty="0" smtClean="0">
                <a:latin typeface="Arial Black" pitchFamily="34" charset="0"/>
                <a:ea typeface="바탕" pitchFamily="18" charset="-127"/>
              </a:rPr>
              <a:t>&gt; ,</a:t>
            </a:r>
            <a:r>
              <a:rPr lang="ko-KR" altLang="en-US" sz="1600" b="1" dirty="0" smtClean="0">
                <a:latin typeface="Arial Black" pitchFamily="34" charset="0"/>
                <a:ea typeface="바탕" pitchFamily="18" charset="-127"/>
              </a:rPr>
              <a:t>쓰고  </a:t>
            </a:r>
            <a:r>
              <a:rPr lang="en-US" altLang="ko-KR" sz="1600" b="1" dirty="0" smtClean="0">
                <a:latin typeface="Arial Black" pitchFamily="34" charset="0"/>
                <a:ea typeface="바탕" pitchFamily="18" charset="-127"/>
              </a:rPr>
              <a:t>&gt;  </a:t>
            </a:r>
            <a:r>
              <a:rPr lang="ko-KR" altLang="en-US" sz="1600" b="1" u="sng" dirty="0" smtClean="0">
                <a:latin typeface="Arial Black" pitchFamily="34" charset="0"/>
                <a:ea typeface="바탕" pitchFamily="18" charset="-127"/>
              </a:rPr>
              <a:t>품명 산타페 둘다 동시에</a:t>
            </a:r>
            <a:r>
              <a:rPr lang="ko-KR" altLang="en-US" sz="1600" b="1" dirty="0" smtClean="0">
                <a:latin typeface="Arial Black" pitchFamily="34" charset="0"/>
                <a:ea typeface="바탕" pitchFamily="18" charset="-127"/>
              </a:rPr>
              <a:t> 드레그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   )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ENTER</a:t>
            </a:r>
            <a:endParaRPr kumimoji="0" lang="en-US" altLang="ko-KR" sz="16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736" y="4005064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43608" y="4293096"/>
            <a:ext cx="1152128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552" y="1340768"/>
            <a:ext cx="7488832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216" y="1340768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32240" y="1628800"/>
            <a:ext cx="432048" cy="34563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283968" y="2924944"/>
            <a:ext cx="288032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79712" y="3429000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03848" y="4005064"/>
            <a:ext cx="144016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143932" cy="35719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이름정의 규칙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셀이나 셀 범위에 이름을 정의하여 수식에서 이름을 사용가능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셀 범위 영역 지정 후 이름 상자에 이름을 입력하거나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수식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Formulas &gt;</a:t>
            </a:r>
          </a:p>
          <a:p>
            <a:pPr>
              <a:buNone/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 정의된 이름 그룹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Defined Names&gt;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이름 정의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Define Name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을 선택하여 실행된 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‘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새 이름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’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대화상자의 이름 입력란에 이름 지정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첫 글자는 반드시 문자나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_ ,    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중 하나로 시작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숫자로 시작할 수 없음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 </a:t>
            </a:r>
          </a:p>
          <a:p>
            <a:pPr>
              <a:buNone/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 이름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정의시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대소문자 구분하지 않음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그러나 이름정의 시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빈공백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허용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안함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이름은 기본적으로 절대참조로 대상범위를 참조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수식을 사용하는 셀의 위치와 무관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통합 문서 단위로 이름을 정의하므로 다른 워크시트에서 정의한  동일한 이름을  지정 못함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ko-KR" alt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0364" y="0"/>
            <a:ext cx="350046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이름정의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6" descr="이름정의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429132"/>
            <a:ext cx="3002280" cy="22021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428596" y="4429132"/>
            <a:ext cx="4714908" cy="1928826"/>
            <a:chOff x="428596" y="2428868"/>
            <a:chExt cx="4714908" cy="1928826"/>
          </a:xfrm>
        </p:grpSpPr>
        <p:sp>
          <p:nvSpPr>
            <p:cNvPr id="8" name="Rectangle 7"/>
            <p:cNvSpPr/>
            <p:nvPr/>
          </p:nvSpPr>
          <p:spPr>
            <a:xfrm>
              <a:off x="714348" y="4071942"/>
              <a:ext cx="2786082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참조대상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이름을 정의할 셀 범위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3500430" y="4214818"/>
              <a:ext cx="157163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14348" y="3500438"/>
              <a:ext cx="2714644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설명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: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이름에 대한 보충 설명</a:t>
              </a:r>
              <a:endParaRPr lang="en-US" sz="1400" b="1" dirty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 flipV="1">
              <a:off x="3428992" y="3357562"/>
              <a:ext cx="1714512" cy="2857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28596" y="2857496"/>
              <a:ext cx="307183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범위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: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사용할 범위를 문서전체 또는 특정 워크시트로 제한</a:t>
              </a:r>
              <a:endParaRPr lang="en-US" sz="1400" b="1" dirty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3500430" y="3107529"/>
              <a:ext cx="1643074" cy="37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643042" y="2428868"/>
              <a:ext cx="2071702" cy="357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이름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: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범위 이름 지정</a:t>
              </a:r>
              <a:endParaRPr lang="en-US" sz="1400" b="1" dirty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714744" y="2714620"/>
              <a:ext cx="1357322" cy="14287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rot="16200000" flipH="1">
            <a:off x="3679025" y="2393149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8246720" cy="12858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이름관리자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이름관리자 이용하여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정의된 이름 삭제 편집 가능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수식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Formulas &gt;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정의된 이름 그룹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이름 관리자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Name  manager,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혹은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Ctrl+ F3</a:t>
            </a:r>
            <a:endParaRPr lang="ko-KR" alt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0364" y="0"/>
            <a:ext cx="350046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이름관리자 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" name="Picture 23" descr="이름관리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214554"/>
            <a:ext cx="4768421" cy="37147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2844" y="2357430"/>
            <a:ext cx="221457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새로만들기</a:t>
            </a:r>
            <a:r>
              <a:rPr lang="en-US" altLang="ko-KR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새이름</a:t>
            </a:r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 추가</a:t>
            </a:r>
            <a:endParaRPr lang="en-US" sz="1400" b="1" dirty="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2357422" y="2500306"/>
            <a:ext cx="7143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2844" y="2857496"/>
            <a:ext cx="2428892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편집</a:t>
            </a:r>
            <a:r>
              <a:rPr lang="en-US" altLang="ko-KR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선택한 이름의 참조 대상 편집</a:t>
            </a:r>
            <a:endParaRPr lang="en-US" sz="1400" b="1" dirty="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571736" y="2714620"/>
            <a:ext cx="1071570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429124" y="2643182"/>
            <a:ext cx="2500330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929454" y="3214686"/>
            <a:ext cx="128588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삭제</a:t>
            </a:r>
            <a:r>
              <a:rPr lang="en-US" altLang="ko-KR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선택한 이름 삭제</a:t>
            </a:r>
            <a:endParaRPr lang="en-US" sz="1400" b="1" dirty="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844" y="4643446"/>
            <a:ext cx="2428892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참조대상</a:t>
            </a:r>
            <a:r>
              <a:rPr lang="en-US" altLang="ko-KR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: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선택한 이름의 워크시트 이름과 셀 주소가 나타남</a:t>
            </a:r>
            <a:endParaRPr lang="en-US" sz="1400" b="1" dirty="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357422" y="5072074"/>
            <a:ext cx="785818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정의된 이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916680" cy="13573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57290" y="0"/>
            <a:ext cx="614366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선택영역에서 이름 만들기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1802" y="1428736"/>
            <a:ext cx="128588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107521" y="1821645"/>
            <a:ext cx="35719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71802" y="2071678"/>
            <a:ext cx="2357454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선택영역에서 이름 만들기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2500306"/>
            <a:ext cx="8001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셀 범위블록 지정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수식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정의된 이름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선택영역에서 만들기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&gt; </a:t>
            </a:r>
            <a:r>
              <a:rPr lang="ko-KR" altLang="en-US" b="1" u="sng" dirty="0" smtClean="0">
                <a:latin typeface="바탕체" pitchFamily="17" charset="-127"/>
                <a:ea typeface="바탕체" pitchFamily="17" charset="-127"/>
              </a:rPr>
              <a:t>첫 행</a:t>
            </a:r>
            <a:r>
              <a:rPr lang="en-US" altLang="ko-KR" b="1" u="sng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b="1" u="sng" dirty="0" smtClean="0">
                <a:latin typeface="바탕체" pitchFamily="17" charset="-127"/>
                <a:ea typeface="바탕체" pitchFamily="17" charset="-127"/>
              </a:rPr>
              <a:t>왼쪽 열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기본값</a:t>
            </a:r>
            <a:endParaRPr lang="ko-KR" altLang="en-US" b="1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15" name="Picture 14" descr="CREATE FROM SE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642918"/>
            <a:ext cx="2400300" cy="1676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6200000" flipV="1">
            <a:off x="5786446" y="1571612"/>
            <a:ext cx="121444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CREATE FROM SELECT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71942"/>
            <a:ext cx="7143800" cy="24248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7158" y="335756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Batang"/>
                <a:ea typeface="Batang"/>
              </a:rPr>
              <a:t>☜ </a:t>
            </a:r>
            <a:r>
              <a:rPr lang="ko-KR" altLang="en-US" b="1" dirty="0" smtClean="0">
                <a:latin typeface="Batang"/>
                <a:ea typeface="Batang"/>
              </a:rPr>
              <a:t>아래 표를 선택영역에서 만들기를 사용하여 첫 행과 왼쪽 열 이름 만들기를 하시오</a:t>
            </a:r>
            <a:r>
              <a:rPr lang="en-US" altLang="ko-KR" b="1" dirty="0" smtClean="0">
                <a:latin typeface="Batang"/>
                <a:ea typeface="Batang"/>
              </a:rPr>
              <a:t>.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5720" y="571480"/>
            <a:ext cx="8102704" cy="1214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창 정렬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하나의  통합  문서에  있는 두 개 이상의  워크시트를  한 화면에  표시되도록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정렬하는 기능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보기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VIEW-&gt;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창 그룹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WINDOW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모두 정렬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ARRANGE ALL</a:t>
            </a: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856" y="0"/>
            <a:ext cx="237626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창 정렬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6" name="Picture 5" descr="ARRANGE AL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857364"/>
            <a:ext cx="2152650" cy="18859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857620" y="2214554"/>
            <a:ext cx="57150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14546" y="2143116"/>
            <a:ext cx="157163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Tiled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바둑판식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1670" y="2500306"/>
            <a:ext cx="178595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Horizontal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가로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29058" y="2571744"/>
            <a:ext cx="57150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43108" y="2786058"/>
            <a:ext cx="178595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</a:rPr>
              <a:t>Vertical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세로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00496" y="2857496"/>
            <a:ext cx="571504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71670" y="3214686"/>
            <a:ext cx="178595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Cascade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계단식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786182" y="3071810"/>
            <a:ext cx="785818" cy="3214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Window arrange 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857628"/>
            <a:ext cx="7643866" cy="30003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8596" y="350043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Tiled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식 창 정렬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9124" y="3929066"/>
            <a:ext cx="35719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548680"/>
            <a:ext cx="8208912" cy="1214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창 나누기 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b="1" dirty="0" smtClean="0"/>
              <a:t>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워크시트를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2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개 또는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4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개  구역으로  창을 나누어  떨어져 있는  여러 화면을 동시에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비교하며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확인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나누기 체크 풀어주면 나누기 없어짐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1600" b="1" dirty="0" smtClean="0"/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보기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View 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창 그룹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Window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나누기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Split</a:t>
            </a:r>
          </a:p>
          <a:p>
            <a:pPr lvl="1">
              <a:buFont typeface="Wingdings" pitchFamily="2" charset="2"/>
              <a:buChar char="v"/>
            </a:pPr>
            <a:endParaRPr lang="en-US" altLang="ko-KR" sz="24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7824" y="0"/>
            <a:ext cx="273630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창 나누기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pic>
        <p:nvPicPr>
          <p:cNvPr id="10" name="Picture 9" descr="spl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8215370" cy="4837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57818" y="2000240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422" y="4429132"/>
            <a:ext cx="121444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5720" y="571480"/>
            <a:ext cx="8102704" cy="1273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틀고정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  화면을  이동해도  레이블 행과 열을  항상  화면에  고정시켜  작업하기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편하다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커서  있던  셀을 중심으로 위쪽과 좌측이 고정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보기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View -&gt;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창그룹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Window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틀고정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Freeze panes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8926" y="0"/>
            <a:ext cx="307183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틀고정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pic>
        <p:nvPicPr>
          <p:cNvPr id="29" name="Picture 28" descr="freeze pan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5251260" cy="39290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00100" y="2857496"/>
            <a:ext cx="171451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2714612" y="1857364"/>
            <a:ext cx="2000264" cy="1143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00826" y="3500438"/>
            <a:ext cx="157163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Freeze panes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틀고정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3286116" y="3500438"/>
            <a:ext cx="3143272" cy="2159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4357686" y="4429132"/>
            <a:ext cx="21431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00826" y="4357694"/>
            <a:ext cx="2071702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Freeze Top Row 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첫 행 고정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57950" y="5286388"/>
            <a:ext cx="2071702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Freeze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First Column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첫 열 고정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4214810" y="5143512"/>
            <a:ext cx="207170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71538" y="4286256"/>
            <a:ext cx="71438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976" y="5072074"/>
            <a:ext cx="21431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857224" y="2786058"/>
            <a:ext cx="6643734" cy="857256"/>
            <a:chOff x="928662" y="1000108"/>
            <a:chExt cx="6643734" cy="857256"/>
          </a:xfrm>
        </p:grpSpPr>
        <p:sp>
          <p:nvSpPr>
            <p:cNvPr id="17" name="Teardrop 1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1857356" y="1000108"/>
              <a:ext cx="5715040" cy="7143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하이퍼링크설정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텍스트 나누기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5240</TotalTime>
  <Words>2219</Words>
  <Application>Microsoft Office PowerPoint</Application>
  <PresentationFormat>On-screen Show (4:3)</PresentationFormat>
  <Paragraphs>575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jungyeo park</cp:lastModifiedBy>
  <cp:revision>561</cp:revision>
  <dcterms:created xsi:type="dcterms:W3CDTF">2015-01-04T03:33:03Z</dcterms:created>
  <dcterms:modified xsi:type="dcterms:W3CDTF">2015-10-19T10:45:46Z</dcterms:modified>
</cp:coreProperties>
</file>