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8" r:id="rId3"/>
    <p:sldId id="267" r:id="rId4"/>
    <p:sldId id="257" r:id="rId5"/>
    <p:sldId id="258" r:id="rId6"/>
    <p:sldId id="259" r:id="rId7"/>
    <p:sldId id="260" r:id="rId8"/>
    <p:sldId id="275" r:id="rId9"/>
    <p:sldId id="280" r:id="rId10"/>
    <p:sldId id="262" r:id="rId11"/>
    <p:sldId id="269" r:id="rId12"/>
    <p:sldId id="263" r:id="rId13"/>
    <p:sldId id="278" r:id="rId14"/>
    <p:sldId id="270" r:id="rId15"/>
    <p:sldId id="279" r:id="rId16"/>
    <p:sldId id="265" r:id="rId17"/>
    <p:sldId id="276" r:id="rId18"/>
    <p:sldId id="287" r:id="rId19"/>
    <p:sldId id="285" r:id="rId20"/>
    <p:sldId id="286" r:id="rId21"/>
    <p:sldId id="272" r:id="rId22"/>
    <p:sldId id="284" r:id="rId23"/>
    <p:sldId id="282" r:id="rId24"/>
    <p:sldId id="277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8" autoAdjust="0"/>
    <p:restoredTop sz="94669" autoAdjust="0"/>
  </p:normalViewPr>
  <p:slideViewPr>
    <p:cSldViewPr>
      <p:cViewPr>
        <p:scale>
          <a:sx n="87" d="100"/>
          <a:sy n="87" d="100"/>
        </p:scale>
        <p:origin x="-10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43" d="100"/>
          <a:sy n="43" d="100"/>
        </p:scale>
        <p:origin x="-31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79C34-C9A1-4CB9-9402-BBDEFDDE950B}" type="datetimeFigureOut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 err="1" smtClean="0"/>
              <a:t>Ehd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0D40-90E2-48C6-939F-BAF2D2631F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0D40-90E2-48C6-939F-BAF2D2631FE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C0FA5B-DC41-460D-9BF6-EB4E0CA242CC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AB9-137B-41EA-8FB7-A1451DD19106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73CC-42AD-4799-BEAF-A80D6D343442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23CCDD-3266-4523-8AC6-344FAE62C6EB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072462" y="6072206"/>
            <a:ext cx="714380" cy="521208"/>
          </a:xfrm>
        </p:spPr>
        <p:txBody>
          <a:bodyPr rtlCol="0"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340D64-5380-4A14-AE8B-E44D493E6C08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6F9-B9DA-489C-A642-3A9834B28D0C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0B74-BD05-4A8E-9A91-39FEF7592329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190D08-21CD-49BC-A02B-9DEBF3EC4EBA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E304-42C6-4C3A-8615-40FC37CB31F6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AF8486-021A-45F6-85E8-09448731B18F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B7062B-776A-4924-8F12-7A766A5E779F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0CE225-79DF-4B6F-99A5-2F037B992896}" type="datetime1">
              <a:rPr lang="en-US" smtClean="0"/>
              <a:pPr/>
              <a:t>9/26/2015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286776" y="6357958"/>
            <a:ext cx="428628" cy="42862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15338" y="6286520"/>
            <a:ext cx="571504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  </a:t>
            </a:r>
            <a:fld id="{88056306-C977-46C9-B034-E4563BAAEA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35050" y="214313"/>
            <a:ext cx="1322372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sm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목차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6" y="1142984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27584" y="980728"/>
            <a:ext cx="6912768" cy="857256"/>
            <a:chOff x="900244" y="1052166"/>
            <a:chExt cx="6672152" cy="857256"/>
          </a:xfrm>
        </p:grpSpPr>
        <p:sp>
          <p:nvSpPr>
            <p:cNvPr id="30" name="Teardrop 29"/>
            <p:cNvSpPr/>
            <p:nvPr/>
          </p:nvSpPr>
          <p:spPr>
            <a:xfrm>
              <a:off x="900244" y="1052166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797746" y="1071546"/>
              <a:ext cx="577465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cap="small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엑셀화면 구성 알아보기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27584" y="2060278"/>
            <a:ext cx="6929486" cy="857826"/>
            <a:chOff x="928662" y="1071546"/>
            <a:chExt cx="6643734" cy="857826"/>
          </a:xfrm>
        </p:grpSpPr>
        <p:sp>
          <p:nvSpPr>
            <p:cNvPr id="40" name="Teardrop 39"/>
            <p:cNvSpPr/>
            <p:nvPr/>
          </p:nvSpPr>
          <p:spPr>
            <a:xfrm>
              <a:off x="928662" y="1072116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 Single Corner Rectangle 40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저장 불러오기</a:t>
              </a:r>
              <a:r>
                <a:rPr 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셀 이동  복사</a:t>
              </a:r>
              <a:endParaRPr lang="en-US" sz="2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27584" y="3284414"/>
            <a:ext cx="6929486" cy="936674"/>
            <a:chOff x="928662" y="1071546"/>
            <a:chExt cx="6643734" cy="936674"/>
          </a:xfrm>
        </p:grpSpPr>
        <p:sp>
          <p:nvSpPr>
            <p:cNvPr id="55" name="Teardrop 54"/>
            <p:cNvSpPr/>
            <p:nvPr/>
          </p:nvSpPr>
          <p:spPr>
            <a:xfrm>
              <a:off x="928662" y="1072116"/>
              <a:ext cx="928694" cy="93610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 Single Corner Rectangle 55"/>
            <p:cNvSpPr/>
            <p:nvPr/>
          </p:nvSpPr>
          <p:spPr>
            <a:xfrm>
              <a:off x="1857356" y="1071546"/>
              <a:ext cx="5715040" cy="792658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텍스트 입력수정 특수화 기호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글꼴 서식</a:t>
              </a:r>
              <a:r>
                <a:rPr 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맞춤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서식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표시형식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테두리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및 채우기 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57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00232" y="6143644"/>
            <a:ext cx="5357850" cy="3571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pjenterprise@paran.com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27584" y="4653136"/>
            <a:ext cx="6929486" cy="857826"/>
            <a:chOff x="928662" y="1071546"/>
            <a:chExt cx="6643734" cy="857826"/>
          </a:xfrm>
        </p:grpSpPr>
        <p:sp>
          <p:nvSpPr>
            <p:cNvPr id="24" name="Teardrop 23"/>
            <p:cNvSpPr/>
            <p:nvPr/>
          </p:nvSpPr>
          <p:spPr>
            <a:xfrm>
              <a:off x="928662" y="1072116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 Single Corner Rectangle 24"/>
            <p:cNvSpPr/>
            <p:nvPr/>
          </p:nvSpPr>
          <p:spPr>
            <a:xfrm>
              <a:off x="1857356" y="1071546"/>
              <a:ext cx="5715040" cy="720080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엑셀 셀 삽입 삭제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워크시트 관리</a:t>
              </a:r>
              <a:r>
                <a:rPr lang="ko-KR" altLang="en-US" sz="2400" b="1" dirty="0" smtClean="0"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자동 채우기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사용자</a:t>
              </a:r>
              <a:r>
                <a:rPr 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목록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만들기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RAWING T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3216"/>
            <a:ext cx="9144000" cy="1146005"/>
          </a:xfrm>
          <a:prstGeom prst="rect">
            <a:avLst/>
          </a:prstGeom>
        </p:spPr>
      </p:pic>
      <p:pic>
        <p:nvPicPr>
          <p:cNvPr id="26" name="Picture 25" descr="PICTURE T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9144000" cy="937846"/>
          </a:xfrm>
          <a:prstGeom prst="rect">
            <a:avLst/>
          </a:prstGeom>
        </p:spPr>
      </p:pic>
      <p:pic>
        <p:nvPicPr>
          <p:cNvPr id="23" name="Picture 22" descr="TABLE TO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52736"/>
            <a:ext cx="9144000" cy="102430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엑셀화면 구성 알아보기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0" y="571480"/>
            <a:ext cx="8501034" cy="542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표를 만든 후 표를 선택했을 때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표도구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디자인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26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26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2600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그림을 삽입한 후 그림을 선택했을 때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그림도구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서식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971550" lvl="1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29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22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22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도형을 삽입한 후 도형을 선택했을 때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그리기도구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서식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ko-KR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35896" y="1988840"/>
            <a:ext cx="1428728" cy="5715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머리글형            첫째열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요약형             마지막</a:t>
            </a:r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열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줄무늬형            줄무늬열 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en-US" altLang="ko-KR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    </a:t>
            </a:r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표스타일 옵션 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92080" y="1916832"/>
            <a:ext cx="1428728" cy="21431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           </a:t>
            </a:r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표스타일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512" y="4293096"/>
            <a:ext cx="1357322" cy="5715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밝기         그림압축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대조        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그림바꾸기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색상조정   그림원래대로   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57488" y="4293096"/>
            <a:ext cx="3429024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         그림바꾸기</a:t>
            </a:r>
            <a:endParaRPr lang="en-US" altLang="ko-KR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        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그림테두리</a:t>
            </a:r>
            <a:endParaRPr lang="en-US" altLang="ko-KR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          그림효과</a:t>
            </a:r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                                                                     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en-US" altLang="ko-KR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                         </a:t>
            </a:r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그림스타일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44208" y="4293096"/>
            <a:ext cx="1000132" cy="5715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앞으로 가져오기</a:t>
            </a:r>
            <a:endParaRPr lang="en-US" altLang="ko-KR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뒤로보내기   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 선택창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   정렬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56376" y="4293096"/>
            <a:ext cx="857256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자르기     너비</a:t>
            </a:r>
            <a:endParaRPr lang="en-US" altLang="ko-KR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         열               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사이즈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5616" y="6309320"/>
            <a:ext cx="1000132" cy="21431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도형삽입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71868" y="6309320"/>
            <a:ext cx="1000132" cy="21431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도형스타일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24128" y="6309320"/>
            <a:ext cx="1000132" cy="21431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워드아트스타일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32240" y="6309320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정렬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12360" y="6309320"/>
            <a:ext cx="571504" cy="21431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크기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57224" y="3000372"/>
            <a:ext cx="6643734" cy="857256"/>
            <a:chOff x="928662" y="1000108"/>
            <a:chExt cx="6643734" cy="857256"/>
          </a:xfrm>
        </p:grpSpPr>
        <p:sp>
          <p:nvSpPr>
            <p:cNvPr id="18" name="Teardrop 17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저장 불러오기</a:t>
              </a:r>
              <a:r>
                <a:rPr 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셀 이동  복사</a:t>
              </a:r>
              <a:endParaRPr lang="en-US" sz="2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395536" y="500042"/>
            <a:ext cx="8072438" cy="635795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새 시트 열기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:  File -&gt; New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새로 만들기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2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저장 불러오기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971550" lvl="1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FILE-&gt; Open</a:t>
            </a:r>
          </a:p>
          <a:p>
            <a:pPr marL="971550" lvl="1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 FILE-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Save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셀이동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-  HOME-&gt;CLIPBOARD GROUP-&gt;CUT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잘라내기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단축키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CTRL+X) -&gt;CTRL+V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-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마우스 우측버튼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-&gt;CUT -&gt;CTRL+V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4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.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셀복사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-  HOME -&gt;CLIPBOARD GROUP -&gt;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복사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(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단축키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CTRL+C) -&gt;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CTRL+V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붙여넣기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-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마우스 우측버튼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-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복사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-&gt; CTRL+V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붙여넣기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5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.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붙여넣기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OPTION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-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수식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+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서식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Paste</a:t>
            </a:r>
          </a:p>
          <a:p>
            <a:pPr marL="971550" marR="0" lvl="1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-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수식만   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Formulas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-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수식 및 숫자서식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paste values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- 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테두리없음 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No Borders</a:t>
            </a:r>
          </a:p>
          <a:p>
            <a:pPr marL="971550" marR="0" lvl="1" indent="-5143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-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바꾸기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: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행 열 바꾼다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. No transpose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-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연결하여 붙여넣기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Paste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link</a:t>
            </a:r>
          </a:p>
          <a:p>
            <a:pPr marL="514350" indent="-51435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저장 불러오기 셀 이동 및 복사</a:t>
            </a:r>
            <a:endParaRPr lang="en-US" sz="3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paste spe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5133975" cy="340042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83568" y="692696"/>
            <a:ext cx="4392488" cy="28803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6. </a:t>
            </a:r>
            <a:r>
              <a:rPr kumimoji="0" lang="ko-KR" alt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선택하여 붙여넣기 </a:t>
            </a:r>
            <a:r>
              <a:rPr kumimoji="0" lang="en-US" altLang="ko-K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Paste </a:t>
            </a:r>
            <a:r>
              <a:rPr lang="en-US" altLang="ko-KR" sz="6400" b="1" dirty="0" smtClean="0">
                <a:latin typeface="Batang" pitchFamily="18" charset="-127"/>
                <a:ea typeface="Batang" pitchFamily="18" charset="-127"/>
              </a:rPr>
              <a:t>Special</a:t>
            </a:r>
            <a:r>
              <a:rPr kumimoji="0" lang="en-US" altLang="ko-K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</a:t>
            </a:r>
            <a:endParaRPr kumimoji="0" lang="en-US" sz="6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저장 불러오기 셀 이동 및 복사</a:t>
            </a:r>
            <a:endParaRPr lang="en-US" sz="3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55576" y="5085184"/>
            <a:ext cx="288032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Paste as picture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그림으로 붙여넣기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611560" y="4581128"/>
            <a:ext cx="1656184" cy="28803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7. AS</a:t>
            </a:r>
            <a:r>
              <a:rPr kumimoji="0" lang="ko-KR" alt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kumimoji="0" lang="en-US" altLang="ko-KR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Picture</a:t>
            </a: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4282" y="642918"/>
            <a:ext cx="8643998" cy="5929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☺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셀이동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복사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붙여넣기를 이용하여 아래 표를 지시대로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만드세요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742950" lvl="0" indent="-7429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742950" lvl="0" indent="-7429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1.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위의 표 행 열을 바꾸시오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2.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위의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표를 만들어 테두리 없음 붙여넣기를 하시오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3.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위의 표를 그림으로 붙여넣기를 하시오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저장 불러오기 셀 이동 및 복사</a:t>
            </a:r>
            <a:endParaRPr lang="en-US" sz="3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1470" y="1643049"/>
          <a:ext cx="7715305" cy="2357453"/>
        </p:xfrm>
        <a:graphic>
          <a:graphicData uri="http://schemas.openxmlformats.org/drawingml/2006/table">
            <a:tbl>
              <a:tblPr/>
              <a:tblGrid>
                <a:gridCol w="1543061"/>
                <a:gridCol w="1543061"/>
                <a:gridCol w="1543061"/>
                <a:gridCol w="1543061"/>
                <a:gridCol w="1543061"/>
              </a:tblGrid>
              <a:tr h="3367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이 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근무부서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직위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기본급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수당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홍마리아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전산부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이사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7,560,000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유동근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영업부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과장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전성미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기획부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부장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4,560,000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조진원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생산부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부장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4,060,000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김수환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기술부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사원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2,560,000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임시완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자재부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대리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1,960,000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857224" y="2928934"/>
            <a:ext cx="7072362" cy="857256"/>
            <a:chOff x="928662" y="1000108"/>
            <a:chExt cx="7072362" cy="857256"/>
          </a:xfrm>
        </p:grpSpPr>
        <p:sp>
          <p:nvSpPr>
            <p:cNvPr id="7" name="Teardrop 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857356" y="1071546"/>
              <a:ext cx="6143668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텍스트 입력수정 특수화 기호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글꼴 서식</a:t>
              </a:r>
              <a:r>
                <a:rPr 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맞춤 서식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 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테두리 및 채우기 </a:t>
              </a:r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2844" y="571480"/>
            <a:ext cx="8072494" cy="628652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60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6000" b="1" dirty="0" smtClean="0">
                <a:latin typeface="Batang" pitchFamily="18" charset="-127"/>
                <a:ea typeface="Batang" pitchFamily="18" charset="-127"/>
              </a:rPr>
              <a:t>텍스트 입력수정</a:t>
            </a:r>
            <a:endParaRPr lang="en-US" altLang="ko-KR" sz="6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4200" b="1" dirty="0" smtClean="0"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sz="42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4200" b="1" dirty="0" smtClean="0">
                <a:latin typeface="Batang" pitchFamily="18" charset="-127"/>
                <a:ea typeface="Batang" pitchFamily="18" charset="-127"/>
              </a:rPr>
              <a:t>데이터입력</a:t>
            </a:r>
            <a:r>
              <a:rPr lang="en-US" altLang="ko-KR" sz="4200" b="1" dirty="0">
                <a:latin typeface="Batang" pitchFamily="18" charset="-127"/>
                <a:ea typeface="Batang" pitchFamily="18" charset="-127"/>
              </a:rPr>
              <a:t>: </a:t>
            </a:r>
            <a:r>
              <a:rPr lang="en-US" altLang="ko-KR" sz="4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4200" b="1" dirty="0" smtClean="0">
                <a:latin typeface="Batang" pitchFamily="18" charset="-127"/>
                <a:ea typeface="Batang" pitchFamily="18" charset="-127"/>
              </a:rPr>
              <a:t>더블클릭  혹은 </a:t>
            </a:r>
            <a:r>
              <a:rPr lang="en-US" altLang="ko-KR" sz="4200" b="1" dirty="0" smtClean="0">
                <a:latin typeface="Batang" pitchFamily="18" charset="-127"/>
                <a:ea typeface="Batang" pitchFamily="18" charset="-127"/>
              </a:rPr>
              <a:t>F2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2500" b="1" dirty="0" smtClean="0">
                <a:latin typeface="Batang" pitchFamily="18" charset="-127"/>
                <a:ea typeface="Batang" pitchFamily="18" charset="-127"/>
              </a:rPr>
              <a:t>         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문자 입력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:     -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셀의 너비보다 긴 문자 입력시 오른쪽 셀이 비어 있으면  그 셀 넘어서까지 표시</a:t>
            </a:r>
            <a:endParaRPr lang="en-US" altLang="ko-KR" sz="3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                             -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비어 있지 않으면  셀 너비 만큼만  표시  </a:t>
            </a:r>
            <a:endParaRPr lang="en-US" altLang="ko-KR" sz="3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altLang="ko-KR" sz="23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altLang="ko-KR" sz="23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altLang="ko-KR" sz="23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ko-KR" altLang="en-US" sz="2300" b="1" dirty="0" smtClean="0">
                <a:latin typeface="Batang" pitchFamily="18" charset="-127"/>
                <a:ea typeface="Batang" pitchFamily="18" charset="-127"/>
              </a:rPr>
              <a:t>  </a:t>
            </a:r>
            <a:endParaRPr lang="en-US" altLang="ko-KR" sz="23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altLang="ko-KR" sz="23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2500" b="1" dirty="0" smtClean="0">
                <a:latin typeface="Batang" pitchFamily="18" charset="-127"/>
                <a:ea typeface="Batang" pitchFamily="18" charset="-127"/>
              </a:rPr>
              <a:t>       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2500" b="1" dirty="0" smtClean="0">
                <a:latin typeface="Batang" pitchFamily="18" charset="-127"/>
                <a:ea typeface="Batang" pitchFamily="18" charset="-127"/>
              </a:rPr>
              <a:t>        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숫자 입력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숫자 입력시 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#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이 나올 경우 열너비  늘려주면  됨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열너비가 부족하여 나타남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3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42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4200" b="1" dirty="0" smtClean="0">
                <a:latin typeface="Batang" pitchFamily="18" charset="-127"/>
                <a:ea typeface="Batang" pitchFamily="18" charset="-127"/>
              </a:rPr>
              <a:t>나</a:t>
            </a:r>
            <a:r>
              <a:rPr lang="en-US" altLang="ko-KR" sz="42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4200" b="1" dirty="0" smtClean="0">
                <a:latin typeface="Batang" pitchFamily="18" charset="-127"/>
                <a:ea typeface="Batang" pitchFamily="18" charset="-127"/>
              </a:rPr>
              <a:t>선택하기</a:t>
            </a:r>
            <a:endParaRPr lang="en-US" altLang="ko-KR" sz="42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1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300" b="1" dirty="0" smtClean="0">
                <a:latin typeface="Batang" pitchFamily="18" charset="-127"/>
                <a:ea typeface="Batang" pitchFamily="18" charset="-127"/>
              </a:rPr>
              <a:t>            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-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전체선택방법  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: Ctrl + A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 -  SHIFT+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드레그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연속선택</a:t>
            </a:r>
            <a:endParaRPr lang="en-US" altLang="ko-KR" sz="3000" b="1" dirty="0" smtClean="0">
              <a:latin typeface="Batang" pitchFamily="18" charset="-127"/>
              <a:ea typeface="Batang" pitchFamily="18" charset="-127"/>
            </a:endParaRP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 -  CTRL+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드레그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비연속선택</a:t>
            </a:r>
            <a:endParaRPr lang="en-US" altLang="ko-KR" sz="3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altLang="ko-KR" sz="25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altLang="ko-KR" sz="23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kumimoji="0" lang="en-US" altLang="ko-K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4200" b="1" dirty="0" smtClean="0">
                <a:latin typeface="Batang" pitchFamily="18" charset="-127"/>
                <a:ea typeface="Batang" pitchFamily="18" charset="-127"/>
              </a:rPr>
              <a:t>다</a:t>
            </a:r>
            <a:r>
              <a:rPr kumimoji="0" lang="en-US" altLang="ko-KR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</a:t>
            </a:r>
            <a:r>
              <a:rPr kumimoji="0" lang="ko-KR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일정한 범위 안에서 데이터 입력하기</a:t>
            </a:r>
            <a:endParaRPr kumimoji="0" lang="en-US" altLang="ko-KR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    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1)  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데이터를 차레대로 입력한 후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Enter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누르면 셀 포인터가  아래로  이동 </a:t>
            </a:r>
            <a:endParaRPr lang="en-US" altLang="ko-KR" sz="3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         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범위를 지정한 후 데이터를  입력하면  선택한  범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위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안에서 움직이고  입력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   2)  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여러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셀 선택하여 같은 내용 입력하려면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여러 셀 선택하여 내용 입력 후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:  CTRL+ENTER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        3)  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한 개의 셀에 여러 줄 입력하려면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:  Alt + Enter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       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4)  ENTER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키 눌렀을때 셀 이동 방향 조절은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?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아래로 이동이 아니라  오른쪽 왼쪽으로 이동하고 싶을때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971550" lvl="1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  - FILE-&gt;Excel Option-&gt;Advanced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고급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범위내 영역 지정 후 입력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   5) 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기본 정렬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:  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문자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-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왼쪽   숫자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오른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쪽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        6)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날짜 시간 입력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: 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날짜는  </a:t>
            </a:r>
            <a:r>
              <a:rPr lang="en-US" altLang="ko-KR" sz="3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–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나   </a:t>
            </a:r>
            <a:r>
              <a:rPr lang="en-US" altLang="ko-KR" sz="3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로  구분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예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, 2015-01-21   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혹은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2014/01/21)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              </a:t>
            </a:r>
            <a:endParaRPr lang="en-US" altLang="ko-KR" sz="30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                                   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오늘 날짜 입력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    -&gt;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3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Ctrl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+ </a:t>
            </a:r>
            <a:r>
              <a:rPr lang="en-US" altLang="ko-KR" sz="3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;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사용중인 컴퓨터 현재 날짜 입력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)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        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                                     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현재 시간  입력 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- &gt; </a:t>
            </a:r>
            <a:r>
              <a:rPr lang="en-US" altLang="ko-KR" sz="3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Shift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+ </a:t>
            </a:r>
            <a:r>
              <a:rPr lang="en-US" altLang="ko-KR" sz="3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Ctrl </a:t>
            </a:r>
            <a:r>
              <a:rPr lang="en-US" altLang="ko-KR" sz="3000" b="1" dirty="0" smtClean="0">
                <a:latin typeface="Batang" pitchFamily="18" charset="-127"/>
                <a:ea typeface="Batang" pitchFamily="18" charset="-127"/>
              </a:rPr>
              <a:t>+ </a:t>
            </a:r>
            <a:r>
              <a:rPr lang="en-US" altLang="ko-KR" sz="3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;</a:t>
            </a:r>
            <a:r>
              <a:rPr lang="ko-KR" altLang="en-US" sz="3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30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pic>
        <p:nvPicPr>
          <p:cNvPr id="10" name="Picture 9" descr="qqqqqq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2508573" cy="78581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47664" y="0"/>
            <a:ext cx="648072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텍스트 입력수정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특수화 기호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4282" y="642918"/>
            <a:ext cx="8643998" cy="16339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 특수 문자 입력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기호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(Insert) -&gt; Symbol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기호 혹은 특수 문자</a:t>
            </a:r>
            <a:endParaRPr lang="en-US" altLang="ko-KR" sz="17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endParaRPr lang="en-US" sz="2400" b="1" dirty="0" smtClean="0">
              <a:latin typeface="Batang" pitchFamily="18" charset="-127"/>
              <a:ea typeface="Batang" pitchFamily="18" charset="-127"/>
            </a:endParaRPr>
          </a:p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  </a:t>
            </a: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7664" y="0"/>
            <a:ext cx="648072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텍스트 입력수정</a:t>
            </a:r>
            <a:r>
              <a:rPr lang="en-US" altLang="ko-KR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특수화 기호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528" y="184482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지금까지 배운 내용을 숙지하여 아래 예문을 만드세요.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7544" y="2435405"/>
          <a:ext cx="7416824" cy="2433754"/>
        </p:xfrm>
        <a:graphic>
          <a:graphicData uri="http://schemas.openxmlformats.org/drawingml/2006/table">
            <a:tbl>
              <a:tblPr/>
              <a:tblGrid>
                <a:gridCol w="1607449"/>
                <a:gridCol w="1534015"/>
                <a:gridCol w="2013395"/>
                <a:gridCol w="2261965"/>
              </a:tblGrid>
              <a:tr h="450351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he-IL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אלוהים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6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구약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2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신약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3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창세기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마태복음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36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출애굽기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b="1" i="1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마가복음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3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레위기</a:t>
                      </a:r>
                    </a:p>
                  </a:txBody>
                  <a:tcPr marL="0" marR="0" marT="0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누가복음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21"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민수기</a:t>
                      </a:r>
                      <a:b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신명기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요한복음</a:t>
                      </a:r>
                      <a:b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사도행전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35696" y="188640"/>
            <a:ext cx="5438979" cy="58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글꼴 서식</a:t>
            </a:r>
            <a:r>
              <a:rPr 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맞춤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서식</a:t>
            </a:r>
            <a:endParaRPr lang="en-US" sz="3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7158" y="857232"/>
            <a:ext cx="8286808" cy="5715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742950" lvl="0" indent="-7429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ko-KR" sz="3100" b="1" dirty="0" smtClean="0">
                <a:latin typeface="Batang" pitchFamily="18" charset="-127"/>
                <a:ea typeface="Batang" pitchFamily="18" charset="-127"/>
              </a:rPr>
              <a:t>1.</a:t>
            </a:r>
            <a:r>
              <a:rPr lang="ko-KR" altLang="en-US" sz="3100" b="1" dirty="0" smtClean="0">
                <a:latin typeface="Batang" pitchFamily="18" charset="-127"/>
                <a:ea typeface="Batang" pitchFamily="18" charset="-127"/>
              </a:rPr>
              <a:t>글꼴 서식</a:t>
            </a:r>
            <a:endParaRPr lang="en-US" altLang="ko-KR" sz="3100" b="1" dirty="0" smtClean="0">
              <a:latin typeface="Batang" pitchFamily="18" charset="-127"/>
              <a:ea typeface="Batang" pitchFamily="18" charset="-127"/>
            </a:endParaRPr>
          </a:p>
          <a:p>
            <a:pPr marL="742950" lvl="0" indent="-7429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</a:t>
            </a: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글꼴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글꼴크기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글꼴크게 작게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굵게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기울임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밑줄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테두리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742950" lvl="0" indent="-7429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채우기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글자색</a:t>
            </a:r>
            <a:endParaRPr lang="en-US" sz="2600" b="1" dirty="0" smtClean="0">
              <a:latin typeface="Batang" pitchFamily="18" charset="-127"/>
              <a:ea typeface="Batang" pitchFamily="18" charset="-127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kumimoji="0" lang="en-US" altLang="ko-KR" sz="3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2. </a:t>
            </a:r>
            <a:r>
              <a:rPr lang="ko-KR" altLang="en-US" sz="3100" b="1" dirty="0" smtClean="0">
                <a:latin typeface="Batang" pitchFamily="18" charset="-127"/>
                <a:ea typeface="Batang" pitchFamily="18" charset="-127"/>
              </a:rPr>
              <a:t>맞춤 서식</a:t>
            </a:r>
            <a:endParaRPr kumimoji="0" lang="en-US" altLang="ko-KR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ko-KR" altLang="en-US" sz="3200" b="1" dirty="0" smtClean="0"/>
              <a:t>   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위쪽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가운데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아래쪽 맞춤</a:t>
            </a:r>
            <a:endParaRPr lang="en-US" altLang="ko-KR" sz="26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   -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방향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텍스트 방향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 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   -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내어쓰기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(1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글자씩 왼쪽으로 내어쓰기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514350" lvl="0" indent="-514350">
              <a:spcBef>
                <a:spcPct val="20000"/>
              </a:spcBef>
            </a:pP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      들여쓰기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(1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글자씩 오른쪽으로 들여쓰기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514350" lvl="0" indent="-514350">
              <a:spcBef>
                <a:spcPct val="20000"/>
              </a:spcBef>
            </a:pP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왼쪽 맞춤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가운데 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오른쪽 맞춤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514350" lvl="0" indent="-514350">
              <a:spcBef>
                <a:spcPct val="20000"/>
              </a:spcBef>
            </a:pP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텍스트 줄바꿈  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WRAP TEXT(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한셀에 여러줄 입력</a:t>
            </a: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   - MERGE: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여러셀 하나의 셀에 병합</a:t>
            </a:r>
            <a:endParaRPr lang="en-US" sz="2600" b="1" dirty="0" smtClean="0">
              <a:latin typeface="Batang" pitchFamily="18" charset="-127"/>
              <a:ea typeface="Batang" pitchFamily="18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63688" y="142852"/>
            <a:ext cx="54006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표시형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식</a:t>
            </a:r>
            <a:r>
              <a:rPr lang="en-US" altLang="ko-KR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테두리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및 채우기</a:t>
            </a:r>
            <a:endParaRPr lang="en-US" sz="3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764704"/>
            <a:ext cx="8286808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>
              <a:spcBef>
                <a:spcPct val="20000"/>
              </a:spcBef>
              <a:buSzPct val="85000"/>
            </a:pPr>
            <a:r>
              <a:rPr lang="en-US" altLang="ko-KR" sz="32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표시형식</a:t>
            </a:r>
            <a:endParaRPr lang="en-US" altLang="ko-KR" sz="3100" b="1" dirty="0" smtClean="0">
              <a:latin typeface="Batang" pitchFamily="18" charset="-127"/>
              <a:ea typeface="Batang" pitchFamily="18" charset="-127"/>
            </a:endParaRPr>
          </a:p>
          <a:p>
            <a:pPr marL="1200150" lvl="1" indent="-74295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q"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셀 서식 나타나게 하려면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742950" lvl="0" indent="-7429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-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CTRL+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숫자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</a:t>
            </a:r>
          </a:p>
          <a:p>
            <a:pPr marL="742950" lvl="0" indent="-7429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     -                  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이 곳을 클릭</a:t>
            </a:r>
            <a:endParaRPr lang="en-US" sz="2000" b="1" dirty="0" smtClean="0">
              <a:latin typeface="Batang" pitchFamily="18" charset="-127"/>
              <a:ea typeface="Batang" pitchFamily="18" charset="-127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SzPct val="85000"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pic>
        <p:nvPicPr>
          <p:cNvPr id="6" name="Picture 5" descr="NUMB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1400175" cy="8763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39752" y="2708920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7784" y="2420888"/>
            <a:ext cx="504054" cy="523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RMAT 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73016"/>
            <a:ext cx="3384376" cy="31427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2924944"/>
            <a:ext cx="1368152" cy="645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통화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Accounting Number Format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55576" y="2564904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35696" y="2996952"/>
            <a:ext cx="115212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퍼센트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Percent style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835696" y="2564904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979712" y="2564904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59832" y="2996952"/>
            <a:ext cx="115212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꼼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마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Comma style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267744" y="2636912"/>
            <a:ext cx="144016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71900" y="2636912"/>
            <a:ext cx="180020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소수점 한 자리 늘이기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Increase Decimal</a:t>
            </a:r>
          </a:p>
          <a:p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555776" y="2492896"/>
            <a:ext cx="35283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84168" y="2420888"/>
            <a:ext cx="180020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소수점 한 자리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줄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이기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Decrease Decimal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4572000" y="400506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364088" y="4149080"/>
            <a:ext cx="86409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셀에 색깔 채우기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5" name="Picture 44" descr="F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573016"/>
            <a:ext cx="2566987" cy="2176462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668344" y="4221088"/>
            <a:ext cx="86409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패턴무늬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8" name="Picture 47" descr="ALIGN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9080"/>
            <a:ext cx="2914586" cy="270892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>
            <a:off x="1835696" y="3933056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10" y="928670"/>
            <a:ext cx="7358114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6" y="1142984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57224" y="3000372"/>
            <a:ext cx="6643734" cy="857256"/>
            <a:chOff x="928662" y="1000108"/>
            <a:chExt cx="6643734" cy="857256"/>
          </a:xfrm>
        </p:grpSpPr>
        <p:sp>
          <p:nvSpPr>
            <p:cNvPr id="30" name="Teardrop 29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cap="small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엑셀화면 구성 알아보기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6306-C977-46C9-B034-E4563BAAEAC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7158" y="857232"/>
            <a:ext cx="7599218" cy="411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7663" indent="-347663">
              <a:spcBef>
                <a:spcPct val="20000"/>
              </a:spcBef>
              <a:buSzPct val="85000"/>
              <a:buFont typeface="Wingdings 2" pitchFamily="18" charset="2"/>
              <a:buChar char="ø"/>
              <a:tabLst>
                <a:tab pos="457200" algn="l"/>
              </a:tabLst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맞춤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병합과  테두리 채우기등 이용하여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다음과 같이 만드시오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3688" y="142852"/>
            <a:ext cx="54006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표시형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식</a:t>
            </a:r>
            <a:r>
              <a:rPr lang="en-US" altLang="ko-KR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테두리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및 채우기</a:t>
            </a:r>
            <a:endParaRPr lang="en-US" sz="3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5" descr="BORDER F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784" y="1772816"/>
            <a:ext cx="8460432" cy="37107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7224" y="3000372"/>
            <a:ext cx="7358114" cy="857256"/>
            <a:chOff x="928662" y="1000108"/>
            <a:chExt cx="8286776" cy="857256"/>
          </a:xfrm>
        </p:grpSpPr>
        <p:sp>
          <p:nvSpPr>
            <p:cNvPr id="17" name="Teardrop 1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 Single Corner Rectangle 17"/>
            <p:cNvSpPr/>
            <p:nvPr/>
          </p:nvSpPr>
          <p:spPr>
            <a:xfrm>
              <a:off x="1857356" y="1071546"/>
              <a:ext cx="7358082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</a:pP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엑셀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셀 삽입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삭제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워크시트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관리</a:t>
              </a:r>
              <a:r>
                <a:rPr lang="ko-KR" altLang="en-US" sz="2000" b="1" dirty="0" smtClean="0"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자동 채우기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endParaRPr lang="en-US" altLang="ko-KR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  <a:p>
              <a:pPr>
                <a:spcBef>
                  <a:spcPct val="0"/>
                </a:spcBef>
              </a:pP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사용자</a:t>
              </a:r>
              <a:r>
                <a:rPr 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목록 만들기</a:t>
              </a:r>
              <a:endParaRPr lang="en-US" sz="20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1520" y="1412776"/>
            <a:ext cx="8358246" cy="54452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워크시트관리 </a:t>
            </a:r>
            <a:endParaRPr lang="en-US" altLang="ko-KR" sz="1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/>
              <a:t>1</a:t>
            </a:r>
            <a:r>
              <a:rPr lang="en-US" altLang="ko-KR" sz="1400" b="1" dirty="0" smtClean="0"/>
              <a:t>.</a:t>
            </a:r>
            <a:r>
              <a:rPr lang="ko-KR" altLang="en-US" sz="1400" b="1" dirty="0" smtClean="0"/>
              <a:t>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시트이름 변경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홈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home -&gt;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셀그룹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cells -&gt;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서식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format -&gt;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시트구성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organize</a:t>
            </a:r>
          </a:p>
          <a:p>
            <a:pPr lvl="1"/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sheet-&gt;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시트이름 바꾸기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rename  sheet</a:t>
            </a:r>
            <a:endParaRPr lang="en-US" altLang="ko-KR" sz="1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시트탭 더블 클릭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시트탭 위에서  마우스 우측버튼 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이름바꾸기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rename  sheet</a:t>
            </a:r>
          </a:p>
          <a:p>
            <a:pPr lvl="1">
              <a:buFont typeface="Wingdings" pitchFamily="2" charset="2"/>
              <a:buChar char="v"/>
            </a:pP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시트이동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 선택 후 드래그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시트복사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Ctrl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키  누른 채 드래그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4.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다른 파일로 시트이동 및 복사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 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홈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home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en-US" altLang="ko-KR" sz="1400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서식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format-&gt;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시트구성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organize  sheet  -&gt;</a:t>
            </a:r>
          </a:p>
          <a:p>
            <a:pPr lvl="1"/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시트이동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복사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시트탭 위에서 마우스 우측 버튼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–&gt;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이동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복사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Move or copy</a:t>
            </a:r>
          </a:p>
          <a:p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5.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새 워크시트 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  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홈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home-&gt;cells -&gt;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insert-&gt;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 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insert sheet</a:t>
            </a:r>
          </a:p>
          <a:p>
            <a:pPr lvl="1">
              <a:buFont typeface="Wingdings" pitchFamily="2" charset="2"/>
              <a:buChar char="v"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시트탭 위에서 마우스 우측 버튼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–&gt;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insert</a:t>
            </a: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6.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시트삭제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 홈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home -&gt;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셀그룹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cells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–&gt;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삭제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delete</a:t>
            </a:r>
          </a:p>
          <a:p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7.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시트 숨기기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lvl="1">
              <a:buFont typeface="Wingdings" pitchFamily="2" charset="2"/>
              <a:buChar char="v"/>
            </a:pP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홈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home -&gt;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셀그룹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cells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–&gt;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서식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format -&gt;visibility-&gt;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숨기기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hide sheet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3568" y="0"/>
            <a:ext cx="7128792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엑셀 셀 삽입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삭제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워크시트관리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1520" y="476672"/>
            <a:ext cx="8286808" cy="7920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42950" lvl="0" indent="-7429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엑셀 셀 삽입 </a:t>
            </a:r>
            <a:r>
              <a:rPr lang="ko-KR" altLang="en-US" sz="1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삭제</a:t>
            </a:r>
            <a:endParaRPr lang="en-US" altLang="ko-KR" sz="1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742950" lvl="0" indent="-7429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-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행열 머리글 위에서 마우스 우측 버튼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삭제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    - HOME-&gt;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셀그룹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400" b="1" dirty="0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삭제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5000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4282" y="642918"/>
            <a:ext cx="8643998" cy="5929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6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600" b="1" dirty="0" smtClean="0">
                <a:latin typeface="Batang" pitchFamily="18" charset="-127"/>
                <a:ea typeface="Batang" pitchFamily="18" charset="-127"/>
              </a:rPr>
              <a:t>자동 채우기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복사셀을 선택한 후 오른쪽 하단에 마우스 포인터를 가져가면 검정</a:t>
            </a:r>
            <a:r>
              <a:rPr lang="en-US" altLang="ko-KR" sz="1200" b="1" dirty="0" smtClean="0">
                <a:latin typeface="Batang" pitchFamily="18" charset="-127"/>
                <a:ea typeface="Batang" pitchFamily="18" charset="-127"/>
              </a:rPr>
              <a:t>+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가 니티날때 드레그한다</a:t>
            </a:r>
            <a:r>
              <a:rPr lang="en-US" altLang="ko-KR" sz="12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가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문자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 숫자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 날짜 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data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자동채우기</a:t>
            </a:r>
            <a:endParaRPr lang="en-US" altLang="ko-KR" sz="17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       -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셀에 문자 혹은 숫자를 입력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자동채우기를 실행하면 복사됨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          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문자</a:t>
            </a: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+</a:t>
            </a:r>
            <a:r>
              <a:rPr lang="ko-KR" altLang="en-US" sz="1700" b="1" dirty="0" smtClean="0">
                <a:latin typeface="Batang" pitchFamily="18" charset="-127"/>
                <a:ea typeface="Batang" pitchFamily="18" charset="-127"/>
              </a:rPr>
              <a:t>숫자 조합된 데이터는 문자는 복사되고 숫자는 연속 데이터로 복사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됨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700" b="1" dirty="0" smtClean="0">
                <a:latin typeface="Batang" pitchFamily="18" charset="-127"/>
                <a:ea typeface="Batang" pitchFamily="18" charset="-127"/>
              </a:rPr>
              <a:t>          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나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일련번호 자동채우기</a:t>
            </a: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-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셀복사 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Copy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cells                               :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값과 서식 모두 복사</a:t>
            </a: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-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연속데이터 채우기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Fill series                 :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시작 셀의 서식과 함께 증가되는 값 입력됨</a:t>
            </a: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-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서식만 채우기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Fill Formatting Only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-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서식없이 채우기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Fill  Without Formatting: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서식은 제거되고 내용만 복사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    다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.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날짜 채우기 옵션</a:t>
            </a: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-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일단위 채우기 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Fill Days                        : 1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일씩 증가된 날짜 입력됨</a:t>
            </a: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-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평일단위 채우기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Fill Weekdays                :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주말을 제외한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1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일씩 증가된 날짜 입력됨</a:t>
            </a: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-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월단위 채우기  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Fill Months                    : 1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월씩 증가된 날짜 입력됨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       -  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연단위 채우기  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Fill Years                       : 1</a:t>
            </a:r>
            <a:r>
              <a:rPr lang="ko-KR" altLang="en-US" sz="1500" b="1" dirty="0" smtClean="0">
                <a:latin typeface="Batang" pitchFamily="18" charset="-127"/>
                <a:ea typeface="Batang" pitchFamily="18" charset="-127"/>
              </a:rPr>
              <a:t>년씩 증가된 날짜 입력됨</a:t>
            </a:r>
            <a:r>
              <a:rPr lang="en-US" altLang="ko-KR" sz="15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  </a:t>
            </a:r>
            <a:endParaRPr lang="en-US" altLang="ko-KR" sz="15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3688" y="0"/>
            <a:ext cx="4752528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자동 채우기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4282" y="642918"/>
            <a:ext cx="8643998" cy="5929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indent="-7429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☺ </a:t>
            </a:r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자동채우기를 이용하여 아래 예문을 채우세요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.</a:t>
            </a:r>
            <a:r>
              <a:rPr kumimoji="0" lang="en-US" altLang="ko-K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  </a:t>
            </a:r>
            <a:endParaRPr lang="en-US" altLang="ko-KR" sz="31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11760" y="0"/>
            <a:ext cx="410445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자동 채우기</a:t>
            </a:r>
            <a:endParaRPr lang="en-US" sz="32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48" y="1142984"/>
          <a:ext cx="7215240" cy="5000664"/>
        </p:xfrm>
        <a:graphic>
          <a:graphicData uri="http://schemas.openxmlformats.org/drawingml/2006/table">
            <a:tbl>
              <a:tblPr/>
              <a:tblGrid>
                <a:gridCol w="1443048"/>
                <a:gridCol w="1443048"/>
                <a:gridCol w="1443048"/>
                <a:gridCol w="1443048"/>
                <a:gridCol w="1443048"/>
              </a:tblGrid>
              <a:tr h="7325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숫자채우기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문자채우기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날짜 </a:t>
                      </a:r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채우기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떨어진 </a:t>
                      </a:r>
                      <a:endParaRPr lang="en-US" altLang="ko-KR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월 </a:t>
                      </a:r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채우기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424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예수님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2015-01-21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2015-01-21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예수님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2015-01-22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2015-02-21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예수님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2015-01-23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2015-03-21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예수님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2015-01-24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2015-04-21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예수님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2015-01-25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2015-05-21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예수님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2015-01-26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2015-06-21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예수님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2015-01-27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2015-07-21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예수님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2015-01-28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2015-08-21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예수님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2015-01-29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2015-09-21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예수님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2015-01-30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2015-10-21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7158" y="857232"/>
            <a:ext cx="8286808" cy="5715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800" b="1" dirty="0" smtClean="0">
                <a:latin typeface="Batang" pitchFamily="18" charset="-127"/>
                <a:ea typeface="Batang" pitchFamily="18" charset="-127"/>
              </a:rPr>
              <a:t>사용자</a:t>
            </a:r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800" b="1" dirty="0" smtClean="0">
                <a:latin typeface="Batang" pitchFamily="18" charset="-127"/>
                <a:ea typeface="Batang" pitchFamily="18" charset="-127"/>
              </a:rPr>
              <a:t>목록 만들기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 File-&gt; Excel Option-&gt; </a:t>
            </a:r>
            <a:r>
              <a:rPr lang="en-US" altLang="ko-KR" sz="1600" b="1" dirty="0" err="1" smtClean="0">
                <a:latin typeface="Batang" pitchFamily="18" charset="-127"/>
                <a:ea typeface="Batang" pitchFamily="18" charset="-127"/>
              </a:rPr>
              <a:t>Populr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기본설정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-&gt;Edit Custom List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사용자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지정목록편집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Custom List-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&gt;List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Entries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에 입력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-&gt; Add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추가</a:t>
            </a: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사용자 목록 만들기를 하고 자동채우기를 이용하여  다음 예제를 만드세요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altLang="ko-KR" sz="16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en-US" sz="2400" b="1" dirty="0" smtClean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5000"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42852"/>
            <a:ext cx="8643966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</a:pPr>
            <a:endParaRPr lang="en-US" altLang="ko-KR" sz="24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spcBef>
                <a:spcPct val="0"/>
              </a:spcBef>
            </a:pP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사용자</a:t>
            </a:r>
            <a:r>
              <a:rPr 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목록 만들기</a:t>
            </a:r>
            <a:endParaRPr lang="en-US" sz="28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spcBef>
                <a:spcPct val="0"/>
              </a:spcBef>
            </a:pPr>
            <a:endParaRPr lang="en-US" sz="36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7358114" cy="314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10559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1538" y="0"/>
            <a:ext cx="707390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엑셀화면 구성 알아보기 </a:t>
            </a:r>
            <a:r>
              <a:rPr kumimoji="0" lang="en-US" altLang="ko-KR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HOME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0034" y="1772815"/>
            <a:ext cx="8464454" cy="3888433"/>
            <a:chOff x="484824" y="2314390"/>
            <a:chExt cx="8326793" cy="4480847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84824" y="2378670"/>
              <a:ext cx="1054111" cy="928694"/>
            </a:xfrm>
            <a:prstGeom prst="wedgeRoundRectCallout">
              <a:avLst>
                <a:gd name="adj1" fmla="val -48252"/>
                <a:gd name="adj2" fmla="val -86214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Clipboard</a:t>
              </a:r>
            </a:p>
            <a:p>
              <a:pPr>
                <a:buFontTx/>
                <a:buChar char="-"/>
              </a:pPr>
              <a:r>
                <a:rPr 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Paste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붙여넣기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Cut</a:t>
              </a:r>
            </a:p>
            <a:p>
              <a:pPr>
                <a:buFontTx/>
                <a:buChar char="-"/>
              </a:pPr>
              <a:r>
                <a:rPr 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Copy</a:t>
              </a:r>
            </a:p>
            <a:p>
              <a:pPr>
                <a:buFontTx/>
                <a:buChar char="-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1538967" y="2314391"/>
              <a:ext cx="1500198" cy="2074466"/>
            </a:xfrm>
            <a:prstGeom prst="wedgeRoundRectCallout">
              <a:avLst>
                <a:gd name="adj1" fmla="val -28445"/>
                <a:gd name="adj2" fmla="val -62762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 Font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글꼴</a:t>
              </a:r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Font</a:t>
              </a: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Font Size</a:t>
              </a:r>
            </a:p>
            <a:p>
              <a:pPr>
                <a:buFontTx/>
                <a:buChar char="-"/>
              </a:pP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글자크게  작게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글자굵게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</a:p>
            <a:p>
              <a:r>
                <a:rPr lang="en-US" altLang="ko-KR" sz="1200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기울임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밑줄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</a:p>
            <a:p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테두리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Color,</a:t>
              </a:r>
            </a:p>
            <a:p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바탕색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2663385" y="4222900"/>
              <a:ext cx="2606386" cy="2240423"/>
            </a:xfrm>
            <a:prstGeom prst="wedgeRoundRectCallout">
              <a:avLst>
                <a:gd name="adj1" fmla="val -24972"/>
                <a:gd name="adj2" fmla="val -144579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Alignment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맞춤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Top Align, Middle Align,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Bottom Align</a:t>
              </a:r>
            </a:p>
            <a:p>
              <a:pPr>
                <a:buFontTx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Align Text left,  center, 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right</a:t>
              </a:r>
            </a:p>
            <a:p>
              <a:pPr>
                <a:buFontTx/>
                <a:buChar char="–"/>
              </a:pP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들여쓰기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.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내어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쓰기</a:t>
              </a:r>
              <a:endPara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–"/>
              </a:pP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택스트 줄버꿈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: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한 셀에 여러줄</a:t>
              </a:r>
              <a:endPara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    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택스트 입력</a:t>
              </a:r>
              <a:endPara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Wrap </a:t>
              </a: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Text. </a:t>
              </a:r>
            </a:p>
            <a:p>
              <a:pPr>
                <a:buFontTx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Merge center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3711360" y="2563327"/>
              <a:ext cx="1967733" cy="1318846"/>
            </a:xfrm>
            <a:prstGeom prst="wedgeRoundRectCallout">
              <a:avLst>
                <a:gd name="adj1" fmla="val -6431"/>
                <a:gd name="adj2" fmla="val -92912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 Number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표시항목</a:t>
              </a:r>
              <a:endPara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  </a:t>
              </a: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General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일반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원화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.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달라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퍼센트</a:t>
              </a:r>
              <a:endPara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콤마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,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소수점  한자리</a:t>
              </a:r>
              <a:endPara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뒤로 앞으로</a:t>
              </a:r>
              <a:endPara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 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2" name="Rounded Rectangular Callout 21"/>
            <p:cNvSpPr/>
            <p:nvPr/>
          </p:nvSpPr>
          <p:spPr>
            <a:xfrm>
              <a:off x="5333880" y="4049208"/>
              <a:ext cx="2108285" cy="1252414"/>
            </a:xfrm>
            <a:prstGeom prst="wedgeRoundRectCallout">
              <a:avLst>
                <a:gd name="adj1" fmla="val -22143"/>
                <a:gd name="adj2" fmla="val -210436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Style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스타일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–"/>
              </a:pP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Conditional Formatting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조건부서식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Format as Table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셀서식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Cell Style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셀스타일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–"/>
              </a:pPr>
              <a:endParaRPr 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6544836" y="2314390"/>
              <a:ext cx="1133718" cy="1031433"/>
            </a:xfrm>
            <a:prstGeom prst="wedgeRoundRectCallout">
              <a:avLst>
                <a:gd name="adj1" fmla="val 12222"/>
                <a:gd name="adj2" fmla="val -76254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 Cell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+mn-ea"/>
                </a:rPr>
                <a:t>셀</a:t>
              </a:r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 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셀삽입</a:t>
              </a:r>
              <a:endPara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셀 삭제</a:t>
              </a:r>
              <a:endPara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서식</a:t>
              </a:r>
              <a:endPara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5" name="Rounded Rectangular Callout 24"/>
            <p:cNvSpPr/>
            <p:nvPr/>
          </p:nvSpPr>
          <p:spPr>
            <a:xfrm>
              <a:off x="7442165" y="5052686"/>
              <a:ext cx="1369452" cy="1742551"/>
            </a:xfrm>
            <a:prstGeom prst="wedgeRoundRectCallout">
              <a:avLst>
                <a:gd name="adj1" fmla="val -3605"/>
                <a:gd name="adj2" fmla="val -220449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Editing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편집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tang" pitchFamily="18" charset="-127"/>
                  <a:ea typeface="Batang" pitchFamily="18" charset="-127"/>
                </a:rPr>
                <a:t> - </a:t>
              </a: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Auto Sum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자동합계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- Sort Filter</a:t>
              </a:r>
            </a:p>
            <a:p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tang" pitchFamily="18" charset="-127"/>
                  <a:ea typeface="Batang" pitchFamily="18" charset="-127"/>
                </a:rPr>
                <a:t>   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정렬및 필터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tang" pitchFamily="18" charset="-127"/>
                  <a:ea typeface="Batang" pitchFamily="18" charset="-127"/>
                </a:rPr>
                <a:t> - </a:t>
              </a: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Find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찾기 및 선택</a:t>
              </a:r>
              <a:endParaRPr lang="en-US" sz="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40" name="Rounded Rectangular Callout 39"/>
          <p:cNvSpPr/>
          <p:nvPr/>
        </p:nvSpPr>
        <p:spPr>
          <a:xfrm>
            <a:off x="-142908" y="3786190"/>
            <a:ext cx="2714644" cy="1643074"/>
          </a:xfrm>
          <a:prstGeom prst="wedgeRoundRectCallout">
            <a:avLst>
              <a:gd name="adj1" fmla="val -41954"/>
              <a:gd name="adj2" fmla="val -238198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File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-  New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새로 만들기</a:t>
            </a:r>
            <a:endParaRPr lang="en-US" altLang="ko-KR" sz="12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-  Open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열기</a:t>
            </a:r>
            <a:endParaRPr lang="en-US" altLang="ko-KR" sz="12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-  Save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저장 </a:t>
            </a:r>
            <a:endParaRPr lang="en-US" altLang="ko-KR" sz="12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-  Save as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다른 이름으로 저장</a:t>
            </a:r>
            <a:endParaRPr lang="en-US" altLang="ko-KR" sz="12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-  Print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인쇄</a:t>
            </a:r>
            <a:endParaRPr lang="en-US" altLang="ko-KR" sz="12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-  Prepare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준비 </a:t>
            </a:r>
            <a:endParaRPr lang="en-US" altLang="ko-KR" sz="12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    -  Send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보내기 등등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N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131439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0" y="2420888"/>
            <a:ext cx="2000232" cy="858529"/>
          </a:xfrm>
          <a:prstGeom prst="wedgeRoundRectCallout">
            <a:avLst>
              <a:gd name="adj1" fmla="val -25456"/>
              <a:gd name="adj2" fmla="val -84307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Table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표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Pivot table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피벗테이블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RecommendedTables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Table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표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3568" y="3645024"/>
            <a:ext cx="2268760" cy="1000132"/>
          </a:xfrm>
          <a:prstGeom prst="wedgeRoundRectCallout">
            <a:avLst>
              <a:gd name="adj1" fmla="val 11313"/>
              <a:gd name="adj2" fmla="val -194536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Illustration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일러스트레이션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–"/>
            </a:pPr>
            <a:r>
              <a:rPr lang="en-US" sz="1200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Picture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그림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Online Picture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온라인 그림</a:t>
            </a:r>
            <a:endParaRPr lang="en-US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Shape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도형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en-US" sz="12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SmartArt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스마트아트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203848" y="3429000"/>
            <a:ext cx="1644784" cy="1440160"/>
          </a:xfrm>
          <a:prstGeom prst="wedgeRoundRectCallout">
            <a:avLst>
              <a:gd name="adj1" fmla="val -7987"/>
              <a:gd name="adj2" fmla="val -157117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Chart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챠트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세로막대형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꺾은선 형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원형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가로막대형 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220072" y="4005064"/>
            <a:ext cx="1143008" cy="428628"/>
          </a:xfrm>
          <a:prstGeom prst="wedgeRoundRectCallout">
            <a:avLst>
              <a:gd name="adj1" fmla="val 12110"/>
              <a:gd name="adj2" fmla="val -504777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Links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하이퍼링크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56176" y="2285992"/>
            <a:ext cx="1928826" cy="1359032"/>
          </a:xfrm>
          <a:prstGeom prst="wedgeRoundRectCallout">
            <a:avLst>
              <a:gd name="adj1" fmla="val -24382"/>
              <a:gd name="adj2" fmla="val -59061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Text</a:t>
            </a: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 Text Box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텍스트상자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Header/footer </a:t>
            </a: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머리글 바닥글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워드아트</a:t>
            </a:r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Signature Line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서명란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452320" y="3789040"/>
            <a:ext cx="1440160" cy="642942"/>
          </a:xfrm>
          <a:prstGeom prst="wedgeRoundRectCallout">
            <a:avLst>
              <a:gd name="adj1" fmla="val 42278"/>
              <a:gd name="adj2" fmla="val -331101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Symbol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Equation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수식</a:t>
            </a:r>
            <a:endParaRPr lang="en-US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Symbol </a:t>
            </a:r>
            <a:r>
              <a:rPr lang="ko-KR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Batang" pitchFamily="18" charset="-127"/>
              </a:rPr>
              <a:t>기호</a:t>
            </a: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85720" y="0"/>
            <a:ext cx="8429684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엑셀화면 구성 알아보기 삽입 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INSERT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5445224"/>
            <a:ext cx="478634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Pivot table-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복잡한 데이터를 쉽게 정리 및 요약할수 있는 표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4211960" y="571480"/>
            <a:ext cx="4432006" cy="2652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화면상에  그림이나  도형 등 여러가 지를 삽입 할때 사용하는 탭</a:t>
            </a:r>
            <a:endParaRPr lang="en-US" altLang="ko-KR" sz="11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AGE 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12497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0" y="2564904"/>
            <a:ext cx="1214446" cy="1357322"/>
          </a:xfrm>
          <a:prstGeom prst="wedgeRoundRectCallout">
            <a:avLst>
              <a:gd name="adj1" fmla="val -25409"/>
              <a:gd name="adj2" fmla="val -83715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Themes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테마</a:t>
            </a:r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 </a:t>
            </a:r>
          </a:p>
          <a:p>
            <a:pPr>
              <a:buFont typeface="Batang" pitchFamily="18" charset="-127"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05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Themes</a:t>
            </a:r>
            <a:r>
              <a:rPr lang="ko-KR" altLang="en-US" sz="105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05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테마</a:t>
            </a:r>
            <a:endParaRPr lang="en-US" sz="105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05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05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Color </a:t>
            </a:r>
            <a:r>
              <a:rPr lang="ko-KR" altLang="en-US" sz="105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색</a:t>
            </a:r>
            <a:endParaRPr lang="en-US" sz="105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05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Fonts </a:t>
            </a:r>
            <a:r>
              <a:rPr lang="ko-KR" altLang="en-US" sz="105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글꼴</a:t>
            </a:r>
            <a:endParaRPr lang="en-US" sz="105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05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Effects</a:t>
            </a:r>
            <a:r>
              <a:rPr lang="ko-KR" altLang="en-US" sz="105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효과</a:t>
            </a:r>
            <a:endParaRPr lang="en-US" sz="105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59632" y="3933056"/>
            <a:ext cx="1928826" cy="1571636"/>
          </a:xfrm>
          <a:prstGeom prst="wedgeRoundRectCallout">
            <a:avLst>
              <a:gd name="adj1" fmla="val -5737"/>
              <a:gd name="adj2" fmla="val -165043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Page Setup  </a:t>
            </a:r>
          </a:p>
          <a:p>
            <a:pPr>
              <a:buFont typeface="Batang" pitchFamily="18" charset="-127"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Margins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여백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Orientation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용지방향</a:t>
            </a:r>
            <a:endParaRPr lang="en-US" altLang="ko-KR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Size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크기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Batang" pitchFamily="18" charset="-127"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Print Areas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인쇄영역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Batang" pitchFamily="18" charset="-127"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Breaks 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나누기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Background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배경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Prints Titles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인쇄제목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987824" y="2708920"/>
            <a:ext cx="1857388" cy="857256"/>
          </a:xfrm>
          <a:prstGeom prst="wedgeRoundRectCallout">
            <a:avLst>
              <a:gd name="adj1" fmla="val 37644"/>
              <a:gd name="adj2" fmla="val -111704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Scales to Fit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크기조정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 </a:t>
            </a:r>
          </a:p>
          <a:p>
            <a:pPr>
              <a:buFont typeface="Batang" pitchFamily="18" charset="-127"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Width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너비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Height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높이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Scale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배율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139952" y="4581128"/>
            <a:ext cx="2071702" cy="785818"/>
          </a:xfrm>
          <a:prstGeom prst="wedgeRoundRectCallout">
            <a:avLst>
              <a:gd name="adj1" fmla="val 43573"/>
              <a:gd name="adj2" fmla="val -365012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Sheet Options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시트 옵션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Batang" pitchFamily="18" charset="-127"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Gridlines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눈금선</a:t>
            </a:r>
            <a:endParaRPr lang="en-US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Headings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제목</a:t>
            </a:r>
            <a:endParaRPr lang="en-US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300192" y="2924944"/>
            <a:ext cx="2304256" cy="1428760"/>
          </a:xfrm>
          <a:prstGeom prst="wedgeRoundRectCallout">
            <a:avLst>
              <a:gd name="adj1" fmla="val 19418"/>
              <a:gd name="adj2" fmla="val -101346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Arrange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정렬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Batang" pitchFamily="18" charset="-127"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Bring Forward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앞으로 가져오기 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Batang" pitchFamily="18" charset="-127"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Send Backward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뒤로 보내기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Batang" pitchFamily="18" charset="-127"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Selection Pane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선택창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Align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맞춤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Group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그룹 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Rotate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회전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엑셀화면 구성 알아보기 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PAGE LAYOUT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52120" y="548680"/>
            <a:ext cx="2952328" cy="26466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출력하고자  하는 종이에  관련된  탭</a:t>
            </a:r>
            <a:endParaRPr lang="en-US" altLang="ko-KR" sz="11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ORMU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104307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42908" y="0"/>
            <a:ext cx="8929750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엑셀화면 구성 알아보기수식 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FORMULARS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5536" y="2643182"/>
            <a:ext cx="8194662" cy="2153970"/>
            <a:chOff x="395536" y="2643182"/>
            <a:chExt cx="8194662" cy="215397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395536" y="2714620"/>
              <a:ext cx="2571768" cy="1650484"/>
            </a:xfrm>
            <a:prstGeom prst="wedgeRoundRectCallout">
              <a:avLst>
                <a:gd name="adj1" fmla="val -3808"/>
                <a:gd name="adj2" fmla="val -105106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Function Library</a:t>
              </a: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Insert Function </a:t>
              </a:r>
              <a:r>
                <a:rPr lang="ko-KR" alt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함수삽입</a:t>
              </a:r>
              <a:endPara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AutoSum  </a:t>
              </a:r>
              <a:r>
                <a:rPr lang="ko-KR" alt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자동합계</a:t>
              </a:r>
              <a:endPara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Recently Used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최근에 사용한 함수</a:t>
              </a:r>
              <a:endParaRPr lang="en-US" altLang="ko-KR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Financial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재무</a:t>
              </a:r>
              <a:endParaRPr lang="en-US" altLang="ko-KR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-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altLang="ko-KR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Logic 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논리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Text 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텍스트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Date &amp; Time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날짜 및 시간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3203848" y="3861048"/>
              <a:ext cx="2214578" cy="714380"/>
            </a:xfrm>
            <a:prstGeom prst="wedgeRoundRectCallout">
              <a:avLst>
                <a:gd name="adj1" fmla="val -2"/>
                <a:gd name="adj2" fmla="val -332499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Defined Names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정의된 이름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Name manager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이름 관리자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Define Name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이름 정의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sz="1200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804248" y="3645024"/>
              <a:ext cx="1785950" cy="1152128"/>
            </a:xfrm>
            <a:prstGeom prst="wedgeRoundRectCallout">
              <a:avLst>
                <a:gd name="adj1" fmla="val 27548"/>
                <a:gd name="adj2" fmla="val -201231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Calculation</a:t>
              </a:r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계산</a:t>
              </a:r>
              <a:endParaRPr lang="en-US" altLang="ko-KR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Calculation Option</a:t>
              </a:r>
            </a:p>
            <a:p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계산옵션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-"/>
              </a:pPr>
              <a:r>
                <a:rPr lang="en-US" sz="1200" b="1" dirty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Calculate Sheet</a:t>
              </a:r>
            </a:p>
            <a:p>
              <a:pPr>
                <a:buFont typeface="Batang" pitchFamily="18" charset="-127"/>
                <a:buChar char="–"/>
              </a:pP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sz="1200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4427984" y="2643182"/>
              <a:ext cx="2643206" cy="929834"/>
            </a:xfrm>
            <a:prstGeom prst="wedgeRoundRectCallout">
              <a:avLst>
                <a:gd name="adj1" fmla="val 27014"/>
                <a:gd name="adj2" fmla="val -126496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Formula Auditing </a:t>
              </a:r>
              <a:r>
                <a:rPr lang="ko-KR" alt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수식 분석</a:t>
              </a:r>
              <a:endPara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Trace Precedents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참조되는 셀 추적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Trace </a:t>
              </a:r>
              <a:r>
                <a:rPr lang="en-US" sz="1200" b="1" dirty="0" err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Denpendents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참조하는 셀 추적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Remove Arrow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연결선 제거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r>
                <a:rPr lang="en-US" sz="1200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43702" y="500042"/>
            <a:ext cx="1571636" cy="2857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함수와  관련된  탭</a:t>
            </a:r>
            <a:endParaRPr lang="en-US" altLang="ko-KR" sz="12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108672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엑셀화면 구성 알아보기 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DATA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512" y="2214554"/>
            <a:ext cx="8535892" cy="2865500"/>
            <a:chOff x="179512" y="2214554"/>
            <a:chExt cx="8535892" cy="286550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179512" y="2564904"/>
              <a:ext cx="2643206" cy="1285884"/>
            </a:xfrm>
            <a:prstGeom prst="wedgeRoundRectCallout">
              <a:avLst>
                <a:gd name="adj1" fmla="val -22572"/>
                <a:gd name="adj2" fmla="val -98798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Get External Data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외부 데이터 가져오기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From Access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엑세스</a:t>
              </a:r>
              <a:endParaRPr lang="en-US" sz="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From Web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웹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From Text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텍스트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From Other sources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기타원본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3203848" y="2821777"/>
              <a:ext cx="1857388" cy="1214446"/>
            </a:xfrm>
            <a:prstGeom prst="wedgeRoundRectCallout">
              <a:avLst>
                <a:gd name="adj1" fmla="val -19871"/>
                <a:gd name="adj2" fmla="val -128744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Sort &amp; Filter</a:t>
              </a:r>
              <a:r>
                <a:rPr lang="ko-KR" altLang="en-US" sz="9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정렬 및 필터</a:t>
              </a:r>
              <a:endParaRPr lang="en-US" sz="9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Sort  </a:t>
              </a:r>
              <a:r>
                <a:rPr lang="ko-KR" alt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정렬</a:t>
              </a:r>
              <a:endParaRPr lang="en-US" sz="10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Filter </a:t>
              </a:r>
              <a:r>
                <a:rPr lang="ko-KR" alt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필터</a:t>
              </a:r>
              <a:endPara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Clear </a:t>
              </a:r>
              <a:r>
                <a:rPr lang="ko-KR" alt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지우기</a:t>
              </a:r>
              <a:endPara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Reapply </a:t>
              </a:r>
              <a:r>
                <a:rPr lang="ko-KR" alt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다시적용</a:t>
              </a:r>
              <a:endPara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Advanced </a:t>
              </a:r>
              <a:r>
                <a:rPr lang="ko-KR" alt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고급</a:t>
              </a:r>
              <a:endPara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5148064" y="3789040"/>
              <a:ext cx="2214578" cy="1071570"/>
            </a:xfrm>
            <a:prstGeom prst="wedgeRoundRectCallout">
              <a:avLst>
                <a:gd name="adj1" fmla="val -24566"/>
                <a:gd name="adj2" fmla="val -220772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Data Tools 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데이터도구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Text to Columns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텍스트나누기</a:t>
              </a:r>
              <a:endParaRPr lang="en-US" sz="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Remove Duplicate</a:t>
              </a:r>
            </a:p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중복된 항목 제거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Data Validation </a:t>
              </a:r>
            </a:p>
            <a:p>
              <a:r>
                <a:rPr lang="en-US" altLang="ko-KR" sz="11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             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데이터 유효성 검사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7215206" y="2214554"/>
              <a:ext cx="1500198" cy="1285884"/>
            </a:xfrm>
            <a:prstGeom prst="wedgeRoundRectCallout">
              <a:avLst>
                <a:gd name="adj1" fmla="val -9690"/>
                <a:gd name="adj2" fmla="val -76766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Outlines</a:t>
              </a:r>
              <a:r>
                <a:rPr lang="ko-KR" alt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윤곽선</a:t>
              </a:r>
              <a:endPara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Group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그룹</a:t>
              </a:r>
              <a:endParaRPr lang="en-US" sz="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Ungroup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그룹해제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Subtotal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부분합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2267744" y="4437112"/>
              <a:ext cx="2000264" cy="642942"/>
            </a:xfrm>
            <a:prstGeom prst="wedgeRoundRectCallout">
              <a:avLst>
                <a:gd name="adj1" fmla="val -11205"/>
                <a:gd name="adj2" fmla="val -448966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Connections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연결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Connections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연결</a:t>
              </a:r>
              <a:endParaRPr lang="en-US" sz="800" b="1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 Refresh All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모두 새로 고침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72198" y="571480"/>
            <a:ext cx="2286016" cy="21431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전체적으로  데이터와  관련된  탭</a:t>
            </a:r>
            <a:endParaRPr lang="en-US" altLang="ko-KR" sz="11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568952" cy="1333500"/>
          </a:xfrm>
          <a:prstGeom prst="rect">
            <a:avLst/>
          </a:prstGeom>
        </p:spPr>
      </p:pic>
      <p:sp>
        <p:nvSpPr>
          <p:cNvPr id="11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엑셀화면 구성 알아보기 검토 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REVIEW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79512" y="2536025"/>
            <a:ext cx="8004444" cy="1823949"/>
            <a:chOff x="-68740" y="1928802"/>
            <a:chExt cx="7641136" cy="1823949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-68740" y="2173705"/>
              <a:ext cx="1643042" cy="857256"/>
            </a:xfrm>
            <a:prstGeom prst="wedgeRoundRectCallout">
              <a:avLst>
                <a:gd name="adj1" fmla="val -7162"/>
                <a:gd name="adj2" fmla="val -139343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Proofing</a:t>
              </a:r>
              <a:r>
                <a:rPr lang="ko-KR" altLang="en-US" sz="1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언어교정</a:t>
              </a:r>
              <a:endPara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Spelling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맞춤법검사</a:t>
              </a:r>
              <a:endParaRPr lang="en-US" sz="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Research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리서치</a:t>
              </a:r>
              <a:endParaRPr lang="en-US" altLang="ko-KR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Treasure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동의어 검사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2214546" y="1928802"/>
              <a:ext cx="2714644" cy="928694"/>
            </a:xfrm>
            <a:prstGeom prst="wedgeRoundRectCallout">
              <a:avLst>
                <a:gd name="adj1" fmla="val -15961"/>
                <a:gd name="adj2" fmla="val -105896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Comments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메모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New Comments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새 메모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Show All Comments</a:t>
              </a:r>
              <a:r>
                <a:rPr lang="ko-KR" altLang="en-US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메모 모두 표시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5143504" y="1928802"/>
              <a:ext cx="2428892" cy="1143008"/>
            </a:xfrm>
            <a:prstGeom prst="wedgeRoundRectCallout">
              <a:avLst>
                <a:gd name="adj1" fmla="val -10655"/>
                <a:gd name="adj2" fmla="val -97603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200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  <a:latin typeface="+mn-ea"/>
                </a:rPr>
                <a:t>Changes</a:t>
              </a:r>
              <a:r>
                <a:rPr lang="ko-KR" alt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변경내용</a:t>
              </a:r>
              <a:endPara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Protect sheet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시트보호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Protect Workbook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통합문서보호</a:t>
              </a:r>
              <a:endParaRPr 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Share Workbook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통합문서 공유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1443533" y="3109809"/>
              <a:ext cx="1443533" cy="642942"/>
            </a:xfrm>
            <a:prstGeom prst="wedgeRoundRectCallout">
              <a:avLst>
                <a:gd name="adj1" fmla="val -34450"/>
                <a:gd name="adj2" fmla="val -359997"/>
                <a:gd name="adj3" fmla="val 16667"/>
              </a:avLst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ko-KR" sz="1200" b="1" dirty="0" smtClean="0">
                  <a:solidFill>
                    <a:schemeClr val="tx1"/>
                  </a:solidFill>
                  <a:latin typeface="+mn-ea"/>
                </a:rPr>
                <a:t>Language</a:t>
              </a:r>
              <a:endParaRPr lang="en-US" sz="1200" b="1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buFont typeface="Batang" pitchFamily="18" charset="-127"/>
                <a:buChar char="–"/>
              </a:pPr>
              <a:r>
                <a:rPr lang="en-US" sz="12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Translate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번역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139018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95536" y="2564904"/>
            <a:ext cx="2285984" cy="1071570"/>
          </a:xfrm>
          <a:prstGeom prst="wedgeRoundRectCallout">
            <a:avLst>
              <a:gd name="adj1" fmla="val -13160"/>
              <a:gd name="adj2" fmla="val -116886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Workbook view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통합문서 보기</a:t>
            </a:r>
            <a:endParaRPr lang="en-US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Batang" pitchFamily="18" charset="-127"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Normal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기본</a:t>
            </a:r>
            <a:endParaRPr lang="en-US" sz="12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Page layout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페이지 레이아웃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Custom views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915816" y="3717032"/>
            <a:ext cx="1296144" cy="857256"/>
          </a:xfrm>
          <a:prstGeom prst="wedgeRoundRectCallout">
            <a:avLst>
              <a:gd name="adj1" fmla="val -48245"/>
              <a:gd name="adj2" fmla="val -267683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Show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표시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Batang" pitchFamily="18" charset="-127"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Gridlines</a:t>
            </a:r>
            <a:endParaRPr lang="en-US" sz="12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Ruler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Headings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43306" y="2285992"/>
            <a:ext cx="1857388" cy="1143008"/>
          </a:xfrm>
          <a:prstGeom prst="wedgeRoundRectCallout">
            <a:avLst>
              <a:gd name="adj1" fmla="val -24948"/>
              <a:gd name="adj2" fmla="val -83789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Zoom </a:t>
            </a:r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확대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 typeface="Batang" pitchFamily="18" charset="-127"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Zoom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확대축소</a:t>
            </a:r>
            <a:endParaRPr lang="en-US" sz="8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100%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Zoom to selection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선택영역확대축소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372200" y="2420888"/>
            <a:ext cx="1928826" cy="1500198"/>
          </a:xfrm>
          <a:prstGeom prst="wedgeRoundRectCallout">
            <a:avLst>
              <a:gd name="adj1" fmla="val -27839"/>
              <a:gd name="adj2" fmla="val -79036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+mn-ea"/>
              </a:rPr>
              <a:t>Window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창</a:t>
            </a:r>
            <a:endParaRPr lang="en-US" sz="1200" b="1" dirty="0" smtClean="0">
              <a:solidFill>
                <a:schemeClr val="tx1"/>
              </a:solidFill>
              <a:latin typeface="+mn-ea"/>
            </a:endParaRPr>
          </a:p>
          <a:p>
            <a:pPr>
              <a:buFont typeface="Batang" pitchFamily="18" charset="-127"/>
              <a:buChar char="–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New window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새창</a:t>
            </a:r>
            <a:endParaRPr lang="en-US" sz="8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Arrange  All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모두 정렬</a:t>
            </a:r>
            <a:endParaRPr lang="en-US" altLang="ko-KR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Freeze panes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틀고정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Split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나누기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Hide 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숨기기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Switch window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창전환</a:t>
            </a:r>
            <a:endParaRPr lang="en-US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8643966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엑셀화면 구성 알아보기 </a:t>
            </a:r>
            <a:r>
              <a:rPr lang="en-US" altLang="ko-KR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VIEW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보기</a:t>
            </a:r>
            <a:endParaRPr lang="en-US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3900" y="6336792"/>
            <a:ext cx="714380" cy="521208"/>
          </a:xfrm>
        </p:spPr>
        <p:txBody>
          <a:bodyPr/>
          <a:lstStyle/>
          <a:p>
            <a:fld id="{88056306-C977-46C9-B034-E4563BAAEAC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1916832"/>
            <a:ext cx="71434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35696" y="1988840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수식입력줄</a:t>
            </a:r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5949280"/>
            <a:ext cx="192882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SHEET1       :</a:t>
            </a:r>
            <a:r>
              <a:rPr lang="ko-KR" altLang="en-US" sz="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첫번째 종이</a:t>
            </a:r>
            <a:endParaRPr lang="en-US" sz="8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1640" y="4797152"/>
            <a:ext cx="2643206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미니도구상자</a:t>
            </a:r>
            <a:r>
              <a:rPr lang="en-US" altLang="ko-KR" sz="1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리본메뉴에서 자주 사용되는 명령을 모아 놓은 도구 모음</a:t>
            </a:r>
            <a:r>
              <a:rPr lang="en-US" altLang="ko-KR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글상자</a:t>
            </a:r>
            <a:r>
              <a:rPr lang="en-US" altLang="ko-KR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오른쪽 우측 마우스 클릭 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908720"/>
            <a:ext cx="114297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3717032"/>
            <a:ext cx="1428728" cy="50006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이름상자 </a:t>
            </a:r>
            <a:r>
              <a:rPr lang="en-US" altLang="ko-KR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: </a:t>
            </a: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커서 위치가 있는  셀이름</a:t>
            </a:r>
            <a:endParaRPr lang="en-US" altLang="ko-KR" sz="8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  <a:p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</a:t>
            </a:r>
            <a:r>
              <a:rPr lang="en-US" altLang="ko-KR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A1:</a:t>
            </a:r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  </a:t>
            </a:r>
            <a:r>
              <a:rPr lang="en-US" altLang="ko-KR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A</a:t>
            </a:r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열의 </a:t>
            </a:r>
            <a:r>
              <a:rPr lang="en-US" altLang="ko-KR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1</a:t>
            </a:r>
            <a:r>
              <a:rPr lang="ko-KR" altLang="en-US" sz="8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행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0" y="2132856"/>
            <a:ext cx="179512" cy="1571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ular Callout 33"/>
          <p:cNvSpPr/>
          <p:nvPr/>
        </p:nvSpPr>
        <p:spPr>
          <a:xfrm>
            <a:off x="1714480" y="571480"/>
            <a:ext cx="1285884" cy="142876"/>
          </a:xfrm>
          <a:prstGeom prst="wedgeRoundRectCallout">
            <a:avLst>
              <a:gd name="adj1" fmla="val -95197"/>
              <a:gd name="adj2" fmla="val 135732"/>
              <a:gd name="adj3" fmla="val 16667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빠른 실행 화일</a:t>
            </a:r>
            <a:endParaRPr lang="en-US" sz="12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83968" y="4869160"/>
            <a:ext cx="3214710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빠른 실행 화일 만들기</a:t>
            </a:r>
            <a:r>
              <a:rPr lang="en-US" altLang="ko-KR" sz="1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endParaRPr lang="en-US" altLang="ko-KR" sz="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만약 인쇄를 삐른 실행화일로 만들려면</a:t>
            </a:r>
            <a:endParaRPr lang="en-US" altLang="ko-KR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sz="1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insert-&gt;Text-&gt;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머리글 바닥글 </a:t>
            </a:r>
            <a:r>
              <a:rPr lang="en-US" altLang="ko-KR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header &amp; footer </a:t>
            </a: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마우스 우측 클릭</a:t>
            </a:r>
            <a:r>
              <a:rPr lang="en-US" altLang="ko-KR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-&gt;add to quick access toolbar </a:t>
            </a:r>
            <a:br>
              <a:rPr lang="en-US" altLang="ko-KR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</a:br>
            <a:r>
              <a:rPr lang="ko-KR" altLang="en-US" sz="1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빠른 실행도구모음에 추가</a:t>
            </a:r>
            <a:endParaRPr lang="en-US" sz="1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500042"/>
            <a:ext cx="3929090" cy="26466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100" b="1" dirty="0" smtClean="0">
                <a:solidFill>
                  <a:schemeClr val="tx1"/>
                </a:solidFill>
                <a:latin typeface="+mn-ea"/>
                <a:ea typeface="Batang" pitchFamily="18" charset="-127"/>
              </a:rPr>
              <a:t>화면상에  보여지는  것이  잘 되었는가  확인하는  탭</a:t>
            </a:r>
            <a:endParaRPr lang="en-US" altLang="ko-KR" sz="1100" b="1" dirty="0" smtClean="0">
              <a:solidFill>
                <a:schemeClr val="tx1"/>
              </a:solidFill>
              <a:latin typeface="+mn-ea"/>
              <a:ea typeface="Batang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1510</TotalTime>
  <Words>2101</Words>
  <Application>Microsoft Office PowerPoint</Application>
  <PresentationFormat>On-screen Show (4:3)</PresentationFormat>
  <Paragraphs>671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jungyeo park</cp:lastModifiedBy>
  <cp:revision>265</cp:revision>
  <dcterms:created xsi:type="dcterms:W3CDTF">2015-01-04T03:33:03Z</dcterms:created>
  <dcterms:modified xsi:type="dcterms:W3CDTF">2015-09-26T20:43:49Z</dcterms:modified>
</cp:coreProperties>
</file>