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8" r:id="rId3"/>
    <p:sldId id="267" r:id="rId4"/>
    <p:sldId id="277" r:id="rId5"/>
    <p:sldId id="276" r:id="rId6"/>
    <p:sldId id="289" r:id="rId7"/>
    <p:sldId id="263" r:id="rId8"/>
    <p:sldId id="278" r:id="rId9"/>
    <p:sldId id="279" r:id="rId10"/>
    <p:sldId id="280" r:id="rId11"/>
    <p:sldId id="281" r:id="rId12"/>
    <p:sldId id="285" r:id="rId13"/>
    <p:sldId id="286" r:id="rId14"/>
    <p:sldId id="287" r:id="rId15"/>
    <p:sldId id="288" r:id="rId16"/>
    <p:sldId id="269" r:id="rId17"/>
    <p:sldId id="296" r:id="rId18"/>
    <p:sldId id="297" r:id="rId19"/>
    <p:sldId id="294" r:id="rId20"/>
    <p:sldId id="295" r:id="rId21"/>
    <p:sldId id="298" r:id="rId22"/>
    <p:sldId id="299" r:id="rId23"/>
    <p:sldId id="301" r:id="rId24"/>
    <p:sldId id="30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56" autoAdjust="0"/>
    <p:restoredTop sz="94660"/>
  </p:normalViewPr>
  <p:slideViewPr>
    <p:cSldViewPr>
      <p:cViewPr>
        <p:scale>
          <a:sx n="100" d="100"/>
          <a:sy n="100" d="100"/>
        </p:scale>
        <p:origin x="-48" y="21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79C34-C9A1-4CB9-9402-BBDEFDDE950B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60D40-90E2-48C6-939F-BAF2D2631F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60D40-90E2-48C6-939F-BAF2D2631FE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60D40-90E2-48C6-939F-BAF2D2631FE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C0FA5B-DC41-460D-9BF6-EB4E0CA242CC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5AB9-137B-41EA-8FB7-A1451DD19106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6306-C977-46C9-B034-E4563BAAEA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73CC-42AD-4799-BEAF-A80D6D343442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6306-C977-46C9-B034-E4563BAAEA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23CCDD-3266-4523-8AC6-344FAE62C6EB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072462" y="6072206"/>
            <a:ext cx="714380" cy="521208"/>
          </a:xfrm>
        </p:spPr>
        <p:txBody>
          <a:bodyPr rtlCol="0"/>
          <a:lstStyle/>
          <a:p>
            <a:fld id="{88056306-C977-46C9-B034-E4563BAAEA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www.pjthe3.com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340D64-5380-4A14-AE8B-E44D493E6C08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A6F9-B9DA-489C-A642-3A9834B28D0C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6306-C977-46C9-B034-E4563BAAEA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0B74-BD05-4A8E-9A91-39FEF7592329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6306-C977-46C9-B034-E4563BAAEA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90D08-21CD-49BC-A02B-9DEBF3EC4EBA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056306-C977-46C9-B034-E4563BAAEA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www.pjthe3.com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E304-42C6-4C3A-8615-40FC37CB31F6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6306-C977-46C9-B034-E4563BAAEA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AF8486-021A-45F6-85E8-09448731B18F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056306-C977-46C9-B034-E4563BAAEA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www.pjthe3.com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B7062B-776A-4924-8F12-7A766A5E779F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056306-C977-46C9-B034-E4563BAAEA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www.pjthe3.com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0CE225-79DF-4B6F-99A5-2F037B992896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www.pjthe3.com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286776" y="6357958"/>
            <a:ext cx="428628" cy="42862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15338" y="6286520"/>
            <a:ext cx="571504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  </a:t>
            </a:r>
            <a:fld id="{88056306-C977-46C9-B034-E4563BAAEA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jthe3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jthe3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pjthe3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910814" y="214313"/>
            <a:ext cx="1322372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목차</a:t>
            </a:r>
            <a:endParaRPr kumimoji="0" lang="en-US" sz="36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4348" y="785794"/>
            <a:ext cx="7358114" cy="5929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28" name="Pentagon 27"/>
          <p:cNvSpPr/>
          <p:nvPr/>
        </p:nvSpPr>
        <p:spPr>
          <a:xfrm>
            <a:off x="1500166" y="1785926"/>
            <a:ext cx="1428760" cy="1214446"/>
          </a:xfrm>
          <a:prstGeom prst="homePlate">
            <a:avLst/>
          </a:prstGeom>
          <a:scene3d>
            <a:camera prst="orthographicFront">
              <a:rot lat="54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857224" y="928670"/>
            <a:ext cx="6929486" cy="857256"/>
            <a:chOff x="928662" y="1000108"/>
            <a:chExt cx="6643734" cy="857256"/>
          </a:xfrm>
        </p:grpSpPr>
        <p:sp>
          <p:nvSpPr>
            <p:cNvPr id="30" name="Teardrop 29"/>
            <p:cNvSpPr/>
            <p:nvPr/>
          </p:nvSpPr>
          <p:spPr>
            <a:xfrm>
              <a:off x="928662" y="1000108"/>
              <a:ext cx="928694" cy="85725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Round Single Corner Rectangle 31"/>
            <p:cNvSpPr/>
            <p:nvPr/>
          </p:nvSpPr>
          <p:spPr>
            <a:xfrm>
              <a:off x="1857356" y="1071546"/>
              <a:ext cx="5715040" cy="642942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</a:t>
              </a:r>
              <a:r>
                <a:rPr lang="ko-KR" altLang="en-US" sz="2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셀스타일 지정 및 편집</a:t>
              </a:r>
              <a:r>
                <a:rPr lang="en-US" sz="2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/ </a:t>
              </a:r>
              <a:r>
                <a:rPr lang="ko-KR" altLang="en-US" sz="2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표 만들기</a:t>
              </a:r>
              <a:endParaRPr lang="en-US" sz="2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99592" y="1916832"/>
            <a:ext cx="6886396" cy="857256"/>
            <a:chOff x="1036662" y="988138"/>
            <a:chExt cx="6535050" cy="857256"/>
          </a:xfrm>
        </p:grpSpPr>
        <p:sp>
          <p:nvSpPr>
            <p:cNvPr id="40" name="Teardrop 39"/>
            <p:cNvSpPr/>
            <p:nvPr/>
          </p:nvSpPr>
          <p:spPr>
            <a:xfrm>
              <a:off x="1036662" y="988138"/>
              <a:ext cx="888343" cy="85725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" name="Round Single Corner Rectangle 40"/>
            <p:cNvSpPr/>
            <p:nvPr/>
          </p:nvSpPr>
          <p:spPr>
            <a:xfrm>
              <a:off x="1925006" y="988138"/>
              <a:ext cx="5646706" cy="642942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수식 계산 상대참조 절대 참조 혼합회참조</a:t>
              </a:r>
              <a:endParaRPr lang="en-US" sz="2400" b="1" dirty="0">
                <a:solidFill>
                  <a:schemeClr val="tx1"/>
                </a:solidFill>
                <a:latin typeface="바탕" pitchFamily="18" charset="-127"/>
                <a:ea typeface="바탕" pitchFamily="18" charset="-127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99592" y="2924944"/>
            <a:ext cx="6926305" cy="864096"/>
            <a:chOff x="970552" y="996118"/>
            <a:chExt cx="6848206" cy="864096"/>
          </a:xfrm>
        </p:grpSpPr>
        <p:sp>
          <p:nvSpPr>
            <p:cNvPr id="55" name="Teardrop 54"/>
            <p:cNvSpPr/>
            <p:nvPr/>
          </p:nvSpPr>
          <p:spPr>
            <a:xfrm>
              <a:off x="970552" y="996118"/>
              <a:ext cx="928694" cy="86409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3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6" name="Round Single Corner Rectangle 55"/>
            <p:cNvSpPr/>
            <p:nvPr/>
          </p:nvSpPr>
          <p:spPr>
            <a:xfrm>
              <a:off x="1896101" y="996118"/>
              <a:ext cx="5922657" cy="642942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다른 시트 값 참조</a:t>
              </a:r>
              <a:endParaRPr lang="en-US" sz="23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</p:grpSp>
      <p:sp>
        <p:nvSpPr>
          <p:cNvPr id="57" name="Slide Number Placeholder 23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8" name="Footer Placeholder 5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893075" y="6215082"/>
            <a:ext cx="5357850" cy="35719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pjenterprise@paran.com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99592" y="4000504"/>
            <a:ext cx="6887118" cy="861816"/>
            <a:chOff x="970552" y="1071546"/>
            <a:chExt cx="6809461" cy="861816"/>
          </a:xfrm>
        </p:grpSpPr>
        <p:sp>
          <p:nvSpPr>
            <p:cNvPr id="18" name="Teardrop 17"/>
            <p:cNvSpPr/>
            <p:nvPr/>
          </p:nvSpPr>
          <p:spPr>
            <a:xfrm>
              <a:off x="970552" y="1076106"/>
              <a:ext cx="928694" cy="85725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4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 Single Corner Rectangle 18"/>
            <p:cNvSpPr/>
            <p:nvPr/>
          </p:nvSpPr>
          <p:spPr>
            <a:xfrm>
              <a:off x="1896101" y="1071546"/>
              <a:ext cx="5883912" cy="642942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자동 함수</a:t>
              </a:r>
              <a:r>
                <a:rPr lang="en-US" altLang="ko-KR" sz="2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/</a:t>
              </a:r>
              <a:r>
                <a:rPr lang="ko-KR" altLang="en-US" sz="2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통계함수</a:t>
              </a:r>
              <a:endParaRPr lang="en-US" sz="2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99592" y="5072074"/>
            <a:ext cx="6887118" cy="870366"/>
            <a:chOff x="970552" y="1071546"/>
            <a:chExt cx="6809461" cy="870366"/>
          </a:xfrm>
        </p:grpSpPr>
        <p:sp>
          <p:nvSpPr>
            <p:cNvPr id="21" name="Teardrop 20"/>
            <p:cNvSpPr/>
            <p:nvPr/>
          </p:nvSpPr>
          <p:spPr>
            <a:xfrm>
              <a:off x="970552" y="1084656"/>
              <a:ext cx="925549" cy="85725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5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3" name="Round Single Corner Rectangle 22"/>
            <p:cNvSpPr/>
            <p:nvPr/>
          </p:nvSpPr>
          <p:spPr>
            <a:xfrm>
              <a:off x="1896101" y="1071546"/>
              <a:ext cx="5883912" cy="642942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300" b="1" dirty="0" smtClean="0">
                  <a:solidFill>
                    <a:schemeClr val="tx1"/>
                  </a:solidFill>
                  <a:latin typeface="바탕" pitchFamily="18" charset="-127"/>
                  <a:ea typeface="바탕" pitchFamily="18" charset="-127"/>
                </a:rPr>
                <a:t>논리함수 </a:t>
              </a:r>
              <a:r>
                <a:rPr lang="en-US" sz="2300" b="1" dirty="0" smtClean="0">
                  <a:solidFill>
                    <a:schemeClr val="tx1"/>
                  </a:solidFill>
                  <a:latin typeface="바탕" pitchFamily="18" charset="-127"/>
                  <a:ea typeface="바탕" pitchFamily="18" charset="-127"/>
                </a:rPr>
                <a:t>/ </a:t>
              </a:r>
              <a:r>
                <a:rPr lang="ko-KR" altLang="en-US" sz="2300" b="1" dirty="0" smtClean="0">
                  <a:solidFill>
                    <a:schemeClr val="tx1"/>
                  </a:solidFill>
                  <a:latin typeface="바탕" pitchFamily="18" charset="-127"/>
                  <a:ea typeface="바탕" pitchFamily="18" charset="-127"/>
                </a:rPr>
                <a:t>데이터 베이스 함수</a:t>
              </a:r>
              <a:r>
                <a:rPr lang="en-US" sz="2300" b="1" dirty="0" smtClean="0">
                  <a:solidFill>
                    <a:schemeClr val="tx1"/>
                  </a:solidFill>
                  <a:latin typeface="바탕" pitchFamily="18" charset="-127"/>
                  <a:ea typeface="바탕" pitchFamily="18" charset="-127"/>
                </a:rPr>
                <a:t>/ </a:t>
              </a:r>
              <a:r>
                <a:rPr lang="ko-KR" altLang="en-US" sz="2300" b="1" dirty="0" smtClean="0">
                  <a:solidFill>
                    <a:schemeClr val="tx1"/>
                  </a:solidFill>
                  <a:latin typeface="바탕" pitchFamily="18" charset="-127"/>
                  <a:ea typeface="바탕" pitchFamily="18" charset="-127"/>
                </a:rPr>
                <a:t>텍스트함수</a:t>
              </a:r>
              <a:endParaRPr lang="en-US" sz="2300" b="1" dirty="0">
                <a:solidFill>
                  <a:schemeClr val="tx1"/>
                </a:solidFill>
                <a:latin typeface="바탕" pitchFamily="18" charset="-127"/>
                <a:ea typeface="바탕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85720" y="714356"/>
            <a:ext cx="8429684" cy="61436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☺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다음  표를  만들어  총점을 구하세요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절대 참조 실습 문제입니다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8643966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수식 계산 상대참조 절대 참조 혼합회참조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14348" y="1142984"/>
            <a:ext cx="3429024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현대자동차  판매 분석 비교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43504" y="6000768"/>
            <a:ext cx="3143272" cy="3571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구입원가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=</a:t>
            </a:r>
            <a:r>
              <a:rPr lang="ko-KR" altLang="en-US" b="1" dirty="0" smtClean="0">
                <a:solidFill>
                  <a:srgbClr val="FFFFFF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총매출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×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원가비율</a:t>
            </a:r>
            <a:endParaRPr lang="ko-KR" alt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42910" y="1643050"/>
          <a:ext cx="7643867" cy="4214839"/>
        </p:xfrm>
        <a:graphic>
          <a:graphicData uri="http://schemas.openxmlformats.org/drawingml/2006/table">
            <a:tbl>
              <a:tblPr/>
              <a:tblGrid>
                <a:gridCol w="1434096"/>
                <a:gridCol w="1155630"/>
                <a:gridCol w="1155630"/>
                <a:gridCol w="1155630"/>
                <a:gridCol w="1378402"/>
                <a:gridCol w="1364479"/>
              </a:tblGrid>
              <a:tr h="559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 dirty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제품코드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 dirty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제품명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 dirty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판매량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 dirty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단가</a:t>
                      </a:r>
                      <a:r>
                        <a:rPr lang="en-US" altLang="ko-KR" sz="1800" b="1" i="0" u="none" strike="noStrike" dirty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($)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총매출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 dirty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구입원가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1000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엑센트 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100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11,110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1,111,000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1001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아반떼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200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13,950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2,790,000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1002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소나타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22,550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676,500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1003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그랜저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50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32,440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1,622,000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1004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제네시스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46,600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932,000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1005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에쿠스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67,980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679,800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1006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18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산타페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500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28,020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14,010,000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4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1007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두싼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20,800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208,000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857884" y="1142984"/>
          <a:ext cx="2286016" cy="386716"/>
        </p:xfrm>
        <a:graphic>
          <a:graphicData uri="http://schemas.openxmlformats.org/drawingml/2006/table">
            <a:tbl>
              <a:tblPr/>
              <a:tblGrid>
                <a:gridCol w="1143008"/>
                <a:gridCol w="1143008"/>
              </a:tblGrid>
              <a:tr h="386716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Batang" pitchFamily="18" charset="-127"/>
                          <a:ea typeface="Batang" pitchFamily="18" charset="-127"/>
                        </a:rPr>
                        <a:t>원가 비율 </a:t>
                      </a:r>
                      <a:endParaRPr lang="ko-KR" altLang="en-US" sz="1800" b="1" i="0" u="none" strike="noStrike" dirty="0">
                        <a:solidFill>
                          <a:schemeClr val="tx1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Batang" pitchFamily="18" charset="-127"/>
                          <a:ea typeface="Batang" pitchFamily="18" charset="-127"/>
                        </a:rPr>
                        <a:t>20%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14282" y="1857364"/>
          <a:ext cx="8215368" cy="3714775"/>
        </p:xfrm>
        <a:graphic>
          <a:graphicData uri="http://schemas.openxmlformats.org/drawingml/2006/table">
            <a:tbl>
              <a:tblPr/>
              <a:tblGrid>
                <a:gridCol w="1173624"/>
                <a:gridCol w="1173624"/>
                <a:gridCol w="1173624"/>
                <a:gridCol w="1173624"/>
                <a:gridCol w="1173624"/>
                <a:gridCol w="1173624"/>
                <a:gridCol w="1173624"/>
              </a:tblGrid>
              <a:tr h="589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사원명 </a:t>
                      </a:r>
                      <a:endParaRPr lang="ko-KR" altLang="en-US" sz="18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직급</a:t>
                      </a:r>
                      <a:endParaRPr lang="ko-KR" altLang="en-US" sz="18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기본급 </a:t>
                      </a:r>
                      <a:endParaRPr lang="ko-KR" altLang="en-US" sz="18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시간외수당</a:t>
                      </a:r>
                      <a:endParaRPr lang="en-US" altLang="ko-KR" sz="18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급여총액</a:t>
                      </a:r>
                      <a:endParaRPr lang="ko-KR" altLang="en-US" sz="18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공제세액</a:t>
                      </a:r>
                      <a:endParaRPr lang="ko-KR" altLang="en-US" sz="18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실지급액</a:t>
                      </a:r>
                      <a:endParaRPr lang="ko-KR" altLang="en-US" sz="18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25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임시완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18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부장</a:t>
                      </a:r>
                      <a:endParaRPr lang="ko-KR" alt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4,500,000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1,970,000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2506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이민호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18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차장</a:t>
                      </a:r>
                      <a:endParaRPr lang="ko-KR" alt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4,200,000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1,020,000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2506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김수현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18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과장</a:t>
                      </a:r>
                      <a:endParaRPr lang="ko-KR" alt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4,000,000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785,000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6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송일국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18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대리</a:t>
                      </a:r>
                      <a:endParaRPr lang="ko-KR" alt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3,770,000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685,000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6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신소라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o-KR" altLang="en-US" sz="18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사원</a:t>
                      </a:r>
                      <a:endParaRPr lang="ko-KR" alt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3,500,000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568,000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Subtitle 2"/>
          <p:cNvSpPr txBox="1">
            <a:spLocks/>
          </p:cNvSpPr>
          <p:nvPr/>
        </p:nvSpPr>
        <p:spPr>
          <a:xfrm>
            <a:off x="285720" y="714356"/>
            <a:ext cx="8429684" cy="61436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☺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다음  표를  만들어  총점을 구하세요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혼합 참조 실습 문제입니다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8643966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수식 계산 상대참조 절대 참조 혼합회참조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50265" y="1214422"/>
            <a:ext cx="4643470" cy="50006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2015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년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월 기획부 급여 지급 내역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00562" y="5643578"/>
            <a:ext cx="3500462" cy="8572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급여총액 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= 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기본급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+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시간외수당</a:t>
            </a:r>
            <a:endParaRPr lang="en-US" altLang="ko-KR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공제세액 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= 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급여총액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×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세액율</a:t>
            </a:r>
            <a:endParaRPr lang="en-US" altLang="ko-KR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실지급액 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= 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급여총액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-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공제세액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428728" y="5643578"/>
          <a:ext cx="2286016" cy="285752"/>
        </p:xfrm>
        <a:graphic>
          <a:graphicData uri="http://schemas.openxmlformats.org/drawingml/2006/table">
            <a:tbl>
              <a:tblPr/>
              <a:tblGrid>
                <a:gridCol w="1143008"/>
                <a:gridCol w="1143008"/>
              </a:tblGrid>
              <a:tr h="285752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800" b="1" i="0" u="none" strike="noStrike" dirty="0" smtClean="0">
                          <a:solidFill>
                            <a:schemeClr val="tx1"/>
                          </a:solidFill>
                          <a:latin typeface="Batang" pitchFamily="18" charset="-127"/>
                          <a:ea typeface="Batang" pitchFamily="18" charset="-127"/>
                        </a:rPr>
                        <a:t>세액율</a:t>
                      </a:r>
                      <a:endParaRPr lang="ko-KR" altLang="en-US" sz="1800" b="1" i="0" u="none" strike="noStrike" dirty="0">
                        <a:solidFill>
                          <a:schemeClr val="tx1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Batang" pitchFamily="18" charset="-127"/>
                          <a:ea typeface="Batang" pitchFamily="18" charset="-127"/>
                        </a:rPr>
                        <a:t>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  <p:grpSp>
        <p:nvGrpSpPr>
          <p:cNvPr id="2" name="Group 5"/>
          <p:cNvGrpSpPr/>
          <p:nvPr/>
        </p:nvGrpSpPr>
        <p:grpSpPr>
          <a:xfrm>
            <a:off x="827584" y="3000372"/>
            <a:ext cx="6673374" cy="857256"/>
            <a:chOff x="899022" y="1071546"/>
            <a:chExt cx="6673374" cy="857256"/>
          </a:xfrm>
        </p:grpSpPr>
        <p:sp>
          <p:nvSpPr>
            <p:cNvPr id="7" name="Teardrop 6"/>
            <p:cNvSpPr/>
            <p:nvPr/>
          </p:nvSpPr>
          <p:spPr>
            <a:xfrm>
              <a:off x="899022" y="1071546"/>
              <a:ext cx="928694" cy="85725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3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 Single Corner Rectangle 9"/>
            <p:cNvSpPr/>
            <p:nvPr/>
          </p:nvSpPr>
          <p:spPr>
            <a:xfrm>
              <a:off x="1857356" y="1071546"/>
              <a:ext cx="5715040" cy="642942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다른 시트 값 참조</a:t>
              </a:r>
              <a:endParaRPr lang="en-US" sz="28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14282" y="857232"/>
            <a:ext cx="8358246" cy="550072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indent="-514350">
              <a:buAutoNum type="arabicPeriod"/>
            </a:pP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다른  시트나  파일의 값을  참조하여  수식을</a:t>
            </a:r>
            <a:endParaRPr lang="en-US" altLang="ko-KR" sz="2800" b="1" dirty="0" smtClean="0">
              <a:latin typeface="Batang" pitchFamily="18" charset="-127"/>
              <a:ea typeface="Batang" pitchFamily="18" charset="-127"/>
            </a:endParaRPr>
          </a:p>
          <a:p>
            <a:pPr marL="514350" indent="-514350"/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   작성하는  방법</a:t>
            </a:r>
            <a:endParaRPr lang="en-US" altLang="ko-KR" sz="28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 가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주의 사항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-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다른 파일의  값을 참조하려면 우선 해당 파일을  열어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  놓아야  함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-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각각의 시트에  통합하려는 데이터는 같은 위치에 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     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있어야 함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 나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여러 개 시트에  같은 형식으로 데이터를  만들 경우에는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  그룹을 지정해서 만든다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 다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그룹지정 방법 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시트를 선택 후 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shift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키를 누른 후 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                          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시트탭을 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드래그한다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.</a:t>
            </a:r>
            <a:endParaRPr lang="en-US" sz="2400" b="1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43108" y="0"/>
            <a:ext cx="4714908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다른 시트 값 참조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www.pjthe3.com</a:t>
            </a:r>
            <a:endParaRPr lang="en-US" dirty="0" smtClean="0"/>
          </a:p>
          <a:p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143108" y="0"/>
            <a:ext cx="4714908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다른 시트 값 참조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www.pjthe3.com</a:t>
            </a:r>
            <a:endParaRPr lang="en-US" dirty="0" smtClean="0"/>
          </a:p>
          <a:p>
            <a:r>
              <a:rPr lang="en-US" dirty="0" smtClean="0"/>
              <a:t>   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0034" y="857232"/>
          <a:ext cx="2214578" cy="2357456"/>
        </p:xfrm>
        <a:graphic>
          <a:graphicData uri="http://schemas.openxmlformats.org/drawingml/2006/table">
            <a:tbl>
              <a:tblPr/>
              <a:tblGrid>
                <a:gridCol w="665413"/>
                <a:gridCol w="665413"/>
                <a:gridCol w="883752"/>
              </a:tblGrid>
              <a:tr h="31573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년 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분기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0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지역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제품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판매수량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048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서울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3,654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세탁기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457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냉장고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8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부산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1,235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세탁기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236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냉장고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146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합계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5,853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143240" y="857232"/>
          <a:ext cx="2143140" cy="2357452"/>
        </p:xfrm>
        <a:graphic>
          <a:graphicData uri="http://schemas.openxmlformats.org/drawingml/2006/table">
            <a:tbl>
              <a:tblPr/>
              <a:tblGrid>
                <a:gridCol w="643948"/>
                <a:gridCol w="643948"/>
                <a:gridCol w="855244"/>
              </a:tblGrid>
              <a:tr h="31573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년 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분기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01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지역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제품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판매수량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048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서울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4,624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세탁기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2,571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냉장고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225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8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부산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2,245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세탁기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136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냉장고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46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합계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9,847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786446" y="857232"/>
          <a:ext cx="2143140" cy="2357452"/>
        </p:xfrm>
        <a:graphic>
          <a:graphicData uri="http://schemas.openxmlformats.org/drawingml/2006/table">
            <a:tbl>
              <a:tblPr/>
              <a:tblGrid>
                <a:gridCol w="643948"/>
                <a:gridCol w="643948"/>
                <a:gridCol w="855244"/>
              </a:tblGrid>
              <a:tr h="31573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년 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분기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01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지역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제품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판매수량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048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서울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2,653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세탁기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257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냉장고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8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부산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1,235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세탁기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130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냉장고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136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합계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4,536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0034" y="3857628"/>
          <a:ext cx="2214578" cy="2286018"/>
        </p:xfrm>
        <a:graphic>
          <a:graphicData uri="http://schemas.openxmlformats.org/drawingml/2006/table">
            <a:tbl>
              <a:tblPr/>
              <a:tblGrid>
                <a:gridCol w="665413"/>
                <a:gridCol w="665413"/>
                <a:gridCol w="883752"/>
              </a:tblGrid>
              <a:tr h="30616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년 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분기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6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지역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제품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판매수량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41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서울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1,624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세탁기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157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냉장고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1,233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부산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235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세탁기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176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냉장고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243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합계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3,668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214678" y="3857628"/>
          <a:ext cx="2143140" cy="2286018"/>
        </p:xfrm>
        <a:graphic>
          <a:graphicData uri="http://schemas.openxmlformats.org/drawingml/2006/table">
            <a:tbl>
              <a:tblPr/>
              <a:tblGrid>
                <a:gridCol w="643948"/>
                <a:gridCol w="643948"/>
                <a:gridCol w="855244"/>
              </a:tblGrid>
              <a:tr h="30616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년 년간합계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6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지역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제품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판매수량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41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서울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세탁기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냉장고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부산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세탁기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냉장고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합계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786446" y="3857628"/>
          <a:ext cx="2143140" cy="642942"/>
        </p:xfrm>
        <a:graphic>
          <a:graphicData uri="http://schemas.openxmlformats.org/drawingml/2006/table">
            <a:tbl>
              <a:tblPr/>
              <a:tblGrid>
                <a:gridCol w="968778"/>
                <a:gridCol w="1174362"/>
              </a:tblGrid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실적증감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643042" y="500042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00496" y="500042"/>
            <a:ext cx="285752" cy="2952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858016" y="500042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00166" y="3500438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143372" y="3500438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929454" y="3500438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143108" y="0"/>
            <a:ext cx="4714908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다른 시트 값 참조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www.pjthe3.com</a:t>
            </a:r>
            <a:endParaRPr lang="en-US" dirty="0" smtClean="0"/>
          </a:p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214282" y="857232"/>
            <a:ext cx="8358246" cy="550072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indent="-514350">
              <a:buFontTx/>
              <a:buAutoNum type="arabicPeriod"/>
            </a:pP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다른 시트 값 참조하여 수식작성하는  예</a:t>
            </a:r>
            <a:endParaRPr lang="en-US" altLang="ko-KR" sz="28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가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 sheet1, sheet2, sheet3, sheet4, sheet5, sheet6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을 각각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2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3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4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</a:t>
            </a: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  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년간합계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실적비교라고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rename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한다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  나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 2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 3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 4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년간합계를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분기에서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shift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키를  누른  채로  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  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년간합계까지  시트탭을  드래그해서  그룹을  만든다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첫번째행  위의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Group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이라는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 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글자를 확인한다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다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 1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 시트에서         번을 입력한다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글자없는 아무 시트나 클릭한다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 GROUP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이 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  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해제되었음을 확인할 수 있다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 1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분기에서 년간합계까지        번과  똑같은 표가 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  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똑같은 위치에 있음을 확인할  수 있다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라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타이틀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2015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년에  각각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 2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 3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 4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년간합계를  삽입한다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  </a:t>
            </a: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     1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분기에서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4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분기까지 판매수량도 삽입한다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 </a:t>
            </a:r>
          </a:p>
          <a:p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sz="1600" b="1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마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년간합계의 제품별 판매수량은 별도 설명 필요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sz="1600" b="1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500298" y="4000504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929322" y="4214818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9" name="Picture 18" descr="different table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2000240"/>
            <a:ext cx="2786082" cy="1143008"/>
          </a:xfrm>
          <a:prstGeom prst="rect">
            <a:avLst/>
          </a:prstGeom>
        </p:spPr>
      </p:pic>
      <p:pic>
        <p:nvPicPr>
          <p:cNvPr id="20" name="Picture 19" descr="gruop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29256" y="1714488"/>
            <a:ext cx="2357454" cy="140563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285852" y="2928934"/>
            <a:ext cx="235745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57818" y="1714488"/>
            <a:ext cx="2357454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2714612" y="2214554"/>
            <a:ext cx="928694" cy="5000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5286380" y="2571744"/>
            <a:ext cx="1285884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00034" y="2996952"/>
            <a:ext cx="7717150" cy="860676"/>
            <a:chOff x="928662" y="996688"/>
            <a:chExt cx="7359875" cy="860676"/>
          </a:xfrm>
        </p:grpSpPr>
        <p:sp>
          <p:nvSpPr>
            <p:cNvPr id="18" name="Teardrop 17"/>
            <p:cNvSpPr/>
            <p:nvPr/>
          </p:nvSpPr>
          <p:spPr>
            <a:xfrm>
              <a:off x="928662" y="1000108"/>
              <a:ext cx="928694" cy="85725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4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 Single Corner Rectangle 18"/>
            <p:cNvSpPr/>
            <p:nvPr/>
          </p:nvSpPr>
          <p:spPr>
            <a:xfrm>
              <a:off x="1859116" y="996688"/>
              <a:ext cx="6429421" cy="642942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자동 함수</a:t>
              </a:r>
              <a:r>
                <a:rPr lang="en-US" altLang="ko-KR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/</a:t>
              </a:r>
              <a:r>
                <a:rPr lang="ko-KR" altLang="en-US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통계함수</a:t>
              </a:r>
              <a:endParaRPr lang="en-US" sz="28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</p:grp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28926" y="0"/>
            <a:ext cx="2786082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/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자동함수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7" name="Picture 6" descr="autosum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928670"/>
            <a:ext cx="2786082" cy="3308472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857620" y="1071546"/>
            <a:ext cx="5286380" cy="2357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2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5100" b="1" dirty="0" smtClean="0"/>
              <a:t>1. Home -&gt;EDITING -&gt;</a:t>
            </a:r>
          </a:p>
          <a:p>
            <a:pPr>
              <a:lnSpc>
                <a:spcPct val="220000"/>
              </a:lnSpc>
              <a:spcBef>
                <a:spcPct val="20000"/>
              </a:spcBef>
            </a:pPr>
            <a:r>
              <a:rPr lang="en-US" altLang="ko-KR" sz="5000" b="1" dirty="0" smtClean="0"/>
              <a:t>2. Formula -&gt; Function Library</a:t>
            </a:r>
            <a:r>
              <a:rPr lang="en-US" altLang="ko-KR" sz="3600" b="1" dirty="0" smtClean="0"/>
              <a:t> </a:t>
            </a:r>
            <a:r>
              <a:rPr lang="en-US" altLang="ko-KR" sz="5400" b="1" dirty="0" smtClean="0"/>
              <a:t>-&gt;</a:t>
            </a:r>
          </a:p>
          <a:p>
            <a:pPr marL="0" marR="0" lvl="0" indent="0" algn="l" defTabSz="914400" rtl="0" eaLnBrk="1" fontAlgn="auto" latinLnBrk="0" hangingPunct="1">
              <a:lnSpc>
                <a:spcPct val="2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ko-KR" sz="50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autosum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2928934"/>
            <a:ext cx="597379" cy="642942"/>
          </a:xfrm>
          <a:prstGeom prst="rect">
            <a:avLst/>
          </a:prstGeom>
        </p:spPr>
      </p:pic>
      <p:pic>
        <p:nvPicPr>
          <p:cNvPr id="10" name="Picture 9" descr="autosum1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768" y="1357298"/>
            <a:ext cx="1524000" cy="419100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285720" y="4357694"/>
            <a:ext cx="9144000" cy="214314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함수식은 수식과 마찬가지로  셀에  등호를 먼저 입력한 후 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  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해당하는 함수와 인수를 입력함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  인수란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?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해당함수를 사용하여 계산에 사용할 숫자나 문자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,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값을 말함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2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.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수식과 함수 마법사를 함께 사용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 =SUM(A1:C1)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3.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원하는  함수 이름을 입력한 후 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CTRL+A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를 누름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4.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자동함수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: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합계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,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평균값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,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숫자 개수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,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최대값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,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최소값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28926" y="0"/>
            <a:ext cx="2786082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/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자동함수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57158" y="714356"/>
            <a:ext cx="8177242" cy="571516"/>
          </a:xfrm>
          <a:prstGeom prst="rect">
            <a:avLst/>
          </a:prstGeom>
        </p:spPr>
        <p:txBody>
          <a:bodyPr vert="horz" anchor="ctr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☺ </a:t>
            </a:r>
            <a:r>
              <a:rPr kumimoji="0" lang="ko-KR" altLang="en-US" sz="2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표를 다음 아래 모양 같이 만드시고 자동함수를 </a:t>
            </a:r>
            <a:r>
              <a:rPr lang="ko-KR" altLang="en-US" sz="2200" b="1" cap="small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  <a:cs typeface="+mj-cs"/>
              </a:rPr>
              <a:t>사용</a:t>
            </a:r>
            <a:r>
              <a:rPr kumimoji="0" lang="ko-KR" altLang="en-US" sz="2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하여  값을 구하세요</a:t>
            </a:r>
            <a:r>
              <a:rPr kumimoji="0" lang="en-US" altLang="ko-KR" sz="2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.</a:t>
            </a:r>
            <a:endParaRPr kumimoji="0" lang="en-US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71472" y="1500174"/>
          <a:ext cx="8182646" cy="4515728"/>
        </p:xfrm>
        <a:graphic>
          <a:graphicData uri="http://schemas.openxmlformats.org/drawingml/2006/table">
            <a:tbl>
              <a:tblPr/>
              <a:tblGrid>
                <a:gridCol w="1501404"/>
                <a:gridCol w="1153039"/>
                <a:gridCol w="1153039"/>
                <a:gridCol w="1153039"/>
                <a:gridCol w="1153039"/>
                <a:gridCol w="1034543"/>
                <a:gridCol w="1034543"/>
              </a:tblGrid>
              <a:tr h="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현대자동차 분기별 판매실적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7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소속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</a:t>
                      </a:r>
                      <a:r>
                        <a:rPr lang="ko-KR" alt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분기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</a:t>
                      </a:r>
                      <a:r>
                        <a:rPr lang="ko-KR" alt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분기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</a:t>
                      </a:r>
                      <a:r>
                        <a:rPr lang="ko-KR" alt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분기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</a:t>
                      </a:r>
                      <a:r>
                        <a:rPr lang="ko-KR" alt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분기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합계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평균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616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서울영업</a:t>
                      </a:r>
                      <a:r>
                        <a:rPr lang="en-US" altLang="ko-KR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</a:t>
                      </a:r>
                      <a:r>
                        <a:rPr lang="ko-KR" alt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11,245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7,736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2,345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9,876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616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서울영업</a:t>
                      </a:r>
                      <a:r>
                        <a:rPr lang="en-US" altLang="ko-KR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</a:t>
                      </a:r>
                      <a:r>
                        <a:rPr lang="ko-KR" alt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23,456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2,116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23,405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5,679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616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서울영업</a:t>
                      </a:r>
                      <a:r>
                        <a:rPr lang="en-US" altLang="ko-KR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</a:t>
                      </a:r>
                      <a:r>
                        <a:rPr lang="ko-KR" alt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34,701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11,111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23,568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15,555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616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서울영업</a:t>
                      </a:r>
                      <a:r>
                        <a:rPr lang="en-US" altLang="ko-KR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</a:t>
                      </a:r>
                      <a:r>
                        <a:rPr lang="ko-KR" alt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2,456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47,894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23,458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8477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서울영업</a:t>
                      </a:r>
                      <a:r>
                        <a:rPr lang="en-US" altLang="ko-KR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5</a:t>
                      </a:r>
                      <a:r>
                        <a:rPr lang="ko-KR" alt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23,478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4,156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46,890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17,930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61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최대값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1693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최소값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42910" y="928670"/>
            <a:ext cx="7358114" cy="5929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28" name="Pentagon 27"/>
          <p:cNvSpPr/>
          <p:nvPr/>
        </p:nvSpPr>
        <p:spPr>
          <a:xfrm>
            <a:off x="1500166" y="1142984"/>
            <a:ext cx="1428760" cy="1214446"/>
          </a:xfrm>
          <a:prstGeom prst="homePlate">
            <a:avLst/>
          </a:prstGeom>
          <a:scene3d>
            <a:camera prst="orthographicFront">
              <a:rot lat="54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lide Number Placeholder 23"/>
          <p:cNvSpPr>
            <a:spLocks noGrp="1"/>
          </p:cNvSpPr>
          <p:nvPr>
            <p:ph type="sldNum" sz="quarter" idx="4294967295"/>
          </p:nvPr>
        </p:nvSpPr>
        <p:spPr>
          <a:xfrm>
            <a:off x="8143900" y="6336792"/>
            <a:ext cx="714380" cy="521208"/>
          </a:xfrm>
          <a:prstGeom prst="rect">
            <a:avLst/>
          </a:prstGeom>
        </p:spPr>
        <p:txBody>
          <a:bodyPr/>
          <a:lstStyle/>
          <a:p>
            <a:fld id="{88056306-C977-46C9-B034-E4563BAAEAC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www.pjthe3.com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928926" y="0"/>
            <a:ext cx="2786082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/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통계함수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79512" y="571480"/>
            <a:ext cx="8215370" cy="6286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</a:rPr>
              <a:t>1.  AVERAGE 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Batang" pitchFamily="18" charset="-127"/>
              </a:rPr>
              <a:t>함수</a:t>
            </a:r>
            <a:endParaRPr kumimoji="0" lang="en-US" altLang="ko-K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  =</a:t>
            </a:r>
            <a:r>
              <a:rPr lang="en-US" altLang="ko-KR" sz="1400" b="1" dirty="0" smtClean="0"/>
              <a:t> AVERAGE (number1, number2)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     </a:t>
            </a:r>
            <a:r>
              <a:rPr lang="en-US" altLang="ko-KR" sz="1400" b="1" dirty="0" smtClean="0"/>
              <a:t>number1, number2: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평균울 구하려는 범위</a:t>
            </a:r>
            <a:endParaRPr lang="en-US" altLang="ko-KR" sz="1400" b="1" dirty="0" smtClean="0">
              <a:latin typeface="Batang" pitchFamily="18" charset="-127"/>
              <a:ea typeface="Batang" pitchFamily="18" charset="-127"/>
            </a:endParaRPr>
          </a:p>
          <a:p>
            <a:pPr marL="342900" lvl="0" indent="-342900">
              <a:spcBef>
                <a:spcPct val="20000"/>
              </a:spcBef>
            </a:pPr>
            <a:endParaRPr lang="en-US" altLang="ko-KR" sz="1400" b="1" dirty="0" smtClean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ko-KR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2.  AVERAGEA </a:t>
            </a:r>
            <a:r>
              <a:rPr lang="ko-KR" altLang="en-US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Batang" pitchFamily="18" charset="-127"/>
              </a:rPr>
              <a:t>함수</a:t>
            </a:r>
            <a:endParaRPr lang="en-US" altLang="ko-KR" sz="1400" b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  <a:ea typeface="Batang" pitchFamily="18" charset="-127"/>
            </a:endParaRPr>
          </a:p>
          <a:p>
            <a:pPr marL="457200" lvl="0" indent="-457200">
              <a:spcBef>
                <a:spcPct val="20000"/>
              </a:spcBef>
            </a:pP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  =</a:t>
            </a:r>
            <a:r>
              <a:rPr lang="en-US" altLang="ko-KR" sz="1400" b="1" dirty="0" smtClean="0"/>
              <a:t> AVERAGEA (number1, number2)</a:t>
            </a:r>
            <a:endParaRPr lang="en-US" altLang="ko-KR" sz="1400" b="1" dirty="0" smtClean="0">
              <a:latin typeface="Batang" pitchFamily="18" charset="-127"/>
              <a:ea typeface="Batang" pitchFamily="18" charset="-127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       </a:t>
            </a:r>
            <a:r>
              <a:rPr lang="en-US" altLang="ko-KR" sz="1400" b="1" dirty="0" smtClean="0"/>
              <a:t>number1,  number: 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평균울 구하려는 범위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.  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문자열까지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포함하여 평균값을 구함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ko-KR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Batang" pitchFamily="18" charset="-127"/>
              </a:rPr>
              <a:t>3.  MAX </a:t>
            </a:r>
            <a:r>
              <a:rPr lang="ko-KR" altLang="en-US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Batang" pitchFamily="18" charset="-127"/>
              </a:rPr>
              <a:t>함수</a:t>
            </a:r>
            <a:endParaRPr lang="en-US" altLang="ko-KR" sz="1400" b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  <a:ea typeface="Batang" pitchFamily="18" charset="-127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  =MAX</a:t>
            </a:r>
            <a:r>
              <a:rPr lang="en-US" altLang="ko-KR" sz="1400" b="1" dirty="0" smtClean="0"/>
              <a:t>(number1, number2, number3)</a:t>
            </a:r>
            <a:r>
              <a:rPr kumimoji="0" lang="en-US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    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number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범위안의  최대값을 구함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Batang" pitchFamily="18" charset="-127"/>
              </a:rPr>
              <a:t>4.  MIN </a:t>
            </a:r>
            <a:r>
              <a:rPr lang="ko-KR" altLang="en-US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Batang" pitchFamily="18" charset="-127"/>
              </a:rPr>
              <a:t>함수</a:t>
            </a:r>
            <a:endParaRPr lang="en-US" altLang="ko-KR" sz="1400" b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  <a:ea typeface="Batang" pitchFamily="18" charset="-127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   =MIN </a:t>
            </a:r>
            <a:r>
              <a:rPr lang="en-US" altLang="ko-KR" sz="1400" b="1" dirty="0" smtClean="0"/>
              <a:t>(number1, number2, number3) 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     number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범위안의  최소값을 구함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altLang="ko-KR" sz="1400" b="1" dirty="0" smtClean="0">
              <a:latin typeface="Batang" pitchFamily="18" charset="-127"/>
              <a:ea typeface="Batang" pitchFamily="18" charset="-127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ko-KR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Batang" pitchFamily="18" charset="-127"/>
              </a:rPr>
              <a:t>5.  LARGE </a:t>
            </a:r>
            <a:r>
              <a:rPr lang="ko-KR" altLang="en-US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Batang" pitchFamily="18" charset="-127"/>
              </a:rPr>
              <a:t>함수</a:t>
            </a:r>
            <a:endParaRPr lang="en-US" altLang="ko-KR" sz="1400" b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  <a:ea typeface="Batang" pitchFamily="18" charset="-127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    = LARGE (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범위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, n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번째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)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       범위중 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n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번째로 큰 값을 반환함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altLang="ko-KR" sz="1400" b="1" dirty="0" smtClean="0">
              <a:latin typeface="Batang" pitchFamily="18" charset="-127"/>
              <a:ea typeface="Batang" pitchFamily="18" charset="-127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ko-KR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Batang" pitchFamily="18" charset="-127"/>
              </a:rPr>
              <a:t>6.  SMALL </a:t>
            </a:r>
            <a:r>
              <a:rPr lang="ko-KR" altLang="en-US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Batang" pitchFamily="18" charset="-127"/>
              </a:rPr>
              <a:t>함수</a:t>
            </a:r>
            <a:endParaRPr lang="en-US" altLang="ko-KR" sz="1400" b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  <a:ea typeface="Batang" pitchFamily="18" charset="-127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    = SMALL (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범위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, n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번째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)      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범위중  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n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번째로 작은 값을 반환함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marL="342900" lvl="0" indent="-342900">
              <a:spcBef>
                <a:spcPct val="20000"/>
              </a:spcBef>
            </a:pPr>
            <a:endParaRPr lang="en-US" altLang="ko-KR" sz="1400" b="1" dirty="0" smtClean="0">
              <a:latin typeface="Batang" pitchFamily="18" charset="-127"/>
              <a:ea typeface="Batang" pitchFamily="18" charset="-127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ko-KR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Batang" pitchFamily="18" charset="-127"/>
              </a:rPr>
              <a:t>7.  RANK </a:t>
            </a:r>
            <a:r>
              <a:rPr lang="ko-KR" altLang="en-US" sz="1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Batang" pitchFamily="18" charset="-127"/>
              </a:rPr>
              <a:t>함수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선택한 셀이 지정한  범위에서 몇 등인지  순위를 정하는 함수 </a:t>
            </a:r>
            <a:endParaRPr lang="en-US" altLang="ko-KR" sz="1400" b="1" dirty="0" smtClean="0">
              <a:latin typeface="Batang" pitchFamily="18" charset="-127"/>
              <a:ea typeface="Batang" pitchFamily="18" charset="-127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   = RANK (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인수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범위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논리값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)</a:t>
            </a:r>
            <a:endParaRPr kumimoji="0" lang="en-US" altLang="ko-K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   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인수</a:t>
            </a:r>
            <a:r>
              <a:rPr kumimoji="0" lang="en-US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: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순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위를  구할  기준이 되는  값</a:t>
            </a:r>
            <a:endParaRPr kumimoji="0" lang="en-US" altLang="ko-K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   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범위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: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 인수의 수가 포함되어  있는  데이터  범위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(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절대주소 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,F4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로 범위 지정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   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논리값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순위를  매길  방법에  대한  선택  사항</a:t>
            </a:r>
            <a:endParaRPr lang="en-US" altLang="ko-KR" sz="1400" b="1" dirty="0" smtClean="0">
              <a:latin typeface="Batang" pitchFamily="18" charset="-127"/>
              <a:ea typeface="Batang" pitchFamily="18" charset="-127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                 (0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을  입력하거나  비워두면 가장 큰 수치가 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위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=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내림차순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                </a:t>
            </a:r>
            <a:r>
              <a:rPr kumimoji="0" lang="en-US" altLang="ko-KR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</a:t>
            </a:r>
            <a:r>
              <a:rPr kumimoji="0" lang="en-US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(1</a:t>
            </a:r>
            <a:r>
              <a:rPr kumimoji="0" lang="ko-KR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을 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입력하면 가장 작은 수치가 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위 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=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올림차순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)</a:t>
            </a:r>
            <a:endParaRPr kumimoji="0" lang="en-US" altLang="ko-K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42910" y="928670"/>
            <a:ext cx="7358114" cy="5929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28" name="Pentagon 27"/>
          <p:cNvSpPr/>
          <p:nvPr/>
        </p:nvSpPr>
        <p:spPr>
          <a:xfrm>
            <a:off x="1500166" y="1142984"/>
            <a:ext cx="1428760" cy="1214446"/>
          </a:xfrm>
          <a:prstGeom prst="homePlate">
            <a:avLst/>
          </a:prstGeom>
          <a:scene3d>
            <a:camera prst="orthographicFront">
              <a:rot lat="54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4"/>
          <p:cNvGrpSpPr/>
          <p:nvPr/>
        </p:nvGrpSpPr>
        <p:grpSpPr>
          <a:xfrm>
            <a:off x="857224" y="3000372"/>
            <a:ext cx="6643734" cy="857256"/>
            <a:chOff x="928662" y="1000108"/>
            <a:chExt cx="6643734" cy="857256"/>
          </a:xfrm>
        </p:grpSpPr>
        <p:sp>
          <p:nvSpPr>
            <p:cNvPr id="30" name="Teardrop 29"/>
            <p:cNvSpPr/>
            <p:nvPr/>
          </p:nvSpPr>
          <p:spPr>
            <a:xfrm>
              <a:off x="928662" y="1000108"/>
              <a:ext cx="928694" cy="85725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Round Single Corner Rectangle 31"/>
            <p:cNvSpPr/>
            <p:nvPr/>
          </p:nvSpPr>
          <p:spPr>
            <a:xfrm>
              <a:off x="1857356" y="1071546"/>
              <a:ext cx="5715040" cy="642942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셀스타일 지정 및 편집</a:t>
              </a:r>
              <a:r>
                <a:rPr lang="en-US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/</a:t>
              </a:r>
              <a:r>
                <a:rPr lang="ko-KR" altLang="en-US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표 만들기</a:t>
              </a:r>
              <a:endParaRPr lang="en-US" sz="28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</p:grpSp>
      <p:sp>
        <p:nvSpPr>
          <p:cNvPr id="25" name="Slide Number Placeholder 23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entagon 27"/>
          <p:cNvSpPr/>
          <p:nvPr/>
        </p:nvSpPr>
        <p:spPr>
          <a:xfrm>
            <a:off x="1500166" y="1142984"/>
            <a:ext cx="1428760" cy="1214446"/>
          </a:xfrm>
          <a:prstGeom prst="homePlate">
            <a:avLst/>
          </a:prstGeom>
          <a:scene3d>
            <a:camera prst="orthographicFront">
              <a:rot lat="54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lide Number Placeholder 23"/>
          <p:cNvSpPr>
            <a:spLocks noGrp="1"/>
          </p:cNvSpPr>
          <p:nvPr>
            <p:ph type="sldNum" sz="quarter" idx="4294967295"/>
          </p:nvPr>
        </p:nvSpPr>
        <p:spPr>
          <a:xfrm>
            <a:off x="8143900" y="6336792"/>
            <a:ext cx="714380" cy="521208"/>
          </a:xfrm>
          <a:prstGeom prst="rect">
            <a:avLst/>
          </a:prstGeom>
        </p:spPr>
        <p:txBody>
          <a:bodyPr/>
          <a:lstStyle/>
          <a:p>
            <a:fld id="{88056306-C977-46C9-B034-E4563BAAEAC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85720" y="357166"/>
            <a:ext cx="8215370" cy="6500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ko-KR" sz="1400" b="1" cap="small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☺ 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AVERAGE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함수를 이용하여 </a:t>
            </a:r>
            <a:r>
              <a:rPr lang="ko-KR" altLang="en-US" sz="1400" b="1" cap="small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평균값을 구하시고  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MAX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함수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, MIN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 함수를 이용하여 각 영업팀의 </a:t>
            </a:r>
            <a:endParaRPr lang="en-US" altLang="ko-KR" sz="1400" b="1" dirty="0" smtClean="0">
              <a:latin typeface="Batang" pitchFamily="18" charset="-127"/>
              <a:ea typeface="Batang" pitchFamily="18" charset="-127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최고 실적과 최저 실적을 찾으세요</a:t>
            </a:r>
            <a:r>
              <a:rPr lang="en-US" altLang="ko-KR" sz="1400" b="1" cap="small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.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 AVERAGE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함수 구하는 방법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: </a:t>
            </a:r>
          </a:p>
          <a:p>
            <a:pPr lvl="0">
              <a:spcBef>
                <a:spcPct val="0"/>
              </a:spcBef>
              <a:defRPr/>
            </a:pP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  1)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구하고자 하는 셀에 커서 위치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  2) =AVERAGE  3)Ctrl +A  4)1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분기부터 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4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분기까지 드래그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+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엔터</a:t>
            </a:r>
            <a:endParaRPr lang="en-US" altLang="ko-KR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 lvl="0">
              <a:spcBef>
                <a:spcPct val="0"/>
              </a:spcBef>
              <a:defRPr/>
            </a:pPr>
            <a:endParaRPr lang="en-US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 lvl="0">
              <a:spcBef>
                <a:spcPct val="0"/>
              </a:spcBef>
              <a:defRPr/>
            </a:pPr>
            <a:endParaRPr lang="en-US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 lvl="0">
              <a:spcBef>
                <a:spcPct val="0"/>
              </a:spcBef>
              <a:defRPr/>
            </a:pPr>
            <a:endParaRPr lang="en-US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 lvl="0">
              <a:spcBef>
                <a:spcPct val="0"/>
              </a:spcBef>
              <a:defRPr/>
            </a:pPr>
            <a:endParaRPr lang="en-US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 lvl="0">
              <a:spcBef>
                <a:spcPct val="0"/>
              </a:spcBef>
              <a:defRPr/>
            </a:pPr>
            <a:endParaRPr lang="en-US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 lvl="0">
              <a:spcBef>
                <a:spcPct val="0"/>
              </a:spcBef>
              <a:defRPr/>
            </a:pPr>
            <a:endParaRPr lang="en-US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 lvl="0">
              <a:spcBef>
                <a:spcPct val="0"/>
              </a:spcBef>
              <a:defRPr/>
            </a:pPr>
            <a:endParaRPr lang="en-US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 lvl="0">
              <a:spcBef>
                <a:spcPct val="0"/>
              </a:spcBef>
              <a:defRPr/>
            </a:pPr>
            <a:endParaRPr lang="en-US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ko-KR" sz="1400" b="1" cap="small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☺ 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AVERAGEA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함수를 이용하여 평균값을 구하세요</a:t>
            </a:r>
            <a:r>
              <a:rPr lang="en-US" altLang="ko-KR" sz="1400" b="1" cap="small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.</a:t>
            </a:r>
          </a:p>
          <a:p>
            <a:pPr>
              <a:spcBef>
                <a:spcPct val="0"/>
              </a:spcBef>
              <a:defRPr/>
            </a:pPr>
            <a:endParaRPr lang="en-US" altLang="ko-KR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>
              <a:spcBef>
                <a:spcPct val="0"/>
              </a:spcBef>
              <a:defRPr/>
            </a:pPr>
            <a:endParaRPr lang="en-US" altLang="ko-KR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>
              <a:spcBef>
                <a:spcPct val="0"/>
              </a:spcBef>
              <a:defRPr/>
            </a:pPr>
            <a:endParaRPr lang="en-US" altLang="ko-KR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>
              <a:spcBef>
                <a:spcPct val="0"/>
              </a:spcBef>
              <a:defRPr/>
            </a:pPr>
            <a:endParaRPr lang="en-US" altLang="ko-KR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>
              <a:spcBef>
                <a:spcPct val="0"/>
              </a:spcBef>
              <a:defRPr/>
            </a:pPr>
            <a:endParaRPr lang="en-US" altLang="ko-KR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>
              <a:spcBef>
                <a:spcPct val="0"/>
              </a:spcBef>
              <a:defRPr/>
            </a:pPr>
            <a:endParaRPr lang="en-US" altLang="ko-KR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>
              <a:spcBef>
                <a:spcPct val="0"/>
              </a:spcBef>
              <a:defRPr/>
            </a:pPr>
            <a:endParaRPr lang="en-US" altLang="ko-KR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ko-KR" sz="1400" b="1" cap="small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☺ 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RANK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함수를 이용하여 내림차순 순위</a:t>
            </a:r>
            <a:r>
              <a:rPr lang="en-US" altLang="ko-KR" sz="14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400" b="1" dirty="0" smtClean="0">
                <a:latin typeface="Batang" pitchFamily="18" charset="-127"/>
                <a:ea typeface="Batang" pitchFamily="18" charset="-127"/>
              </a:rPr>
              <a:t>올림차순 순위 을 구하세요</a:t>
            </a:r>
            <a:r>
              <a:rPr lang="en-US" altLang="ko-KR" sz="1400" b="1" cap="small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.</a:t>
            </a:r>
          </a:p>
          <a:p>
            <a:pPr>
              <a:spcBef>
                <a:spcPct val="0"/>
              </a:spcBef>
              <a:defRPr/>
            </a:pPr>
            <a:endParaRPr lang="en-US" altLang="ko-KR" sz="1400" b="1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>
              <a:spcBef>
                <a:spcPct val="0"/>
              </a:spcBef>
              <a:defRPr/>
            </a:pPr>
            <a:r>
              <a:rPr lang="en-US" sz="1400" b="1" cap="small" dirty="0" smtClean="0">
                <a:solidFill>
                  <a:schemeClr val="tx2"/>
                </a:solidFill>
                <a:latin typeface="Batang" pitchFamily="18" charset="-127"/>
                <a:ea typeface="Batang" pitchFamily="18" charset="-127"/>
              </a:rPr>
              <a:t>    </a:t>
            </a:r>
            <a:endParaRPr lang="en-US" sz="1400" cap="small" dirty="0" smtClean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  <a:p>
            <a:pPr lvl="0">
              <a:spcBef>
                <a:spcPct val="0"/>
              </a:spcBef>
              <a:defRPr/>
            </a:pPr>
            <a:endParaRPr lang="en-US" sz="1400" cap="small" dirty="0">
              <a:solidFill>
                <a:schemeClr val="tx2"/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596" y="1357298"/>
          <a:ext cx="7929618" cy="1337310"/>
        </p:xfrm>
        <a:graphic>
          <a:graphicData uri="http://schemas.openxmlformats.org/drawingml/2006/table">
            <a:tbl>
              <a:tblPr/>
              <a:tblGrid>
                <a:gridCol w="1428760"/>
                <a:gridCol w="928694"/>
                <a:gridCol w="928694"/>
                <a:gridCol w="928694"/>
                <a:gridCol w="928694"/>
                <a:gridCol w="928694"/>
                <a:gridCol w="928694"/>
                <a:gridCol w="928694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소속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</a:t>
                      </a:r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분기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</a:t>
                      </a:r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분기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</a:t>
                      </a:r>
                      <a:r>
                        <a:rPr lang="ko-KR" altLang="en-US" sz="14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분기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</a:t>
                      </a:r>
                      <a:r>
                        <a:rPr lang="ko-KR" altLang="en-US" sz="14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분기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평균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dirty="0" smtClean="0">
                          <a:latin typeface="Batang" pitchFamily="18" charset="-127"/>
                          <a:ea typeface="Batang" pitchFamily="18" charset="-127"/>
                        </a:rPr>
                        <a:t>최고 실적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dirty="0" smtClean="0">
                          <a:latin typeface="Batang" pitchFamily="18" charset="-127"/>
                          <a:ea typeface="Batang" pitchFamily="18" charset="-127"/>
                        </a:rPr>
                        <a:t>최저 실적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서울영업</a:t>
                      </a:r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</a:t>
                      </a:r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1,124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1,736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1,345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7,876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서울영업</a:t>
                      </a:r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</a:t>
                      </a:r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3,456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2,116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8,405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5,679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서울영업</a:t>
                      </a:r>
                      <a:r>
                        <a:rPr lang="en-US" altLang="ko-KR" sz="14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</a:t>
                      </a:r>
                      <a:r>
                        <a:rPr lang="ko-KR" altLang="en-US" sz="14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4,701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1,111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3,568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5,555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서울영업</a:t>
                      </a:r>
                      <a:r>
                        <a:rPr lang="en-US" altLang="ko-KR" sz="14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</a:t>
                      </a:r>
                      <a:r>
                        <a:rPr lang="ko-KR" altLang="en-US" sz="14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358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8,456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7,894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3,458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서울영업</a:t>
                      </a:r>
                      <a:r>
                        <a:rPr lang="en-US" altLang="ko-KR" sz="14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5</a:t>
                      </a:r>
                      <a:r>
                        <a:rPr lang="ko-KR" altLang="en-US" sz="14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3,478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2,156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6,890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9,930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95536" y="4941168"/>
          <a:ext cx="7929615" cy="1428762"/>
        </p:xfrm>
        <a:graphic>
          <a:graphicData uri="http://schemas.openxmlformats.org/drawingml/2006/table">
            <a:tbl>
              <a:tblPr/>
              <a:tblGrid>
                <a:gridCol w="1214445"/>
                <a:gridCol w="959310"/>
                <a:gridCol w="959310"/>
                <a:gridCol w="959310"/>
                <a:gridCol w="959310"/>
                <a:gridCol w="959310"/>
                <a:gridCol w="959310"/>
                <a:gridCol w="959310"/>
              </a:tblGrid>
              <a:tr h="23615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소속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</a:t>
                      </a: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분기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분기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분기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분기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합계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순위</a:t>
                      </a:r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(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내림</a:t>
                      </a:r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순위</a:t>
                      </a:r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(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올림</a:t>
                      </a:r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615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서울영업</a:t>
                      </a:r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</a:t>
                      </a: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11,245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7,736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2,345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9,876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31,202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3615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서울영업</a:t>
                      </a:r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</a:t>
                      </a: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23,456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2,116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23,405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5,679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54,656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3615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서울영업</a:t>
                      </a:r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34,701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11,111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23,568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15,555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84,935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3615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서울영업</a:t>
                      </a:r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2,456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47,894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23,458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77,266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서울영업</a:t>
                      </a:r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5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23,478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4,156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46,890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17,930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92,454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212976"/>
            <a:ext cx="7992888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2" name="Group 9"/>
          <p:cNvGrpSpPr/>
          <p:nvPr/>
        </p:nvGrpSpPr>
        <p:grpSpPr>
          <a:xfrm>
            <a:off x="467544" y="3068960"/>
            <a:ext cx="7747794" cy="864096"/>
            <a:chOff x="897676" y="1068696"/>
            <a:chExt cx="7389100" cy="864096"/>
          </a:xfrm>
        </p:grpSpPr>
        <p:sp>
          <p:nvSpPr>
            <p:cNvPr id="18" name="Teardrop 17"/>
            <p:cNvSpPr/>
            <p:nvPr/>
          </p:nvSpPr>
          <p:spPr>
            <a:xfrm>
              <a:off x="897676" y="1068696"/>
              <a:ext cx="961440" cy="86409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5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 Single Corner Rectangle 18"/>
            <p:cNvSpPr/>
            <p:nvPr/>
          </p:nvSpPr>
          <p:spPr>
            <a:xfrm>
              <a:off x="1857356" y="1071546"/>
              <a:ext cx="6429420" cy="642942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400" b="1" dirty="0" smtClean="0">
                  <a:solidFill>
                    <a:schemeClr val="tx1"/>
                  </a:solidFill>
                  <a:latin typeface="바탕" pitchFamily="18" charset="-127"/>
                  <a:ea typeface="바탕" pitchFamily="18" charset="-127"/>
                </a:rPr>
                <a:t>논리함수 </a:t>
              </a:r>
              <a:r>
                <a:rPr lang="en-US" sz="2400" b="1" dirty="0" smtClean="0">
                  <a:solidFill>
                    <a:schemeClr val="tx1"/>
                  </a:solidFill>
                  <a:latin typeface="바탕" pitchFamily="18" charset="-127"/>
                  <a:ea typeface="바탕" pitchFamily="18" charset="-127"/>
                </a:rPr>
                <a:t>/ </a:t>
              </a:r>
              <a:r>
                <a:rPr lang="ko-KR" altLang="en-US" sz="2400" b="1" dirty="0" smtClean="0">
                  <a:solidFill>
                    <a:schemeClr val="tx1"/>
                  </a:solidFill>
                  <a:latin typeface="바탕" pitchFamily="18" charset="-127"/>
                  <a:ea typeface="바탕" pitchFamily="18" charset="-127"/>
                </a:rPr>
                <a:t>텍스트함수 </a:t>
              </a:r>
              <a:r>
                <a:rPr lang="en-US" altLang="ko-KR" sz="2400" b="1" dirty="0" smtClean="0">
                  <a:solidFill>
                    <a:schemeClr val="tx1"/>
                  </a:solidFill>
                  <a:latin typeface="바탕" pitchFamily="18" charset="-127"/>
                  <a:ea typeface="바탕" pitchFamily="18" charset="-127"/>
                </a:rPr>
                <a:t>/ </a:t>
              </a:r>
              <a:r>
                <a:rPr lang="ko-KR" altLang="en-US" sz="2400" b="1" dirty="0" smtClean="0">
                  <a:solidFill>
                    <a:schemeClr val="tx1"/>
                  </a:solidFill>
                  <a:latin typeface="바탕" pitchFamily="18" charset="-127"/>
                  <a:ea typeface="바탕" pitchFamily="18" charset="-127"/>
                </a:rPr>
                <a:t>데이터 베이스 함수</a:t>
              </a:r>
              <a:endParaRPr lang="en-US" sz="2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</p:grp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28926" y="0"/>
            <a:ext cx="2786082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/>
            <a:r>
              <a:rPr lang="ko-KR" altLang="en-US" sz="3600" b="1" dirty="0" smtClean="0">
                <a:solidFill>
                  <a:srgbClr val="FF0000"/>
                </a:solidFill>
                <a:latin typeface="바탕" pitchFamily="18" charset="-127"/>
                <a:ea typeface="바탕" pitchFamily="18" charset="-127"/>
              </a:rPr>
              <a:t>논리</a:t>
            </a: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함수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1520" y="764704"/>
            <a:ext cx="8496944" cy="576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1. IF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바탕" pitchFamily="18" charset="-127"/>
                <a:ea typeface="바탕" pitchFamily="18" charset="-127"/>
              </a:rPr>
              <a:t>함수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=IF(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조건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인수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1,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인수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2)   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조건을 비교하여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‘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’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이면 인수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1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을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 ‘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거짓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’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이면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             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                   인수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2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를 실행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2. 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다중 </a:t>
            </a: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IF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바탕" pitchFamily="18" charset="-127"/>
                <a:ea typeface="바탕" pitchFamily="18" charset="-127"/>
              </a:rPr>
              <a:t>함수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=IF(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조건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1,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인수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1, IF(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조건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2,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인수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2, IF(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조건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3,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인수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3,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인수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4)))</a:t>
            </a: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3. AND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바탕" pitchFamily="18" charset="-127"/>
                <a:ea typeface="바탕" pitchFamily="18" charset="-127"/>
              </a:rPr>
              <a:t>함수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=AND(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인수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1,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인수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2,…)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주어진 인수가 모두 참이면 참으로 변환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4. OR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바탕" pitchFamily="18" charset="-127"/>
                <a:ea typeface="바탕" pitchFamily="18" charset="-127"/>
              </a:rPr>
              <a:t>함수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=OR 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인수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1,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인수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2,…)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주어진 인수가 하나라도 참이면 참으로 변환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5. NOT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바탕" pitchFamily="18" charset="-127"/>
                <a:ea typeface="바탕" pitchFamily="18" charset="-127"/>
              </a:rPr>
              <a:t> 함수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=NOT(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인수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) 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인수의 반대값을 반환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/>
          </a:p>
          <a:p>
            <a:pPr>
              <a:spcBef>
                <a:spcPct val="20000"/>
              </a:spcBef>
            </a:pPr>
            <a:endParaRPr lang="en-US" altLang="ko-KR" sz="2000" b="1" dirty="0" smtClean="0"/>
          </a:p>
          <a:p>
            <a:pPr>
              <a:spcBef>
                <a:spcPct val="20000"/>
              </a:spcBef>
            </a:pPr>
            <a:endParaRPr lang="en-US" altLang="ko-KR" sz="2000" b="1" dirty="0" smtClean="0"/>
          </a:p>
          <a:p>
            <a:pPr marL="0" marR="0" lvl="0" indent="0" algn="l" defTabSz="914400" rtl="0" eaLnBrk="1" fontAlgn="auto" latinLnBrk="0" hangingPunct="1">
              <a:lnSpc>
                <a:spcPct val="2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ko-KR" sz="50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28926" y="0"/>
            <a:ext cx="2786082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/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텍스트함수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1520" y="764704"/>
            <a:ext cx="8496944" cy="5472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0" marR="0" lvl="0" indent="-4572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1. LEFT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바탕" pitchFamily="18" charset="-127"/>
                <a:ea typeface="바탕" pitchFamily="18" charset="-127"/>
              </a:rPr>
              <a:t>함수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=LEFT 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텍스트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개수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)  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텍스트의 왼쪽부터 지정한 개수만큼 추출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 LEFT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함수는 텍스트 문자의 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첫 문자부터 원하는 개수만큼의 문자를 추출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.   </a:t>
            </a: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2. RIGHT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바탕" pitchFamily="18" charset="-127"/>
                <a:ea typeface="바탕" pitchFamily="18" charset="-127"/>
              </a:rPr>
              <a:t>함수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=RIGHT(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텍스트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개수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) </a:t>
            </a: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텍스트의 오른쪽부터 지정한 개수만큼 추출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3. MID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바탕" pitchFamily="18" charset="-127"/>
                <a:ea typeface="바탕" pitchFamily="18" charset="-127"/>
              </a:rPr>
              <a:t>함수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=MID(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텍스트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시작위치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개수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텍스트의 시작위치부터 지정한 개수만큼 추출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 MID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함수는 텍스트 문자열의 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특정위치에서 원하는 개수만큼의 문자를 추출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 </a:t>
            </a: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4. ABC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함수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=ABS(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인수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숫자의 부호없이 숫자의 크기만을 나타내는 절대값을 계산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/>
          </a:p>
          <a:p>
            <a:pPr>
              <a:spcBef>
                <a:spcPct val="20000"/>
              </a:spcBef>
            </a:pPr>
            <a:endParaRPr lang="en-US" altLang="ko-KR" sz="2000" b="1" dirty="0" smtClean="0"/>
          </a:p>
          <a:p>
            <a:pPr>
              <a:spcBef>
                <a:spcPct val="20000"/>
              </a:spcBef>
            </a:pPr>
            <a:endParaRPr lang="en-US" altLang="ko-KR" sz="2000" b="1" dirty="0" smtClean="0"/>
          </a:p>
          <a:p>
            <a:pPr marL="0" marR="0" lvl="0" indent="0" algn="l" defTabSz="914400" rtl="0" eaLnBrk="1" fontAlgn="auto" latinLnBrk="0" hangingPunct="1">
              <a:lnSpc>
                <a:spcPct val="2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ko-KR" sz="50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83768" y="0"/>
            <a:ext cx="4032448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/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데이터베이스 함수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85720" y="692696"/>
            <a:ext cx="8568952" cy="6165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>
              <a:spcBef>
                <a:spcPct val="20000"/>
              </a:spcBef>
            </a:pPr>
            <a:r>
              <a:rPr lang="en-US" altLang="ko-KR" sz="2500" b="1" dirty="0" smtClean="0">
                <a:solidFill>
                  <a:srgbClr val="FF0000"/>
                </a:solidFill>
                <a:latin typeface="Arial Black" pitchFamily="34" charset="0"/>
                <a:ea typeface="바탕" pitchFamily="18" charset="-127"/>
              </a:rPr>
              <a:t>-  </a:t>
            </a:r>
            <a:r>
              <a:rPr lang="ko-KR" altLang="en-US" sz="2500" b="1" dirty="0" smtClean="0">
                <a:solidFill>
                  <a:srgbClr val="FF0000"/>
                </a:solidFill>
                <a:latin typeface="Arial Black" pitchFamily="34" charset="0"/>
                <a:ea typeface="바탕" pitchFamily="18" charset="-127"/>
              </a:rPr>
              <a:t>범위를 잡을 때 반드시  필드명 제목까지 잡아야</a:t>
            </a:r>
            <a:endParaRPr lang="en-US" altLang="ko-KR" sz="2500" b="1" dirty="0" smtClean="0">
              <a:solidFill>
                <a:srgbClr val="FF0000"/>
              </a:solidFill>
              <a:latin typeface="Arial Black" pitchFamily="34" charset="0"/>
              <a:ea typeface="바탕" pitchFamily="18" charset="-127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ko-KR" altLang="en-US" sz="2500" b="1" dirty="0" smtClean="0">
                <a:solidFill>
                  <a:srgbClr val="FF0000"/>
                </a:solidFill>
                <a:latin typeface="Arial Black" pitchFamily="34" charset="0"/>
                <a:ea typeface="바탕" pitchFamily="18" charset="-127"/>
              </a:rPr>
              <a:t>  별도의 셀에 조건을  써준 표가 있어 함수의 인수로 써야</a:t>
            </a:r>
            <a:endParaRPr lang="en-US" altLang="ko-KR" sz="2500" b="1" dirty="0" smtClean="0">
              <a:solidFill>
                <a:srgbClr val="FF0000"/>
              </a:solidFill>
              <a:latin typeface="Arial Black" pitchFamily="34" charset="0"/>
              <a:ea typeface="바탕" pitchFamily="18" charset="-127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altLang="ko-KR" sz="2500" b="1" dirty="0" smtClean="0">
                <a:solidFill>
                  <a:srgbClr val="FF0000"/>
                </a:solidFill>
                <a:latin typeface="Arial Black" pitchFamily="34" charset="0"/>
                <a:ea typeface="바탕" pitchFamily="18" charset="-127"/>
              </a:rPr>
              <a:t>   =D???(</a:t>
            </a:r>
            <a:r>
              <a:rPr lang="ko-KR" altLang="en-US" sz="2500" b="1" dirty="0" smtClean="0">
                <a:solidFill>
                  <a:srgbClr val="FF0000"/>
                </a:solidFill>
                <a:latin typeface="Arial Black" pitchFamily="34" charset="0"/>
                <a:ea typeface="바탕" pitchFamily="18" charset="-127"/>
              </a:rPr>
              <a:t>범위</a:t>
            </a:r>
            <a:r>
              <a:rPr lang="en-US" altLang="ko-KR" sz="2500" b="1" dirty="0" smtClean="0">
                <a:solidFill>
                  <a:srgbClr val="FF0000"/>
                </a:solidFill>
                <a:latin typeface="Arial Black" pitchFamily="34" charset="0"/>
                <a:ea typeface="바탕" pitchFamily="18" charset="-127"/>
              </a:rPr>
              <a:t>,</a:t>
            </a:r>
            <a:r>
              <a:rPr lang="ko-KR" altLang="en-US" sz="2500" b="1" dirty="0" smtClean="0">
                <a:solidFill>
                  <a:srgbClr val="FF0000"/>
                </a:solidFill>
                <a:latin typeface="Arial Black" pitchFamily="34" charset="0"/>
                <a:ea typeface="바탕" pitchFamily="18" charset="-127"/>
              </a:rPr>
              <a:t>계산할 열</a:t>
            </a:r>
            <a:r>
              <a:rPr lang="en-US" altLang="ko-KR" sz="2500" b="1" dirty="0" smtClean="0">
                <a:solidFill>
                  <a:srgbClr val="FF0000"/>
                </a:solidFill>
                <a:latin typeface="Arial Black" pitchFamily="34" charset="0"/>
                <a:ea typeface="바탕" pitchFamily="18" charset="-127"/>
              </a:rPr>
              <a:t>,</a:t>
            </a:r>
            <a:r>
              <a:rPr lang="ko-KR" altLang="en-US" sz="2500" b="1" dirty="0" smtClean="0">
                <a:solidFill>
                  <a:srgbClr val="FF0000"/>
                </a:solidFill>
                <a:latin typeface="Arial Black" pitchFamily="34" charset="0"/>
                <a:ea typeface="바탕" pitchFamily="18" charset="-127"/>
              </a:rPr>
              <a:t>조건범위</a:t>
            </a:r>
            <a:r>
              <a:rPr lang="en-US" altLang="ko-KR" sz="2500" b="1" dirty="0" smtClean="0">
                <a:solidFill>
                  <a:srgbClr val="FF0000"/>
                </a:solidFill>
                <a:latin typeface="Arial Black" pitchFamily="34" charset="0"/>
                <a:ea typeface="바탕" pitchFamily="18" charset="-127"/>
              </a:rPr>
              <a:t>)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1. DSUM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바탕" pitchFamily="18" charset="-127"/>
                <a:ea typeface="바탕" pitchFamily="18" charset="-127"/>
              </a:rPr>
              <a:t>함수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=DSUM(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범위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열번호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조건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해당범위에서 조건에 맞는 자료를 대상으로 지정된 열번호에서 합계를 계산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  <a:ea typeface="바탕" pitchFamily="18" charset="-127"/>
            </a:endParaRPr>
          </a:p>
          <a:p>
            <a:pPr marL="457200" marR="0" lvl="0" indent="-4572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  <a:ea typeface="바탕" pitchFamily="18" charset="-127"/>
            </a:endParaRP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2. DAVERAGE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바탕" pitchFamily="18" charset="-127"/>
                <a:ea typeface="바탕" pitchFamily="18" charset="-127"/>
              </a:rPr>
              <a:t>함수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=</a:t>
            </a: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DAVERAGE(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범위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열번호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조건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해당범위에서 조건에 맞는 자료를 대상으로 지정된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“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열번호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”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에서 평균을 계산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457200" lvl="0" indent="-457200">
              <a:spcBef>
                <a:spcPct val="20000"/>
              </a:spcBef>
              <a:defRPr/>
            </a:pP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3. DMAX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바탕" pitchFamily="18" charset="-127"/>
                <a:ea typeface="바탕" pitchFamily="18" charset="-127"/>
              </a:rPr>
              <a:t>함수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=DMAX(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범위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열번호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조건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해당범위에서 조건에 맞는 자료를 대상으로 지정된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“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열번호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”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에서 가장 큰 값을 찾음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4. DCOUNT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바탕" pitchFamily="18" charset="-127"/>
                <a:ea typeface="바탕" pitchFamily="18" charset="-127"/>
              </a:rPr>
              <a:t>함수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=DCOUNT(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범위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열번호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조건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해당범위에서 조건에 맞는 자료를 대상으로 지정된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“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열번호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”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에서 숫자가 있는 셀의 갯수를 계산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숫자가 있는 것만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COUNT</a:t>
            </a:r>
          </a:p>
          <a:p>
            <a:pPr marL="457200" lvl="0" indent="-457200">
              <a:spcBef>
                <a:spcPct val="20000"/>
              </a:spcBef>
              <a:defRPr/>
            </a:pP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  <a:ea typeface="바탕" pitchFamily="18" charset="-127"/>
            </a:endParaRP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5. DCOUNTA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바탕" pitchFamily="18" charset="-127"/>
                <a:ea typeface="바탕" pitchFamily="18" charset="-127"/>
              </a:rPr>
              <a:t>함수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=DCOUNTA(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범위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열번호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조건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)  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해당범위에서 조건에 맞는 자료를 대상으로 지정된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“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열번호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”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에서 비어있지 않은 셀의 갯수를 계산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6. DGET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바탕" pitchFamily="18" charset="-127"/>
                <a:ea typeface="바탕" pitchFamily="18" charset="-127"/>
              </a:rPr>
              <a:t>함수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=DGET(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범위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열번호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조건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해당범위에서 조건에 맞는 자료를 대상으로 지정된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“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열번호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”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에서 일치하는 단일값을 구함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 #NUM!    :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찾으려는 값이 여러 개일 경우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#VALUE!  :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찾으려는 값이 없을 때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바탕" pitchFamily="18" charset="-127"/>
              </a:rPr>
              <a:t>7. DPRODUCT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바탕" pitchFamily="18" charset="-127"/>
                <a:ea typeface="바탕" pitchFamily="18" charset="-127"/>
              </a:rPr>
              <a:t>함수</a:t>
            </a: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=DPRODUCT(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범위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열번호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조건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 해당범위에서 조건에 맞는 자료를 대상으로 지정된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“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열번호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”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에서 일치하는 값들의 곱을 계산함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solidFill>
                <a:schemeClr val="accent2">
                  <a:lumMod val="75000"/>
                </a:schemeClr>
              </a:solidFill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spcBef>
                <a:spcPct val="20000"/>
              </a:spcBef>
            </a:pPr>
            <a:endParaRPr lang="en-US" altLang="ko-KR" sz="2000" b="1" dirty="0" smtClean="0"/>
          </a:p>
          <a:p>
            <a:pPr>
              <a:spcBef>
                <a:spcPct val="20000"/>
              </a:spcBef>
            </a:pPr>
            <a:endParaRPr lang="en-US" altLang="ko-KR" sz="2000" b="1" dirty="0" smtClean="0"/>
          </a:p>
          <a:p>
            <a:pPr>
              <a:spcBef>
                <a:spcPct val="20000"/>
              </a:spcBef>
            </a:pPr>
            <a:endParaRPr lang="en-US" altLang="ko-KR" sz="2000" b="1" dirty="0" smtClean="0"/>
          </a:p>
          <a:p>
            <a:pPr marL="0" marR="0" lvl="0" indent="0" algn="l" defTabSz="914400" rtl="0" eaLnBrk="1" fontAlgn="auto" latinLnBrk="0" hangingPunct="1">
              <a:lnSpc>
                <a:spcPct val="2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ko-KR" sz="50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85918" y="0"/>
            <a:ext cx="5072098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셀스타일 지정 및 편집</a:t>
            </a:r>
            <a:endParaRPr kumimoji="0" lang="en-US" sz="36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0" y="500042"/>
            <a:ext cx="8643966" cy="292895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lvl="0" indent="-274320">
              <a:spcBef>
                <a:spcPts val="600"/>
              </a:spcBef>
              <a:buClr>
                <a:schemeClr val="tx1"/>
              </a:buClr>
              <a:buSzPct val="70000"/>
              <a:buFont typeface="Tw Cen MT" pitchFamily="34" charset="0"/>
              <a:buChar char="O"/>
              <a:defRPr/>
            </a:pP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셀 스타일 지정</a:t>
            </a:r>
            <a:endParaRPr lang="en-US" altLang="ko-KR" sz="2800" b="1" dirty="0" smtClean="0"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    </a:t>
            </a:r>
            <a:r>
              <a:rPr kumimoji="0" lang="en-US" altLang="ko-K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Home&gt;</a:t>
            </a:r>
            <a:r>
              <a:rPr kumimoji="0" lang="ko-KR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스타일 그룹</a:t>
            </a:r>
            <a:r>
              <a:rPr kumimoji="0" lang="en-US" altLang="ko-K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&gt;</a:t>
            </a:r>
            <a:r>
              <a:rPr kumimoji="0" lang="ko-KR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셀스타일</a:t>
            </a:r>
            <a:r>
              <a:rPr kumimoji="0" lang="en-US" altLang="ko-K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&gt; Title</a:t>
            </a:r>
            <a:r>
              <a:rPr kumimoji="0" lang="en-US" altLang="ko-KR" sz="1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and headings(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제목  및 머리글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)</a:t>
            </a:r>
            <a:r>
              <a:rPr kumimoji="0" lang="en-US" altLang="ko-KR" sz="1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,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 Themed cell style, Good bad and Neutral, Data and Model</a:t>
            </a:r>
            <a:endParaRPr kumimoji="0" lang="en-US" altLang="ko-KR" sz="1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셀 스타일 편집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Home&gt;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스타일 그룹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셀스타일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&gt; Title and headings(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제목  및 머리글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), Themed cell style, Good bad and Neutral, Data and Model &gt;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하나의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cell style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선택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우측 버튼 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&gt;MODIFY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수정</a:t>
            </a:r>
            <a:endParaRPr kumimoji="0" lang="en-US" altLang="ko-KR" sz="1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새 셀 스타일 만들기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  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Home&gt;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스타일 그룹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셀스타일 </a:t>
            </a:r>
            <a:r>
              <a:rPr kumimoji="0" lang="en-US" altLang="ko-K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새 셀 스타일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New cell style&gt;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스타일이름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서식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(Format)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7" name="Picture 6" descr="new cell sty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571876"/>
            <a:ext cx="4857784" cy="2875515"/>
          </a:xfrm>
          <a:prstGeom prst="rect">
            <a:avLst/>
          </a:prstGeom>
        </p:spPr>
      </p:pic>
      <p:pic>
        <p:nvPicPr>
          <p:cNvPr id="8" name="Picture 7" descr="new cell style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3714752"/>
            <a:ext cx="2357454" cy="2871042"/>
          </a:xfrm>
          <a:prstGeom prst="rect">
            <a:avLst/>
          </a:prstGeom>
        </p:spPr>
      </p:pic>
      <p:cxnSp>
        <p:nvCxnSpPr>
          <p:cNvPr id="10" name="Elbow Connector 9"/>
          <p:cNvCxnSpPr/>
          <p:nvPr/>
        </p:nvCxnSpPr>
        <p:spPr>
          <a:xfrm>
            <a:off x="1214414" y="6143644"/>
            <a:ext cx="4572032" cy="214314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715272" y="4572008"/>
            <a:ext cx="92869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표시형식</a:t>
            </a:r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4282" y="6000768"/>
            <a:ext cx="108109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15272" y="4857760"/>
            <a:ext cx="92869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맞춤</a:t>
            </a:r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15272" y="5143512"/>
            <a:ext cx="92869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글꼴</a:t>
            </a:r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15272" y="5429264"/>
            <a:ext cx="92869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테두리</a:t>
            </a:r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15272" y="5715016"/>
            <a:ext cx="92869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채우기</a:t>
            </a:r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15272" y="5929330"/>
            <a:ext cx="92869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보호</a:t>
            </a:r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2" name="Straight Arrow Connector 21"/>
          <p:cNvCxnSpPr>
            <a:stCxn id="13" idx="1"/>
          </p:cNvCxnSpPr>
          <p:nvPr/>
        </p:nvCxnSpPr>
        <p:spPr>
          <a:xfrm rot="10800000" flipV="1">
            <a:off x="6643702" y="4679164"/>
            <a:ext cx="1071570" cy="3571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1"/>
          </p:cNvCxnSpPr>
          <p:nvPr/>
        </p:nvCxnSpPr>
        <p:spPr>
          <a:xfrm rot="10800000" flipV="1">
            <a:off x="7215206" y="4964916"/>
            <a:ext cx="500066" cy="3571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7215206" y="5572140"/>
            <a:ext cx="50006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>
            <a:off x="6858016" y="5786454"/>
            <a:ext cx="85725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6572264" y="6000768"/>
            <a:ext cx="114300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7572396" y="4071942"/>
            <a:ext cx="285752" cy="2143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858148" y="3786190"/>
            <a:ext cx="92869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서식클릭</a:t>
            </a:r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357554" y="0"/>
            <a:ext cx="2286016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표 만들기</a:t>
            </a:r>
            <a:endParaRPr kumimoji="0" lang="en-US" sz="36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14282" y="571480"/>
            <a:ext cx="8429684" cy="5786478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514350" lvl="0" indent="-514350">
              <a:spcBef>
                <a:spcPts val="600"/>
              </a:spcBef>
              <a:buClr>
                <a:schemeClr val="tx1"/>
              </a:buClr>
              <a:buSzPct val="70000"/>
              <a:buFont typeface="Tw Cen MT" pitchFamily="34" charset="0"/>
              <a:buChar char="O"/>
              <a:defRPr/>
            </a:pPr>
            <a:r>
              <a:rPr lang="ko-KR" altLang="en-US" sz="3000" b="1" dirty="0" smtClean="0">
                <a:latin typeface="Batang" pitchFamily="18" charset="-127"/>
                <a:ea typeface="Batang" pitchFamily="18" charset="-127"/>
              </a:rPr>
              <a:t>표 만들기</a:t>
            </a:r>
            <a:r>
              <a:rPr kumimoji="0" lang="en-US" altLang="ko-KR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    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kumimoji="0" lang="ko-KR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    삽입</a:t>
            </a:r>
            <a:r>
              <a:rPr kumimoji="0" lang="en-US" altLang="ko-K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-&gt;</a:t>
            </a:r>
            <a:r>
              <a:rPr kumimoji="0" lang="ko-KR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표 그룹</a:t>
            </a:r>
            <a:r>
              <a:rPr kumimoji="0" lang="en-US" altLang="ko-K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-&gt;</a:t>
            </a:r>
            <a:r>
              <a:rPr kumimoji="0" lang="ko-KR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표</a:t>
            </a:r>
            <a:endParaRPr kumimoji="0" lang="en-US" altLang="ko-KR" sz="1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spcBef>
                <a:spcPts val="600"/>
              </a:spcBef>
              <a:buClr>
                <a:schemeClr val="tx1"/>
              </a:buClr>
              <a:buSzPct val="70000"/>
              <a:buFont typeface="Tw Cen MT" pitchFamily="34" charset="0"/>
              <a:buChar char="O"/>
              <a:defRPr/>
            </a:pPr>
            <a:r>
              <a:rPr kumimoji="0" lang="ko-KR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표스타일 옵션   </a:t>
            </a:r>
            <a:endParaRPr kumimoji="0" lang="en-US" altLang="ko-K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kumimoji="0" lang="ko-KR" alt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   표</a:t>
            </a:r>
            <a:r>
              <a:rPr kumimoji="0" lang="en-US" altLang="ko-KR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-&gt;</a:t>
            </a:r>
            <a:r>
              <a:rPr kumimoji="0" lang="ko-KR" alt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디자인</a:t>
            </a:r>
            <a:r>
              <a:rPr lang="en-US" altLang="ko-KR" sz="2100" b="1" dirty="0" smtClean="0"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sz="2100" b="1" dirty="0" smtClean="0">
                <a:latin typeface="Batang" pitchFamily="18" charset="-127"/>
                <a:ea typeface="Batang" pitchFamily="18" charset="-127"/>
              </a:rPr>
              <a:t>표스타일</a:t>
            </a:r>
            <a:r>
              <a:rPr lang="en-US" altLang="ko-KR" sz="2100" b="1" dirty="0" smtClean="0">
                <a:latin typeface="Batang" pitchFamily="18" charset="-127"/>
                <a:ea typeface="Batang" pitchFamily="18" charset="-127"/>
              </a:rPr>
              <a:t>-&gt;</a:t>
            </a:r>
            <a:r>
              <a:rPr kumimoji="0" lang="ko-KR" alt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머리글형</a:t>
            </a:r>
            <a:r>
              <a:rPr kumimoji="0" lang="en-US" altLang="ko-KR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, </a:t>
            </a:r>
            <a:r>
              <a:rPr kumimoji="0" lang="ko-KR" alt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요약형</a:t>
            </a:r>
            <a:r>
              <a:rPr kumimoji="0" lang="en-US" altLang="ko-KR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, </a:t>
            </a:r>
            <a:r>
              <a:rPr kumimoji="0" lang="ko-KR" alt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줄무늬형</a:t>
            </a:r>
            <a:r>
              <a:rPr kumimoji="0" lang="en-US" altLang="ko-KR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, </a:t>
            </a:r>
            <a:r>
              <a:rPr kumimoji="0" lang="ko-KR" alt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첫째열</a:t>
            </a:r>
            <a:r>
              <a:rPr kumimoji="0" lang="en-US" altLang="ko-KR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, </a:t>
            </a:r>
            <a:r>
              <a:rPr kumimoji="0" lang="ko-KR" alt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마지막열</a:t>
            </a:r>
            <a:r>
              <a:rPr kumimoji="0" lang="en-US" altLang="ko-KR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,  </a:t>
            </a:r>
            <a:r>
              <a:rPr kumimoji="0" lang="ko-KR" alt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줄무늬열</a:t>
            </a:r>
            <a:endParaRPr kumimoji="0" lang="en-US" altLang="ko-KR" sz="2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b="1" dirty="0" smtClean="0"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spcBef>
                <a:spcPts val="600"/>
              </a:spcBef>
              <a:buClr>
                <a:schemeClr val="tx1"/>
              </a:buClr>
              <a:buSzPct val="70000"/>
              <a:buFont typeface="Tw Cen MT" pitchFamily="34" charset="0"/>
              <a:buChar char="O"/>
              <a:defRPr/>
            </a:pPr>
            <a:r>
              <a:rPr lang="ko-KR" altLang="en-US" sz="3000" b="1" dirty="0" smtClean="0">
                <a:latin typeface="Batang" pitchFamily="18" charset="-127"/>
                <a:ea typeface="Batang" pitchFamily="18" charset="-127"/>
              </a:rPr>
              <a:t> 표열계산</a:t>
            </a:r>
            <a:endParaRPr lang="en-US" altLang="ko-KR" sz="3000" b="1" dirty="0" smtClean="0"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altLang="ko-KR" sz="3200" b="1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계산될 표 클릭한 후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=[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을 입력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레이블이 나타나면 키보드 방향키로 계산코자 하는 제목을 선택한 후 탭키를 누른다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. =[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]*[ ]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처럼 입력하고 엔터를 누른다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1900" b="1" dirty="0" smtClean="0"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altLang="ko-KR" sz="2200" b="1" dirty="0" smtClean="0">
              <a:latin typeface="Batang" pitchFamily="18" charset="-127"/>
              <a:ea typeface="Batang" pitchFamily="18" charset="-127"/>
            </a:endParaRPr>
          </a:p>
          <a:p>
            <a:pPr marL="274320" indent="-274320">
              <a:spcBef>
                <a:spcPts val="600"/>
              </a:spcBef>
              <a:buClr>
                <a:schemeClr val="tx1"/>
              </a:buClr>
              <a:buSzPct val="70000"/>
              <a:buFont typeface="Tw Cen MT" pitchFamily="34" charset="0"/>
              <a:buChar char="O"/>
              <a:defRPr/>
            </a:pPr>
            <a:r>
              <a:rPr lang="ko-KR" altLang="en-US" sz="3000" b="1" dirty="0" smtClean="0">
                <a:latin typeface="Batang" pitchFamily="18" charset="-127"/>
                <a:ea typeface="Batang" pitchFamily="18" charset="-127"/>
              </a:rPr>
              <a:t> 표정렬 및 필터</a:t>
            </a:r>
            <a:endParaRPr lang="en-US" altLang="ko-KR" sz="3000" b="1" dirty="0" smtClean="0">
              <a:latin typeface="Batang" pitchFamily="18" charset="-127"/>
              <a:ea typeface="Batang" pitchFamily="18" charset="-127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표 머리글행에는  필터단추가  기본적으로  추가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단추를  클릭하여</a:t>
            </a:r>
            <a:endParaRPr lang="en-US" altLang="ko-KR" sz="1900" b="1" dirty="0" smtClean="0">
              <a:latin typeface="Batang" pitchFamily="18" charset="-127"/>
              <a:ea typeface="Batang" pitchFamily="18" charset="-127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 오름차순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내림차순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색상별  표 정렬가능</a:t>
            </a:r>
            <a:endParaRPr lang="en-US" altLang="ko-KR" sz="1900" b="1" dirty="0" smtClean="0"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altLang="ko-KR" sz="2200" b="1" dirty="0" smtClean="0"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555776" y="0"/>
            <a:ext cx="4320480" cy="5842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표 만들기</a:t>
            </a:r>
            <a:r>
              <a:rPr lang="en-US" altLang="ko-KR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/ </a:t>
            </a: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표열계산</a:t>
            </a:r>
            <a:endParaRPr lang="en-US" altLang="ko-KR" sz="36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 lvl="0">
              <a:spcBef>
                <a:spcPct val="0"/>
              </a:spcBef>
              <a:defRPr/>
            </a:pPr>
            <a:endParaRPr kumimoji="0" lang="en-US" sz="36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14282" y="571480"/>
            <a:ext cx="8429684" cy="55007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742950" indent="-74295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☺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표를 다음 아래 모양 같이 만드시고 판매금액을 구하세요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.      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altLang="ko-KR" sz="2200" b="1" dirty="0" smtClean="0"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43504" y="5429264"/>
            <a:ext cx="3500462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판매금액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= [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단가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]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*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[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수량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]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7286644" y="5072074"/>
            <a:ext cx="571504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7990484" cy="329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2" name="Group 9"/>
          <p:cNvGrpSpPr/>
          <p:nvPr/>
        </p:nvGrpSpPr>
        <p:grpSpPr>
          <a:xfrm>
            <a:off x="500034" y="3000372"/>
            <a:ext cx="7715304" cy="857256"/>
            <a:chOff x="928662" y="1000108"/>
            <a:chExt cx="7358114" cy="857256"/>
          </a:xfrm>
        </p:grpSpPr>
        <p:sp>
          <p:nvSpPr>
            <p:cNvPr id="18" name="Teardrop 17"/>
            <p:cNvSpPr/>
            <p:nvPr/>
          </p:nvSpPr>
          <p:spPr>
            <a:xfrm>
              <a:off x="928662" y="1000108"/>
              <a:ext cx="928694" cy="85725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 Single Corner Rectangle 18"/>
            <p:cNvSpPr/>
            <p:nvPr/>
          </p:nvSpPr>
          <p:spPr>
            <a:xfrm>
              <a:off x="1857356" y="1071546"/>
              <a:ext cx="6429420" cy="642942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수식 계산 상대참조 절대 참조 혼합회참조</a:t>
              </a:r>
              <a:endParaRPr lang="en-US" sz="28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</p:grp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85720" y="714356"/>
            <a:ext cx="8572560" cy="542928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수식 계산</a:t>
            </a:r>
            <a:endParaRPr lang="en-US" altLang="ko-KR" sz="28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32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>
              <a:buFont typeface="Courier New" pitchFamily="49" charset="0"/>
              <a:buChar char="o"/>
            </a:pPr>
            <a:r>
              <a:rPr lang="en-US" altLang="ko-KR" dirty="0" smtClean="0"/>
              <a:t>  </a:t>
            </a:r>
            <a:r>
              <a:rPr lang="ko-KR" altLang="en-US" sz="2600" b="1" dirty="0" smtClean="0">
                <a:latin typeface="Batang" pitchFamily="18" charset="-127"/>
                <a:ea typeface="Batang" pitchFamily="18" charset="-127"/>
              </a:rPr>
              <a:t>사칙연산</a:t>
            </a:r>
            <a:endParaRPr lang="en-US" altLang="ko-KR" sz="2600" b="1" dirty="0" smtClean="0">
              <a:latin typeface="Batang" pitchFamily="18" charset="-127"/>
              <a:ea typeface="Batang" pitchFamily="18" charset="-127"/>
            </a:endParaRPr>
          </a:p>
          <a:p>
            <a:pPr>
              <a:buFont typeface="Courier New" pitchFamily="49" charset="0"/>
              <a:buChar char="o"/>
            </a:pP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ko-KR" altLang="en-US" b="1" dirty="0" smtClean="0"/>
              <a:t> 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1.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수식계산 순서    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: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괄호 계산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제곱근계산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곱하기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나누기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더하기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빼기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b="1" dirty="0" smtClean="0">
                <a:latin typeface="Batang" pitchFamily="18" charset="-127"/>
                <a:ea typeface="Batang" pitchFamily="18" charset="-127"/>
              </a:rPr>
              <a:t>  2.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자동합계와  평균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: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영역 설정 후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∑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클릭 ▼ 누르면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b="1" dirty="0" smtClean="0"/>
              <a:t>                                    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sum, average, max, min, count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함수 사용가능</a:t>
            </a:r>
            <a:endParaRPr lang="en-US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/>
          </a:p>
          <a:p>
            <a:pPr>
              <a:buFont typeface="Courier New" pitchFamily="49" charset="0"/>
              <a:buChar char="o"/>
            </a:pP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600" b="1" dirty="0" smtClean="0">
                <a:latin typeface="Batang" pitchFamily="18" charset="-127"/>
                <a:ea typeface="Batang" pitchFamily="18" charset="-127"/>
              </a:rPr>
              <a:t>셀참조</a:t>
            </a:r>
            <a:endParaRPr lang="en-US" altLang="ko-KR" sz="26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/>
          </a:p>
          <a:p>
            <a:r>
              <a:rPr lang="ko-KR" altLang="en-US" sz="2000" b="1" dirty="0" smtClean="0"/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상대참조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1700" b="1" dirty="0" smtClean="0">
                <a:latin typeface="Batang" pitchFamily="18" charset="-127"/>
                <a:ea typeface="Batang" pitchFamily="18" charset="-127"/>
              </a:rPr>
              <a:t>수식을 복사</a:t>
            </a:r>
            <a:r>
              <a:rPr lang="en-US" altLang="ko-KR" sz="1700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1700" b="1" dirty="0" smtClean="0">
                <a:latin typeface="Batang" pitchFamily="18" charset="-127"/>
                <a:ea typeface="Batang" pitchFamily="18" charset="-127"/>
              </a:rPr>
              <a:t> 붙여 넣기를 했을 때 수식에 사용된 범위가 상대적으로  변함</a:t>
            </a:r>
            <a:endParaRPr lang="en-US" altLang="ko-KR" sz="17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17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sz="20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2.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절대참조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1700" b="1" dirty="0" smtClean="0">
                <a:latin typeface="Batang" pitchFamily="18" charset="-127"/>
                <a:ea typeface="Batang" pitchFamily="18" charset="-127"/>
              </a:rPr>
              <a:t>수식을 복사 붙여 넣기를 했을 때 수식에 사용된 범위가  변하지 않음</a:t>
            </a:r>
            <a:r>
              <a:rPr lang="en-US" altLang="ko-KR" sz="1700" b="1" dirty="0" smtClean="0">
                <a:latin typeface="Batang" pitchFamily="18" charset="-127"/>
                <a:ea typeface="Batang" pitchFamily="18" charset="-127"/>
              </a:rPr>
              <a:t>. </a:t>
            </a:r>
          </a:p>
          <a:p>
            <a:r>
              <a:rPr lang="ko-KR" altLang="en-US" sz="1700" b="1" dirty="0" smtClean="0">
                <a:latin typeface="Batang" pitchFamily="18" charset="-127"/>
                <a:ea typeface="Batang" pitchFamily="18" charset="-127"/>
              </a:rPr>
              <a:t>                       절대참조로 </a:t>
            </a:r>
            <a:r>
              <a:rPr lang="en-US" altLang="ko-KR" sz="17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700" b="1" dirty="0" smtClean="0">
                <a:latin typeface="Batang" pitchFamily="18" charset="-127"/>
                <a:ea typeface="Batang" pitchFamily="18" charset="-127"/>
              </a:rPr>
              <a:t>설정하려면 고정하려는 셀의 한 칸을 선택한 상태에서 </a:t>
            </a:r>
            <a:r>
              <a:rPr lang="en-US" altLang="ko-KR" sz="1700" b="1" dirty="0" smtClean="0">
                <a:latin typeface="Batang" pitchFamily="18" charset="-127"/>
                <a:ea typeface="Batang" pitchFamily="18" charset="-127"/>
              </a:rPr>
              <a:t>F4</a:t>
            </a:r>
            <a:r>
              <a:rPr lang="ko-KR" altLang="en-US" sz="1700" b="1" dirty="0" smtClean="0">
                <a:latin typeface="Batang" pitchFamily="18" charset="-127"/>
                <a:ea typeface="Batang" pitchFamily="18" charset="-127"/>
              </a:rPr>
              <a:t> 추가</a:t>
            </a:r>
            <a:r>
              <a:rPr lang="en-US" altLang="ko-KR" sz="1700" b="1" dirty="0" smtClean="0">
                <a:latin typeface="Batang" pitchFamily="18" charset="-127"/>
                <a:ea typeface="Batang" pitchFamily="18" charset="-127"/>
              </a:rPr>
              <a:t>. </a:t>
            </a:r>
          </a:p>
          <a:p>
            <a:endParaRPr lang="en-US" altLang="ko-KR" sz="17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3.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혼합참조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1700" b="1" dirty="0" smtClean="0">
                <a:latin typeface="Batang" pitchFamily="18" charset="-127"/>
                <a:ea typeface="Batang" pitchFamily="18" charset="-127"/>
              </a:rPr>
              <a:t>수식을 구한 후 복사할 때 행주소와 열 주소중에서 하나만  </a:t>
            </a:r>
            <a:r>
              <a:rPr lang="en-US" altLang="ko-KR" sz="1700" b="1" dirty="0" smtClean="0">
                <a:latin typeface="Batang" pitchFamily="18" charset="-127"/>
                <a:ea typeface="Batang" pitchFamily="18" charset="-127"/>
              </a:rPr>
              <a:t>$</a:t>
            </a:r>
            <a:r>
              <a:rPr lang="ko-KR" altLang="en-US" sz="1700" b="1" dirty="0" smtClean="0">
                <a:latin typeface="Batang" pitchFamily="18" charset="-127"/>
                <a:ea typeface="Batang" pitchFamily="18" charset="-127"/>
              </a:rPr>
              <a:t>기호를 </a:t>
            </a:r>
            <a:endParaRPr lang="en-US" altLang="ko-KR" sz="17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700" b="1" dirty="0" smtClean="0">
                <a:latin typeface="Batang" pitchFamily="18" charset="-127"/>
                <a:ea typeface="Batang" pitchFamily="18" charset="-127"/>
              </a:rPr>
              <a:t>                     </a:t>
            </a:r>
            <a:r>
              <a:rPr lang="ko-KR" altLang="en-US" sz="1700" b="1" dirty="0" smtClean="0">
                <a:latin typeface="Batang" pitchFamily="18" charset="-127"/>
                <a:ea typeface="Batang" pitchFamily="18" charset="-127"/>
              </a:rPr>
              <a:t> 넣어 주는 것을  말한다</a:t>
            </a:r>
            <a:r>
              <a:rPr lang="en-US" altLang="ko-KR" sz="17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17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sz="17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sz="20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8643966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수식 계산 상대참조 절대 참조 혼합회참조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85720" y="714356"/>
            <a:ext cx="8429684" cy="614364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수식 오류</a:t>
            </a:r>
            <a:endParaRPr lang="en-US" altLang="ko-KR" sz="28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28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1.#DIV/O   :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값을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0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으로 나누는 수식일 때  발생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2.####      :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열 너비가 너무 좁아 내용 표시 불가능하거나 날짜 시간이 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              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음수일 때 발생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3. #N/A     :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참조위치에 데이터가 없거나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함수인수가 부적합할 때 발생 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4.#NAME? :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없는 이름을 사용했거나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함수 인수가 틀렸거나 텍스트 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             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인수에 겹따옴표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(“”)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를 묶지 않았거나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범위 참조시 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             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콜론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(:)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이 생략된 경우 발생 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5.#NULL!  :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잘못된 범위 연산자가 사용된 경우 발생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6.#NUM!   :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숫자 인수가 잘못 사용된 경우나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 엑셀의 최대 숫자 범위를 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            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초과하거나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미만인 경우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7.#REF!    :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다른 수식에 참조하는 셀을 삭제한 경우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8.#VALUE!: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잘못된 인수나 피연산자를 사용한 경우 발생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28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32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8643966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수식 계산 상대참조 절대 참조 혼합회참조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85720" y="714356"/>
            <a:ext cx="8429684" cy="61436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☺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다음  표를  만들어  총점을 구하세요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상대 참조 실습 문제입니다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143900" y="6336792"/>
            <a:ext cx="714380" cy="521208"/>
          </a:xfrm>
        </p:spPr>
        <p:txBody>
          <a:bodyPr/>
          <a:lstStyle/>
          <a:p>
            <a:fld id="{88056306-C977-46C9-B034-E4563BAAEAC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8643966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수식 계산 상대참조 절대 참조 혼합회참조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1285860"/>
          <a:ext cx="7929615" cy="2114566"/>
        </p:xfrm>
        <a:graphic>
          <a:graphicData uri="http://schemas.openxmlformats.org/drawingml/2006/table">
            <a:tbl>
              <a:tblPr/>
              <a:tblGrid>
                <a:gridCol w="734224"/>
                <a:gridCol w="1027913"/>
                <a:gridCol w="1027913"/>
                <a:gridCol w="1027913"/>
                <a:gridCol w="1027913"/>
                <a:gridCol w="1027913"/>
                <a:gridCol w="1027913"/>
                <a:gridCol w="1027913"/>
              </a:tblGrid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dirty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번호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이름</a:t>
                      </a:r>
                      <a:endParaRPr lang="ko-KR" altLang="en-US" sz="20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국어</a:t>
                      </a:r>
                      <a:endParaRPr lang="ko-KR" altLang="en-US" sz="20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수학</a:t>
                      </a:r>
                      <a:endParaRPr lang="ko-KR" altLang="en-US" sz="20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사회</a:t>
                      </a:r>
                      <a:endParaRPr lang="ko-KR" altLang="en-US" sz="20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영어</a:t>
                      </a:r>
                      <a:endParaRPr lang="ko-KR" altLang="en-US" sz="20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과학</a:t>
                      </a:r>
                      <a:endParaRPr lang="ko-KR" altLang="en-US" sz="20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총점</a:t>
                      </a:r>
                      <a:endParaRPr lang="ko-KR" altLang="en-US" sz="20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36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임시완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98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97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88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96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93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36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신소라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85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95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75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60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36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김수현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75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75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36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이휘재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80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85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99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85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8596" y="3786190"/>
          <a:ext cx="7929618" cy="2114566"/>
        </p:xfrm>
        <a:graphic>
          <a:graphicData uri="http://schemas.openxmlformats.org/drawingml/2006/table">
            <a:tbl>
              <a:tblPr/>
              <a:tblGrid>
                <a:gridCol w="1321603"/>
                <a:gridCol w="1321603"/>
                <a:gridCol w="1321603"/>
                <a:gridCol w="1321603"/>
                <a:gridCol w="1321603"/>
                <a:gridCol w="1321603"/>
              </a:tblGrid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부서</a:t>
                      </a:r>
                      <a:endParaRPr lang="ko-KR" altLang="en-US" sz="20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1/4</a:t>
                      </a:r>
                      <a:r>
                        <a:rPr lang="ko-KR" altLang="en-US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분기</a:t>
                      </a:r>
                      <a:endParaRPr lang="ko-KR" altLang="en-US" sz="20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2/4</a:t>
                      </a:r>
                      <a:r>
                        <a:rPr lang="ko-KR" altLang="en-US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분기</a:t>
                      </a:r>
                      <a:endParaRPr lang="ko-KR" altLang="en-US" sz="20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3/4</a:t>
                      </a:r>
                      <a:r>
                        <a:rPr lang="ko-KR" altLang="en-US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분기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4/4</a:t>
                      </a:r>
                      <a:r>
                        <a:rPr lang="ko-KR" altLang="en-US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분기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dirty="0" smtClean="0">
                          <a:solidFill>
                            <a:srgbClr val="FFFFFF"/>
                          </a:solidFill>
                          <a:latin typeface="Batang" pitchFamily="18" charset="-127"/>
                          <a:ea typeface="Batang" pitchFamily="18" charset="-127"/>
                        </a:rPr>
                        <a:t>합계</a:t>
                      </a:r>
                      <a:endParaRPr lang="ko-KR" altLang="en-US" sz="2000" b="1" i="0" u="none" strike="noStrike" dirty="0">
                        <a:solidFill>
                          <a:srgbClr val="FFFFFF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36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523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1,165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350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964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036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2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835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1,250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458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789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036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</a:t>
                      </a:r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팀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850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903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480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338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0362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 dirty="0" smtClean="0">
                          <a:solidFill>
                            <a:srgbClr val="00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합계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2282</TotalTime>
  <Words>2209</Words>
  <Application>Microsoft Office PowerPoint</Application>
  <PresentationFormat>On-screen Show (4:3)</PresentationFormat>
  <Paragraphs>796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HP</cp:lastModifiedBy>
  <cp:revision>283</cp:revision>
  <dcterms:created xsi:type="dcterms:W3CDTF">2015-01-04T03:33:03Z</dcterms:created>
  <dcterms:modified xsi:type="dcterms:W3CDTF">2015-10-03T02:25:21Z</dcterms:modified>
</cp:coreProperties>
</file>