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</p:sldMasterIdLst>
  <p:notesMasterIdLst>
    <p:notesMasterId r:id="rId34"/>
  </p:notesMasterIdLst>
  <p:sldIdLst>
    <p:sldId id="258" r:id="rId2"/>
    <p:sldId id="259" r:id="rId3"/>
    <p:sldId id="260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8" r:id="rId14"/>
    <p:sldId id="284" r:id="rId15"/>
    <p:sldId id="273" r:id="rId16"/>
    <p:sldId id="285" r:id="rId17"/>
    <p:sldId id="286" r:id="rId18"/>
    <p:sldId id="276" r:id="rId19"/>
    <p:sldId id="277" r:id="rId20"/>
    <p:sldId id="279" r:id="rId21"/>
    <p:sldId id="295" r:id="rId22"/>
    <p:sldId id="296" r:id="rId23"/>
    <p:sldId id="297" r:id="rId24"/>
    <p:sldId id="298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EEE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CF7F5-4A4E-4D86-B577-5BE6BF0CCCD9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7CC11-68B0-4AA9-A747-63C9F9393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40093C9-091C-414D-BB5E-070AEA7F2E2D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DBB8-2904-4113-A658-B32706C52558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1A87-4C11-442D-8A36-3E589E353F22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9DAE-39F7-43EB-B647-67C0232E4B89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29E-3185-49A9-869D-B1BE5A470491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5227-C6FD-47B4-AB69-3D017D283F6C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6474F4-50B7-42D4-8FA8-76A73EE59E81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A3A4985-549D-42ED-8698-39B673F8F411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7A37-760D-4345-8CD2-17359E67BBA7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E201-EEE5-41A4-9F77-4A9E11E85647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84D1-E7AC-4575-8733-271B9C20B153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6BBF-BB1F-441F-836E-27CA081A2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7E0A85A-F864-40D8-BD31-7A5886B05A2F}" type="datetime1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4282" y="928670"/>
            <a:ext cx="8929718" cy="55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6250" indent="-476250"/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운영체제의 개념</a:t>
            </a:r>
          </a:p>
          <a:p>
            <a:pPr marL="476250" indent="-476250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476250" indent="-476250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가</a:t>
            </a:r>
            <a:r>
              <a:rPr lang="en-US" altLang="ko-KR" b="1" dirty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정의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사용자와  하드웨어 사이에서  사용자가  하드웨어를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손쉽게  사용할  수 있도록   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인터페이스를 제공하는  프로그램  집합을 말하며  즉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시스템  자원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(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중앙처리장치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, </a:t>
            </a:r>
          </a:p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입출력 장치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정보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네트워크 등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)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을 효율적으로 관리할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수 있도록 하는 시스템  </a:t>
            </a:r>
            <a:endParaRPr lang="en-US" altLang="ko-KR" b="1" dirty="0" smtClean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프로그램  집합</a:t>
            </a:r>
            <a:endParaRPr lang="en-US" altLang="ko-KR" b="1" dirty="0" smtClean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latinLnBrk="1">
              <a:buNone/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  </a:t>
            </a:r>
            <a:endParaRPr lang="ko-KR" altLang="en-US" b="1" dirty="0">
              <a:latin typeface="Batang" pitchFamily="18" charset="-127"/>
              <a:ea typeface="Batang" pitchFamily="18" charset="-127"/>
            </a:endParaRPr>
          </a:p>
          <a:p>
            <a:pPr marL="476250" indent="-476250" algn="just">
              <a:lnSpc>
                <a:spcPct val="180000"/>
              </a:lnSpc>
            </a:pP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나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운영체제의 기능</a:t>
            </a:r>
          </a:p>
          <a:p>
            <a:pPr marL="476250" indent="-476250" algn="just"/>
            <a:r>
              <a:rPr lang="ko-KR" altLang="en-US" b="1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      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프로그램의 수행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(program execution)</a:t>
            </a:r>
          </a:p>
          <a:p>
            <a:pPr marL="476250" indent="-476250" algn="just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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입출력 동작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(I/O operation)</a:t>
            </a:r>
          </a:p>
          <a:p>
            <a:pPr marL="476250" indent="-476250" algn="just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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파일 시스템 조작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(file system manipulation)</a:t>
            </a:r>
          </a:p>
          <a:p>
            <a:pPr marL="476250" indent="-476250" algn="just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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통신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(communication) 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정보단위인 패킷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(packet)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을 이용하여 공유 메모리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476250" indent="-476250" algn="just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(shared  memory)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또는 메시지 패싱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(message passing)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방법으로 구현</a:t>
            </a:r>
          </a:p>
          <a:p>
            <a:pPr marL="476250" indent="-476250" algn="just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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오류 발견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(error detection)</a:t>
            </a:r>
          </a:p>
          <a:p>
            <a:pPr marL="476250" indent="-476250" algn="just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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자원 할당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(resource allocation)</a:t>
            </a:r>
          </a:p>
          <a:p>
            <a:pPr marL="476250" indent="-476250" algn="just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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계정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(accounting)  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컴퓨터 자원의 사용 현황 파악</a:t>
            </a:r>
          </a:p>
          <a:p>
            <a:pPr marL="476250" indent="-476250" algn="just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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보호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(protection) 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시스템 호출에 대한 검사와 시스템 자원에 대한 모든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476250" indent="-476250" algn="just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                   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접근의 제어</a:t>
            </a:r>
            <a:endParaRPr lang="ko-KR" altLang="en-US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0</a:t>
            </a:fld>
            <a:endParaRPr kumimoji="0"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57554" y="214290"/>
            <a:ext cx="2428892" cy="642942"/>
          </a:xfrm>
          <a:prstGeom prst="rect">
            <a:avLst/>
          </a:prstGeom>
        </p:spPr>
        <p:txBody>
          <a:bodyPr anchor="b">
            <a:normAutofit fontScale="8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Calibri" pitchFamily="34" charset="0"/>
                <a:ea typeface="BatangChe" pitchFamily="49" charset="-127"/>
              </a:rPr>
              <a:t>운영체재란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ea typeface="BatangChe" pitchFamily="49" charset="-127"/>
              </a:rPr>
              <a:t>?</a:t>
            </a:r>
            <a:r>
              <a:rPr lang="en-US" sz="3600" b="1" dirty="0" smtClean="0">
                <a:solidFill>
                  <a:schemeClr val="accent3">
                    <a:shade val="75000"/>
                  </a:schemeClr>
                </a:solidFill>
                <a:latin typeface="Calibri" pitchFamily="34" charset="0"/>
                <a:ea typeface="BatangChe" pitchFamily="49" charset="-127"/>
              </a:rPr>
              <a:t> </a:t>
            </a:r>
            <a:endParaRPr lang="en-US" sz="3600" dirty="0" smtClean="0">
              <a:solidFill>
                <a:schemeClr val="accent3">
                  <a:shade val="75000"/>
                </a:schemeClr>
              </a:solidFill>
              <a:latin typeface="Calibri" pitchFamily="34" charset="0"/>
              <a:ea typeface="BatangChe" pitchFamily="49" charset="-127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1990" y="95087"/>
            <a:ext cx="8872010" cy="680404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46800" rIns="0" bIns="46800" anchor="ctr">
            <a:spAutoFit/>
          </a:bodyPr>
          <a:lstStyle/>
          <a:p>
            <a:pPr latinLnBrk="1"/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endParaRPr lang="en-US" altLang="ko-KR" sz="1600" b="1" dirty="0" smtClean="0"/>
          </a:p>
          <a:p>
            <a:pPr latinLnBrk="1"/>
            <a:r>
              <a:rPr lang="ko-KR" altLang="en-US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라</a:t>
            </a:r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컴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퓨</a:t>
            </a:r>
            <a:r>
              <a:rPr lang="ko-KR" altLang="en-US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터 기본상식</a:t>
            </a:r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 latinLnBrk="1"/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</a:t>
            </a:r>
          </a:p>
          <a:p>
            <a:pPr latinLnBrk="1"/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1.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컴퓨터의 작동 원리</a:t>
            </a:r>
            <a:r>
              <a:rPr lang="ko-KR" altLang="en-US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ko-KR" altLang="en-US" dirty="0" smtClean="0">
                <a:latin typeface="Batang" pitchFamily="18" charset="-127"/>
                <a:ea typeface="Batang" pitchFamily="18" charset="-127"/>
              </a:rPr>
            </a:br>
            <a:r>
              <a:rPr lang="en-US" altLang="ko-KR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펄스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(pulse)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라고 하는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2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진수 형태의 전기적인 신호를 사용</a:t>
            </a:r>
            <a:br>
              <a:rPr lang="ko-KR" altLang="en-US" b="1" dirty="0" smtClean="0">
                <a:latin typeface="Batang" pitchFamily="18" charset="-127"/>
                <a:ea typeface="Batang" pitchFamily="18" charset="-127"/>
              </a:rPr>
            </a:b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현재 널리 사용되는 코드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아스키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(ASCII)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코드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아스키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(ASCII)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코드</a:t>
            </a:r>
            <a:r>
              <a:rPr lang="en-US" altLang="ko-KR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자주 사용하는 영문자의 대문자와 소문자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문장 기호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</a:t>
            </a: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                  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특수 문자를 포함한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100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여개의 문자를 미리 특정번호에 할당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                  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이 번호보고 해당 문자를 컴퓨터가 인식하는 것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                  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모든 컴퓨터에 적용될 표준 </a:t>
            </a:r>
            <a:r>
              <a:rPr lang="ko-KR" altLang="en-US" b="1" dirty="0" err="1" smtClean="0">
                <a:latin typeface="Batang" pitchFamily="18" charset="-127"/>
                <a:ea typeface="Batang" pitchFamily="18" charset="-127"/>
              </a:rPr>
              <a:t>코드표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dirty="0" smtClean="0"/>
              <a:t>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쉽게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말하면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숫자를</a:t>
            </a:r>
            <a:endParaRPr lang="en-US" altLang="ko-KR" b="1" dirty="0" smtClean="0">
              <a:latin typeface="바탕" pitchFamily="18" charset="-127"/>
              <a:ea typeface="바탕" pitchFamily="18" charset="-127"/>
              <a:cs typeface="Arial Unicode MS" pitchFamily="50" charset="-127"/>
            </a:endParaRPr>
          </a:p>
          <a:p>
            <a:r>
              <a:rPr lang="ko-KR" altLang="en-US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                                 이용해서 문자를 표현하도록 하려면 숫자를 문자에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mapping</a:t>
            </a:r>
          </a:p>
          <a:p>
            <a:r>
              <a:rPr lang="ko-KR" altLang="en-US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                                 시키는 것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,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문자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A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는 숫자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65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로 표현하고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,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문자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B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는 숫자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66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으로  </a:t>
            </a:r>
            <a:endParaRPr lang="en-US" altLang="ko-KR" b="1" dirty="0" smtClean="0">
              <a:latin typeface="바탕" pitchFamily="18" charset="-127"/>
              <a:ea typeface="바탕" pitchFamily="18" charset="-127"/>
              <a:cs typeface="Arial Unicode MS" pitchFamily="50" charset="-127"/>
            </a:endParaRPr>
          </a:p>
          <a:p>
            <a:r>
              <a:rPr lang="en-US" altLang="ko-KR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                         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    표현하기로 약속</a:t>
            </a:r>
          </a:p>
          <a:p>
            <a:pPr latinLnBrk="1"/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2.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기억용량의 단위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ko-KR" altLang="en-US" b="1" dirty="0" smtClean="0">
                <a:latin typeface="Batang" pitchFamily="18" charset="-127"/>
                <a:ea typeface="Batang" pitchFamily="18" charset="-127"/>
              </a:rPr>
            </a:b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비트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(Bit) : 2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진수 한자리를 기억할 수 있는 기억용량의 최소 단위</a:t>
            </a:r>
            <a:br>
              <a:rPr lang="ko-KR" altLang="en-US" b="1" dirty="0" smtClean="0">
                <a:latin typeface="Batang" pitchFamily="18" charset="-127"/>
                <a:ea typeface="Batang" pitchFamily="18" charset="-127"/>
              </a:rPr>
            </a:b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바이트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(Byte) 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영문자나 숫자 한 개를 저장할 수 있는 기억용량 단위 한글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</a:t>
            </a: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              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한자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1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자는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2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바이트필요 </a:t>
            </a:r>
            <a:r>
              <a:rPr lang="ko-KR" altLang="en-US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ko-KR" altLang="en-US" dirty="0" smtClean="0">
                <a:latin typeface="Batang" pitchFamily="18" charset="-127"/>
                <a:ea typeface="Batang" pitchFamily="18" charset="-127"/>
              </a:rPr>
            </a:br>
            <a:r>
              <a:rPr lang="ko-KR" altLang="en-US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- 1Byte = 8Bit                       </a:t>
            </a: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- 1KB(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키로바이트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)  = 1024Byte      </a:t>
            </a: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- 1MB(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메가바이트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)  = 1024Kb </a:t>
            </a: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- 1GB(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기가바이트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)  = 1024Mb    </a:t>
            </a: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- 1TB(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테라바이트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)  = 1024Gb</a:t>
            </a:r>
            <a:endParaRPr lang="ko-KR" altLang="en-US" b="1" dirty="0" smtClean="0">
              <a:latin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00298" y="214290"/>
            <a:ext cx="3286148" cy="64294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컴퓨터의 구조</a:t>
            </a:r>
            <a:endParaRPr lang="en-US" sz="33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85794"/>
            <a:ext cx="892971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가</a:t>
            </a:r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하드웨어 정의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-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하드웨어란  일반적으로 우리가 눈으로 보고  판단할  수 있는 컴퓨터의  구성  부품을</a:t>
            </a:r>
            <a:endParaRPr lang="en-US" altLang="ko-KR" sz="17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   말하는 것으로  중앙처리장치인  </a:t>
            </a: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CPU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와  입출력에  관계된 주변장치를  의미하지만 </a:t>
            </a:r>
            <a:endParaRPr lang="en-US" altLang="ko-KR" sz="17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메모리</a:t>
            </a: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각종 확장 카드  그리고  주변기기 등이  이에 속함</a:t>
            </a: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latinLnBrk="1"/>
            <a:endParaRPr lang="en-US" altLang="ko-KR" sz="1600" b="1" dirty="0" smtClean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ko-KR" altLang="en-US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나</a:t>
            </a:r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하드웨어 구성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en-US" altLang="ko-KR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CPU,  MEMORY, GRAPIC CARD, HARDISK, KEYBOARD, </a:t>
            </a:r>
          </a:p>
          <a:p>
            <a:pPr latinLnBrk="1"/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MOUSE,  MONITOR </a:t>
            </a:r>
          </a:p>
          <a:p>
            <a:pPr latinLnBrk="1"/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메인보드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컴퓨터의 가장 큰 부품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 CPU,  RAM,  HDD,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및  각종 카드부착된 보드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</a:p>
          <a:p>
            <a:pPr latinLnBrk="1"/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 PC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의 모체라 하여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마더 보드라 함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2" y="3786190"/>
            <a:ext cx="8929718" cy="2857520"/>
          </a:xfrm>
          <a:prstGeom prst="rect">
            <a:avLst/>
          </a:prstGeom>
          <a:solidFill>
            <a:srgbClr val="EEEEEE"/>
          </a:solidFill>
        </p:spPr>
        <p:txBody>
          <a:bodyPr vert="horz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ko-KR" altLang="en-US" b="1" cap="all" spc="250" dirty="0" smtClean="0">
                <a:latin typeface="Batang" pitchFamily="18" charset="-127"/>
                <a:ea typeface="Batang" pitchFamily="18" charset="-127"/>
              </a:rPr>
              <a:t>다</a:t>
            </a:r>
            <a:r>
              <a:rPr kumimoji="0" lang="en-US" altLang="ko-KR" sz="18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. </a:t>
            </a:r>
            <a:r>
              <a:rPr kumimoji="0" lang="ko-KR" altLang="en-US" sz="18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소프트웨어정의 </a:t>
            </a:r>
            <a:r>
              <a:rPr kumimoji="0" lang="en-US" altLang="ko-KR" sz="18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(Software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)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-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어떤 일을 수행하는데 필요한 프로그램의 집단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,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인간의 두뇌에 해당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. 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-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소프트웨어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(s/w)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들은 크게 시스템소프트웨어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,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응용소프트웨어로 나뉨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. 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ko-KR" altLang="en-US" sz="18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라</a:t>
            </a:r>
            <a:r>
              <a:rPr kumimoji="0" lang="en-US" altLang="ko-KR" sz="18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. </a:t>
            </a:r>
            <a:r>
              <a:rPr kumimoji="0" lang="ko-KR" altLang="en-US" sz="18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소프트웨어의 종류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1. </a:t>
            </a:r>
            <a:r>
              <a:rPr kumimoji="0" lang="ko-KR" altLang="en-US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시스템소프트웨어  </a:t>
            </a:r>
            <a:endParaRPr kumimoji="0" lang="en-US" altLang="ko-KR" b="1" i="0" u="none" strike="noStrike" kern="1200" cap="all" spc="250" normalizeH="0" baseline="0" noProof="0" dirty="0" smtClean="0">
              <a:ln>
                <a:noFill/>
              </a:ln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18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 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운영체제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,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윈도우 같은 하드웨어  관리 프로그램</a:t>
            </a:r>
            <a:r>
              <a:rPr kumimoji="0" lang="ko-KR" altLang="en-US" sz="18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  </a:t>
            </a:r>
            <a:endParaRPr kumimoji="0" lang="en-US" altLang="ko-KR" sz="1800" b="1" i="0" u="none" strike="noStrike" kern="1200" cap="all" spc="250" normalizeH="0" baseline="0" noProof="0" dirty="0" smtClean="0">
              <a:ln>
                <a:noFill/>
              </a:ln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18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2. </a:t>
            </a:r>
            <a:r>
              <a:rPr kumimoji="0" lang="ko-KR" altLang="en-US" sz="18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응용소프트웨어</a:t>
            </a:r>
            <a:endParaRPr kumimoji="0" lang="en-US" altLang="ko-KR" sz="1600" b="1" i="0" u="none" strike="noStrike" kern="1200" cap="all" spc="250" normalizeH="0" baseline="0" noProof="0" dirty="0" smtClean="0">
              <a:ln>
                <a:noFill/>
              </a:ln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-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기타 특정 목적을 위해  따로  만들어진  프로그램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.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</a:t>
            </a:r>
            <a:endParaRPr kumimoji="0" lang="en-US" altLang="ko-KR" sz="1600" b="1" i="0" u="none" strike="noStrike" kern="1200" cap="all" spc="250" normalizeH="0" baseline="0" noProof="0" dirty="0" smtClean="0">
              <a:ln>
                <a:noFill/>
              </a:ln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-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종류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: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일반 업무용 소프트웨어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,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문서작성 프로그램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.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 </a:t>
            </a:r>
            <a:endParaRPr kumimoji="0" lang="en-US" altLang="ko-KR" sz="1600" b="1" i="0" u="none" strike="noStrike" kern="1200" cap="all" spc="250" normalizeH="0" baseline="0" noProof="0" dirty="0">
              <a:ln>
                <a:noFill/>
              </a:ln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28728" y="214290"/>
            <a:ext cx="5929354" cy="71438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하드웨어 종류</a:t>
            </a:r>
            <a:r>
              <a:rPr lang="en-US" altLang="ko-KR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소프트웨어 종류</a:t>
            </a:r>
            <a:endParaRPr lang="en-US" sz="4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4282" y="928670"/>
          <a:ext cx="8715436" cy="5572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858"/>
                <a:gridCol w="6660578"/>
              </a:tblGrid>
              <a:tr h="57150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2000" b="1" dirty="0" smtClean="0">
                          <a:latin typeface="Batang" pitchFamily="18" charset="-127"/>
                          <a:ea typeface="Batang" pitchFamily="18" charset="-127"/>
                        </a:rPr>
                        <a:t>기능</a:t>
                      </a:r>
                      <a:endParaRPr lang="ko-KR" altLang="en-US" sz="20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ko-KR" altLang="en-US" sz="2000" b="1" dirty="0" smtClean="0">
                          <a:latin typeface="Batang" pitchFamily="18" charset="-127"/>
                          <a:ea typeface="Batang" pitchFamily="18" charset="-127"/>
                        </a:rPr>
                        <a:t>설명</a:t>
                      </a:r>
                      <a:endParaRPr lang="ko-KR" altLang="en-US" sz="20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워드프로세서</a:t>
                      </a:r>
                      <a:endParaRPr lang="en-US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문서의 작성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편집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인쇄 등의 기능을 수행하는 프로그램으로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한글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워드 등이 있다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스프레드시트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수식을 쉽게 계산해주고 통계 처리 등의 기능을 수행하는 프로그램으로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엑셀이 대표적이다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프레젠테이션 프로그램</a:t>
                      </a:r>
                      <a:endParaRPr lang="en-US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도표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도형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애니메이션 효과 등을 이용하여 발표 자료를 쉽게 작성하는 프로그램으로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파워포인트가 대표적이다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데이터베이스 관리 시스템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데이터베이스를 관리하며 다른 응용 프로그램들이 데이터베이스를 공유하며 사용할 수 있는 환경을 제공하는 프로그램으로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오라클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액세스 등이 있다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.</a:t>
                      </a:r>
                      <a:endParaRPr lang="en-US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그래픽 프로그램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원하는 그림을 그리거나 만들어진 이미지를 수정하는 기능을 가진 프로그램으로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포토샵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페인트샵 프로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코렐 드로우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일러스트레이터 등이 있다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.</a:t>
                      </a:r>
                      <a:endParaRPr lang="en-US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통신 프로그램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네트워크를 이용해서 데이터를 주고받는 프로그램으로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</a:t>
                      </a:r>
                      <a:b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</a:b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웹 브라우저</a:t>
                      </a:r>
                      <a:r>
                        <a:rPr lang="en-US" altLang="ko-KR" sz="1800" b="1" dirty="0" smtClean="0">
                          <a:latin typeface="Batang" pitchFamily="18" charset="-127"/>
                          <a:ea typeface="Batang" pitchFamily="18" charset="-127"/>
                        </a:rPr>
                        <a:t>, FTP, </a:t>
                      </a:r>
                      <a:r>
                        <a:rPr lang="ko-KR" altLang="en-US" sz="1800" b="1" dirty="0" smtClean="0">
                          <a:latin typeface="Batang" pitchFamily="18" charset="-127"/>
                          <a:ea typeface="Batang" pitchFamily="18" charset="-127"/>
                        </a:rPr>
                        <a:t>텔넷 등이 있다</a:t>
                      </a:r>
                      <a:endParaRPr lang="en-US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00298" y="214290"/>
            <a:ext cx="4429156" cy="642942"/>
          </a:xfrm>
          <a:prstGeom prst="rect">
            <a:avLst/>
          </a:prstGeom>
        </p:spPr>
        <p:txBody>
          <a:bodyPr anchor="b">
            <a:normAutofit fontScale="82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응용 소프트웨어의 종류</a:t>
            </a:r>
            <a:endParaRPr lang="en-US" altLang="ko-KR" sz="36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1142984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가</a:t>
            </a: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내 컴퓨터 사양 </a:t>
            </a:r>
            <a:r>
              <a:rPr lang="ko-KR" alt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확인하는 방법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바탕화면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[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내 컴퓨터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-&gt;(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마우스 우클릭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)-&gt;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속성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]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으로 들어 가시면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[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시스템 등록 정보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] </a:t>
            </a:r>
          </a:p>
          <a:p>
            <a:pPr latinLnBrk="1"/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제어판</a:t>
            </a: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-&gt;SYSTEM-&gt;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마우스 우클릭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-&gt;</a:t>
            </a: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SYSTEM Property-&gt;General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8728" y="285728"/>
            <a:ext cx="6357982" cy="64294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/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내 컴퓨터 사양 확인 방법</a:t>
            </a:r>
            <a:endParaRPr lang="en-US" altLang="ko-KR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0100" y="2928934"/>
            <a:ext cx="7715304" cy="3714776"/>
            <a:chOff x="-142876" y="721660"/>
            <a:chExt cx="8630056" cy="4864735"/>
          </a:xfrm>
        </p:grpSpPr>
        <p:cxnSp>
          <p:nvCxnSpPr>
            <p:cNvPr id="8" name="Straight Arrow Connector 7"/>
            <p:cNvCxnSpPr/>
            <p:nvPr/>
          </p:nvCxnSpPr>
          <p:spPr>
            <a:xfrm rot="10800000">
              <a:off x="3000364" y="1928804"/>
              <a:ext cx="3143272" cy="500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1357290" y="1571612"/>
              <a:ext cx="4643470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syste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2876" y="721660"/>
              <a:ext cx="6505575" cy="486473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30126" y="1282976"/>
              <a:ext cx="2557054" cy="316827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윈도우 버전 </a:t>
              </a:r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r>
                <a:rPr lang="en-US" altLang="ko-KR" sz="2000" b="1" dirty="0" smtClean="0">
                  <a:solidFill>
                    <a:srgbClr val="FF0000"/>
                  </a:solidFill>
                </a:rPr>
                <a:t>CPU </a:t>
              </a:r>
              <a:r>
                <a:rPr lang="ko-KR" altLang="en-US" sz="2000" b="1" dirty="0" smtClean="0">
                  <a:solidFill>
                    <a:srgbClr val="FF0000"/>
                  </a:solidFill>
                </a:rPr>
                <a:t>사양 </a:t>
              </a:r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            </a:t>
              </a:r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endParaRPr lang="en-US" altLang="ko-KR" sz="2000" b="1" dirty="0" smtClean="0">
                <a:solidFill>
                  <a:srgbClr val="FF0000"/>
                </a:solidFill>
              </a:endParaRPr>
            </a:p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메모리크기 표시</a:t>
              </a:r>
              <a:endParaRPr lang="en-US" sz="2000" b="1" dirty="0" smtClean="0">
                <a:solidFill>
                  <a:srgbClr val="FF0000"/>
                </a:solidFill>
              </a:endParaRPr>
            </a:p>
            <a:p>
              <a:endParaRPr lang="en-US" sz="2000" b="1" dirty="0" smtClean="0">
                <a:solidFill>
                  <a:srgbClr val="FF0000"/>
                </a:solidFill>
              </a:endParaRPr>
            </a:p>
            <a:p>
              <a:endParaRPr lang="en-US" sz="2000" b="1" dirty="0" smtClean="0">
                <a:solidFill>
                  <a:srgbClr val="FF0000"/>
                </a:solidFill>
              </a:endParaRPr>
            </a:p>
            <a:p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14678" y="1844290"/>
              <a:ext cx="1714512" cy="7988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41907" y="1563633"/>
              <a:ext cx="1068127" cy="5080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941907" y="2928934"/>
              <a:ext cx="972091" cy="67866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214677" y="3643314"/>
              <a:ext cx="1714511" cy="3526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96830" y="3996001"/>
              <a:ext cx="1452127" cy="290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7" idx="3"/>
            </p:cNvCxnSpPr>
            <p:nvPr/>
          </p:nvCxnSpPr>
          <p:spPr>
            <a:xfrm flipV="1">
              <a:off x="4748957" y="3902448"/>
              <a:ext cx="1101261" cy="23868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시스템정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6480720" cy="4896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64704"/>
            <a:ext cx="5149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윈도우 시스템에서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내 컴퓨터 사양 확인 방법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바탕화면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실행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(RUN)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혹은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WINDOW+R&gt; msinfo32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입력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648" y="260648"/>
            <a:ext cx="6357982" cy="406968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ctr"/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+mj-cs"/>
              </a:rPr>
              <a:t>W</a:t>
            </a:r>
            <a:r>
              <a:rPr kumimoji="0" lang="en-US" altLang="ko-K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indow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내 컴퓨터 사양 확인 방법</a:t>
            </a:r>
            <a:endParaRPr lang="en-US" altLang="ko-KR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" name="그림 19" descr="msinfo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764704"/>
            <a:ext cx="4392488" cy="1872208"/>
          </a:xfrm>
          <a:prstGeom prst="rect">
            <a:avLst/>
          </a:prstGeom>
        </p:spPr>
      </p:pic>
      <p:sp>
        <p:nvSpPr>
          <p:cNvPr id="22" name="Rectangle 12"/>
          <p:cNvSpPr/>
          <p:nvPr/>
        </p:nvSpPr>
        <p:spPr>
          <a:xfrm>
            <a:off x="5076056" y="1556792"/>
            <a:ext cx="1656184" cy="360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직선 화살표 연결선 23"/>
          <p:cNvCxnSpPr>
            <a:endCxn id="22" idx="1"/>
          </p:cNvCxnSpPr>
          <p:nvPr/>
        </p:nvCxnSpPr>
        <p:spPr>
          <a:xfrm>
            <a:off x="3275856" y="1628800"/>
            <a:ext cx="1800200" cy="1080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2"/>
          <p:cNvSpPr/>
          <p:nvPr/>
        </p:nvSpPr>
        <p:spPr>
          <a:xfrm>
            <a:off x="2483768" y="2924944"/>
            <a:ext cx="30243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12"/>
          <p:cNvSpPr/>
          <p:nvPr/>
        </p:nvSpPr>
        <p:spPr>
          <a:xfrm>
            <a:off x="2483768" y="4149080"/>
            <a:ext cx="39604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12"/>
          <p:cNvSpPr/>
          <p:nvPr/>
        </p:nvSpPr>
        <p:spPr>
          <a:xfrm>
            <a:off x="2483768" y="5661248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804248" y="3717032"/>
            <a:ext cx="23397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CPU</a:t>
            </a:r>
          </a:p>
          <a:p>
            <a:r>
              <a:rPr lang="ko-KR" altLang="en-US" sz="1400" dirty="0" smtClean="0">
                <a:solidFill>
                  <a:srgbClr val="FF0000"/>
                </a:solidFill>
              </a:rPr>
              <a:t>인텔 </a:t>
            </a:r>
            <a:r>
              <a:rPr lang="en-US" altLang="ko-KR" sz="1400" dirty="0" smtClean="0">
                <a:solidFill>
                  <a:srgbClr val="FF0000"/>
                </a:solidFill>
              </a:rPr>
              <a:t>i7 5820K </a:t>
            </a:r>
            <a:r>
              <a:rPr lang="ko-KR" altLang="en-US" sz="1400" dirty="0" smtClean="0">
                <a:solidFill>
                  <a:srgbClr val="FF0000"/>
                </a:solidFill>
              </a:rPr>
              <a:t>혹은 </a:t>
            </a:r>
            <a:r>
              <a:rPr lang="en-US" altLang="ko-KR" sz="1400" dirty="0" smtClean="0">
                <a:solidFill>
                  <a:srgbClr val="FF0000"/>
                </a:solidFill>
              </a:rPr>
              <a:t>5830K</a:t>
            </a: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3.4GHz </a:t>
            </a:r>
            <a:r>
              <a:rPr lang="ko-KR" altLang="en-US" sz="1400" dirty="0" smtClean="0">
                <a:solidFill>
                  <a:srgbClr val="FF0000"/>
                </a:solidFill>
              </a:rPr>
              <a:t>        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9324528" y="4581128"/>
            <a:ext cx="1955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그래픽카드</a:t>
            </a:r>
            <a:endParaRPr lang="en-US" altLang="ko-KR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지포스</a:t>
            </a: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GTX 980 </a:t>
            </a: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구성</a:t>
            </a:r>
            <a:endParaRPr lang="en-US" altLang="ko-KR" sz="14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GTA5 PC </a:t>
            </a: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사양</a:t>
            </a:r>
            <a:endParaRPr lang="ko-KR" altLang="en-US" sz="1400" b="1" dirty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804248" y="5733256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실제 메모리</a:t>
            </a:r>
            <a:r>
              <a:rPr lang="en-US" altLang="ko-KR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RAM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16GM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804249" y="2636912"/>
            <a:ext cx="21602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OS</a:t>
            </a: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Microsoft Windows 8.1</a:t>
            </a:r>
          </a:p>
          <a:p>
            <a:r>
              <a:rPr lang="ko-KR" altLang="en-US" sz="1400" dirty="0" smtClean="0">
                <a:solidFill>
                  <a:srgbClr val="FF0000"/>
                </a:solidFill>
              </a:rPr>
              <a:t>머잖아 </a:t>
            </a:r>
            <a:r>
              <a:rPr lang="en-US" altLang="ko-KR" sz="1400" dirty="0" smtClean="0">
                <a:solidFill>
                  <a:srgbClr val="FF0000"/>
                </a:solidFill>
              </a:rPr>
              <a:t>Windows 10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324528" y="3645024"/>
            <a:ext cx="2339752" cy="800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CPU</a:t>
            </a:r>
          </a:p>
          <a:p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인텔 셀러론</a:t>
            </a:r>
            <a:r>
              <a:rPr lang="en-US" altLang="ko-KR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펜티엄</a:t>
            </a:r>
            <a:r>
              <a:rPr lang="en-US" altLang="ko-KR" sz="1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&gt;i3&gt;i5&gt;i7</a:t>
            </a:r>
            <a:endParaRPr lang="ko-KR" altLang="en-US" sz="1400" b="1" dirty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9456E-6 L -0.2776 0.004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0222E-6 L -0.2724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357298"/>
            <a:ext cx="8929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나</a:t>
            </a: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내 컴퓨터의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IP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주소를 확인하는 방법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시작 버튼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실행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CMD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&gt; </a:t>
            </a:r>
            <a:r>
              <a:rPr lang="en-US" b="1" dirty="0" err="1" smtClean="0">
                <a:latin typeface="Batang" pitchFamily="18" charset="-127"/>
                <a:ea typeface="Batang" pitchFamily="18" charset="-127"/>
              </a:rPr>
              <a:t>ipconfig</a:t>
            </a:r>
            <a:endParaRPr lang="en-US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&gt;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모든 프로그램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보조 프로그램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&gt;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명령 프롬프트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b="1" dirty="0" err="1" smtClean="0">
                <a:latin typeface="Batang" pitchFamily="18" charset="-127"/>
                <a:ea typeface="Batang" pitchFamily="18" charset="-127"/>
              </a:rPr>
              <a:t>ipconfig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vl="0"/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-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내컴퓨터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&gt; my network&gt; view network connections &gt; local area</a:t>
            </a:r>
          </a:p>
          <a:p>
            <a:pPr lvl="0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connection &gt; support</a:t>
            </a:r>
          </a:p>
          <a:p>
            <a:pPr lvl="0"/>
            <a:endParaRPr lang="en-US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인터넷 내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IP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주소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사이버 상의 내 컴퓨 터 주소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-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GATEWAY  192.168.10.1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주소는 인터넷 공유기의 주소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 </a:t>
            </a:r>
            <a:endParaRPr lang="en-US" b="1" dirty="0" smtClean="0">
              <a:latin typeface="Batang" pitchFamily="18" charset="-127"/>
              <a:ea typeface="Batang" pitchFamily="18" charset="-127"/>
            </a:endParaRPr>
          </a:p>
          <a:p>
            <a:pPr lvl="0"/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43042" y="428604"/>
            <a:ext cx="6072230" cy="571504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내 컴퓨터</a:t>
            </a:r>
            <a:r>
              <a:rPr 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IP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주소 알아보기</a:t>
            </a:r>
            <a:endParaRPr lang="en-US" altLang="ko-KR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476672"/>
            <a:ext cx="8964488" cy="643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악성코드와 바이러스 처치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- 1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가지 백신프로그램만 설치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 여러개 백신 프로그램설치시 실시간 감시 충돌 발생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AVAST,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알약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다음 클리너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err="1" smtClean="0">
                <a:latin typeface="Batang" pitchFamily="18" charset="-127"/>
                <a:ea typeface="Batang" pitchFamily="18" charset="-127"/>
              </a:rPr>
              <a:t>네이버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백신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디스크 검사와 디스크 조각모음  </a:t>
            </a:r>
            <a:r>
              <a:rPr lang="ko-KR" altLang="en-US" sz="1600" b="1" dirty="0" err="1" smtClean="0">
                <a:latin typeface="Batang" pitchFamily="18" charset="-127"/>
                <a:ea typeface="Batang" pitchFamily="18" charset="-127"/>
              </a:rPr>
              <a:t>틈틈히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-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디스크 검사를 하면 </a:t>
            </a:r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이 작업으로 </a:t>
            </a:r>
            <a:r>
              <a:rPr lang="en-US" altLang="ko-KR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속도 빨라짐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274320" lvl="0" indent="-274320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윈도우</a:t>
            </a:r>
            <a:r>
              <a:rPr lang="en-US" altLang="ko-KR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XP</a:t>
            </a:r>
            <a:r>
              <a:rPr lang="en-US" altLang="ko-KR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, 7</a:t>
            </a:r>
          </a:p>
          <a:p>
            <a:pPr marL="274320" lvl="0" indent="-274320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en-US" altLang="ko-KR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err="1" smtClean="0">
                <a:latin typeface="Batang" pitchFamily="18" charset="-127"/>
                <a:ea typeface="Batang" pitchFamily="18" charset="-127"/>
                <a:cs typeface="Times New Roman"/>
              </a:rPr>
              <a:t>내컴퓨터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우측 버튼 클릭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속성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도구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</a:t>
            </a:r>
            <a:r>
              <a:rPr lang="ko-KR" altLang="en-US" sz="1600" b="1" dirty="0" err="1" smtClean="0">
                <a:latin typeface="Batang" pitchFamily="18" charset="-127"/>
                <a:ea typeface="Batang" pitchFamily="18" charset="-127"/>
                <a:cs typeface="Times New Roman"/>
              </a:rPr>
              <a:t>지금검사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디스크검사옵션 항목 체크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시작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  <a:cs typeface="Times New Roman"/>
            </a:endParaRPr>
          </a:p>
          <a:p>
            <a:pPr marL="274320" lvl="0" indent="-274320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윈도우</a:t>
            </a:r>
            <a:r>
              <a:rPr lang="en-US" altLang="ko-KR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8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err="1" smtClean="0">
                <a:latin typeface="Batang" pitchFamily="18" charset="-127"/>
                <a:ea typeface="Batang" pitchFamily="18" charset="-127"/>
                <a:cs typeface="Times New Roman"/>
              </a:rPr>
              <a:t>내컴퓨터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우측 버튼 클릭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속성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도구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오류검사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검사</a:t>
            </a:r>
            <a:endParaRPr lang="en-US" altLang="ko-KR" sz="16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-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디스크  조각모음 하면 흩어진 데이터들이 관련된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데이터들끼리 인접한 곳으로 재배치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이 작업으로 </a:t>
            </a:r>
            <a:r>
              <a:rPr lang="en-US" altLang="ko-KR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속도 빨라짐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en-US" altLang="ko-KR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윈도우 </a:t>
            </a:r>
            <a:r>
              <a:rPr lang="en-US" altLang="ko-KR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XP ,7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시작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&gt;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모든 프로그램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보조프로그램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시스템 도구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디스크 조각모음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윈도우</a:t>
            </a:r>
            <a:r>
              <a:rPr lang="en-US" altLang="ko-KR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8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  </a:t>
            </a:r>
            <a:r>
              <a:rPr lang="ko-KR" altLang="en-US" sz="1600" b="1" dirty="0" err="1" smtClean="0">
                <a:latin typeface="Batang" pitchFamily="18" charset="-127"/>
                <a:ea typeface="Batang" pitchFamily="18" charset="-127"/>
                <a:cs typeface="Times New Roman"/>
              </a:rPr>
              <a:t>내컴퓨터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우측 버튼 클릭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속성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도구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  <a:cs typeface="Times New Roman"/>
              </a:rPr>
              <a:t>최적화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윈도우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C,D,E,F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최적화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3.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자동으로 시작되는 프로그램 줄이기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-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실행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en-US" altLang="ko-KR" sz="1600" b="1" dirty="0" err="1" smtClean="0">
                <a:latin typeface="Batang" pitchFamily="18" charset="-127"/>
                <a:ea typeface="Batang" pitchFamily="18" charset="-127"/>
              </a:rPr>
              <a:t>msconfig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시작프로그램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startup&gt;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필요없는 프로그램 체크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apply  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확인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4.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광고창 제거 하기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A)  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Enable popup blocking from Microsoft Internet Explorer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1600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Tools -&gt; Options -&gt; Privacy, and then check the "Block pop-ups" option. </a:t>
            </a: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B)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Enable popup blocking from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구글 크롬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16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       chrome://settings/ -&gt; Show advanced settings -&gt; Content settings, and then    </a:t>
            </a:r>
          </a:p>
          <a:p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        checking the "Do not allow any site to show pop-ups" option.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15616" y="0"/>
            <a:ext cx="7056784" cy="432048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내 컴퓨터 속도를</a:t>
            </a:r>
            <a:r>
              <a:rPr 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빠르게 하는 여러 방법</a:t>
            </a:r>
            <a:endParaRPr lang="en-US" altLang="ko-KR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164288" y="0"/>
            <a:ext cx="1512168" cy="2160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908720"/>
            <a:ext cx="8929718" cy="5191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5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불필요한 프로그램 제거하기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   제어판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–&gt;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프로그램 추가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제거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서치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가이드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/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포인트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오픈탭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스폰서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키워드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검색용어 있으면 모두 삭제 가능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6.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인터넷 임시파일과 쿠키도 주기적으로 삭제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A)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Internet Explorer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인터넷도구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인터넷옵션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일반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general -&gt;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검색기록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삭제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      알약설치한 사람은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pc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최적화 누르면 해결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  B)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구글 크롬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      chrome://settings/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Show advanced settings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PRIVACY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</a:t>
            </a:r>
            <a:endParaRPr lang="en-US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     CLEAR Browsing data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Browsing  history, cookie ,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other site plug in data check</a:t>
            </a:r>
            <a:endParaRPr lang="en-US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    </a:t>
            </a:r>
          </a:p>
          <a:p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7.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레지스터리 제거 하기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A)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레지스터리 기능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하드웨어 정보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  하드웨어 장치 리소스 관리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윈도우 부팅때 장치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드라이버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시작메뉴 작업표시줄  설정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인터넷 네트워크 연결설정과 암호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</a:t>
            </a: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탐색기 타사 응용 프로그램 설정 내용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sz="1600" b="1" dirty="0" smtClean="0">
                <a:latin typeface="Batang" pitchFamily="18" charset="-127"/>
                <a:ea typeface="Batang" pitchFamily="18" charset="-127"/>
              </a:rPr>
              <a:t>B)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직접 레지스터리 제거 하기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           시작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-&gt;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실행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-&gt; </a:t>
            </a:r>
            <a:r>
              <a:rPr lang="en-US" altLang="ko-KR" sz="1600" b="1" dirty="0" err="1" smtClean="0">
                <a:latin typeface="Batang" pitchFamily="18" charset="-127"/>
                <a:ea typeface="Batang" pitchFamily="18" charset="-127"/>
              </a:rPr>
              <a:t>regedit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-&gt;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확인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-&gt;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레지스터리  편집기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-&gt; HKEY CURRENT USER- </a:t>
            </a: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SOFTWARE -&gt;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불필요한 레지스터리 제거 하기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76256" y="0"/>
            <a:ext cx="1512168" cy="2160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15616" y="0"/>
            <a:ext cx="7056784" cy="432048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내 컴퓨터 속도를</a:t>
            </a:r>
            <a:r>
              <a:rPr 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빠르게 하는 여러 방법</a:t>
            </a:r>
            <a:endParaRPr lang="en-US" altLang="ko-KR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lay sc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275" y="1142984"/>
            <a:ext cx="8515725" cy="5072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282" y="1285860"/>
            <a:ext cx="1857356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Themes</a:t>
            </a: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윈도우 바탕화면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창의 배색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아이콘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사운드등 모든 구성요소를 하나의 테마에 맞추어 변경</a:t>
            </a: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571744"/>
            <a:ext cx="2071670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Desktop</a:t>
            </a:r>
          </a:p>
          <a:p>
            <a:r>
              <a:rPr lang="ko-KR" altLang="en-US" sz="12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아이콘 구성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바탕화면사용자지정에서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),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배경그림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그림 배치 방법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단색설정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3643314"/>
            <a:ext cx="1928794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Screen saver</a:t>
            </a: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사용자가</a:t>
            </a:r>
            <a:r>
              <a:rPr lang="ko-KR" altLang="en-US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잠시 자리를 비울때  작업중인 내용을 보지 못하도록 하는 기능 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" name="Straight Arrow Connector 2"/>
          <p:cNvCxnSpPr>
            <a:stCxn id="4" idx="3"/>
          </p:cNvCxnSpPr>
          <p:nvPr/>
        </p:nvCxnSpPr>
        <p:spPr>
          <a:xfrm flipV="1">
            <a:off x="2071638" y="1571611"/>
            <a:ext cx="500066" cy="250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571604" y="1571612"/>
            <a:ext cx="1643074" cy="1285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035952" y="1964522"/>
            <a:ext cx="1928827" cy="1428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43768" y="3000371"/>
            <a:ext cx="1785950" cy="1428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Appearance </a:t>
            </a:r>
            <a:r>
              <a:rPr lang="ko-KR" altLang="en-US" b="1" dirty="0" smtClean="0">
                <a:solidFill>
                  <a:srgbClr val="FF0000"/>
                </a:solidFill>
              </a:rPr>
              <a:t>화면배색          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경고창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비활성화 화면창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활성화창의 글꼴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색상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창 단추모양     변경가능 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929190" y="1714490"/>
            <a:ext cx="2286016" cy="1357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786446" y="1643051"/>
            <a:ext cx="1500198" cy="285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43768" y="1357298"/>
            <a:ext cx="1785950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Setting </a:t>
            </a:r>
            <a:r>
              <a:rPr lang="ko-KR" altLang="en-US" b="1" dirty="0" smtClean="0">
                <a:solidFill>
                  <a:srgbClr val="FF0000"/>
                </a:solidFill>
              </a:rPr>
              <a:t>설정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비디오 카드나 드라이버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모니터종류 설정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회면해상도 조절 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기본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14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인치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800*600</a:t>
            </a: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17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인치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:1024*768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0034" y="6215082"/>
            <a:ext cx="798671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Desktop-&gt;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마우스 우 클릭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-&gt;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속성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Properties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00100" y="285728"/>
            <a:ext cx="7429552" cy="64294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디스플레이</a:t>
            </a:r>
            <a:r>
              <a:rPr 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등록정보  알아보기</a:t>
            </a:r>
            <a:endParaRPr lang="en-US" altLang="ko-KR" sz="3600" b="1" dirty="0">
              <a:solidFill>
                <a:srgbClr val="FF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SKBAR STARTME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000108"/>
            <a:ext cx="8072462" cy="500066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1785918" y="2357430"/>
            <a:ext cx="150019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/>
          <p:cNvSpPr txBox="1">
            <a:spLocks/>
          </p:cNvSpPr>
          <p:nvPr/>
        </p:nvSpPr>
        <p:spPr>
          <a:xfrm>
            <a:off x="1214414" y="1785926"/>
            <a:ext cx="142876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작업표시줄 잠금 표시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2" y="2071678"/>
            <a:ext cx="1857356" cy="113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28662" y="2928934"/>
            <a:ext cx="2143076" cy="6429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작업표시 항상 위에 있음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71670" y="3214686"/>
            <a:ext cx="121444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1142976" y="4429132"/>
            <a:ext cx="2000264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작업표시줄 안에  프로그램 입력시 체크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85918" y="3571876"/>
            <a:ext cx="142876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6072206"/>
            <a:ext cx="91440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작업표시줄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-&gt;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마우스우 클릭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-&gt;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속성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Properties-&gt;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  <a:cs typeface="+mj-cs"/>
              </a:rPr>
              <a:t>Taskbar and start Menu property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66682" y="2224078"/>
            <a:ext cx="1857356" cy="113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00100" y="285728"/>
            <a:ext cx="7429552" cy="64294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작업표시줄</a:t>
            </a:r>
            <a:r>
              <a:rPr 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효율적으로 사용하기</a:t>
            </a:r>
            <a:endParaRPr lang="en-US" altLang="ko-KR" sz="3600" b="1" dirty="0">
              <a:solidFill>
                <a:srgbClr val="FF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836712"/>
            <a:ext cx="9144000" cy="547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6250" indent="-476250" algn="just">
              <a:lnSpc>
                <a:spcPct val="180000"/>
              </a:lnSpc>
            </a:pPr>
            <a:r>
              <a:rPr lang="ko-KR" altLang="en-US" b="1" dirty="0" smtClean="0">
                <a:latin typeface="+mn-ea"/>
              </a:rPr>
              <a:t>    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2.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운영체제의  기본 구성 요소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76250" indent="-476250" algn="just">
              <a:lnSpc>
                <a:spcPct val="180000"/>
              </a:lnSpc>
            </a:pP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76250" lvl="1" indent="-476250" algn="just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프로세서 관리자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프로세스의 생성</a:t>
            </a:r>
            <a:r>
              <a:rPr lang="en-GB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및 </a:t>
            </a:r>
            <a:r>
              <a:rPr lang="ko-KR" altLang="en-US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소멸</a:t>
            </a:r>
            <a:r>
              <a:rPr lang="en-GB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프로세스간의 통신 인터페이스 제공</a:t>
            </a:r>
            <a:r>
              <a:rPr lang="en-GB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, </a:t>
            </a:r>
          </a:p>
          <a:p>
            <a:pPr marL="476250" lvl="1" indent="-476250" algn="just"/>
            <a:r>
              <a:rPr lang="en-GB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                        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프로세스  </a:t>
            </a:r>
            <a:r>
              <a:rPr lang="ko-KR" altLang="en-US" b="1" u="sng" dirty="0" smtClean="0">
                <a:latin typeface="Batang" pitchFamily="18" charset="-127"/>
                <a:ea typeface="Batang" pitchFamily="18" charset="-127"/>
              </a:rPr>
              <a:t>스케줄링 기본 제공</a:t>
            </a:r>
            <a:endParaRPr lang="en-GB" b="1" u="sng" dirty="0" smtClean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 marL="476250" lvl="1" indent="-476250" algn="just"/>
            <a:endParaRPr lang="en-GB" b="1" dirty="0" smtClean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 marL="741363" lvl="1" indent="-284163">
              <a:spcBef>
                <a:spcPts val="500"/>
              </a:spcBef>
              <a:buClr>
                <a:srgbClr val="336600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메모리 관리자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b="1" u="sng" dirty="0" smtClean="0">
                <a:latin typeface="Batang" pitchFamily="18" charset="-127"/>
                <a:ea typeface="Batang" pitchFamily="18" charset="-127"/>
              </a:rPr>
              <a:t>가상 메모리  관리 방법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제공</a:t>
            </a:r>
            <a:r>
              <a:rPr lang="en-GB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시스템과  유저 영역으로 나누어</a:t>
            </a:r>
            <a:endParaRPr lang="en-US" altLang="ko-KR" b="1" dirty="0" smtClean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 marL="741363" lvl="1" indent="-284163">
              <a:spcBef>
                <a:spcPts val="500"/>
              </a:spcBef>
              <a:buClr>
                <a:srgbClr val="336600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                       </a:t>
            </a:r>
            <a:r>
              <a:rPr lang="ko-KR" altLang="en-US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접근에 제한을 둠</a:t>
            </a:r>
            <a:endParaRPr lang="en-GB" b="1" dirty="0" smtClean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 marL="741363" lvl="1" indent="-284163">
              <a:spcBef>
                <a:spcPts val="500"/>
              </a:spcBef>
              <a:buClr>
                <a:srgbClr val="336600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장치 관리자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en-GB" dirty="0" smtClean="0"/>
              <a:t>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입출력 요청 검증</a:t>
            </a:r>
            <a:r>
              <a:rPr lang="en-GB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입출력 요청 작업의 스케줄링</a:t>
            </a:r>
            <a:r>
              <a:rPr lang="en-GB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u="sng" dirty="0" smtClean="0">
                <a:latin typeface="Batang" pitchFamily="18" charset="-127"/>
                <a:ea typeface="Batang" pitchFamily="18" charset="-127"/>
              </a:rPr>
              <a:t>주변 장치와 </a:t>
            </a:r>
            <a:r>
              <a:rPr lang="en-GB" b="1" u="sng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latin typeface="Batang" pitchFamily="18" charset="-127"/>
                <a:ea typeface="Batang" pitchFamily="18" charset="-127"/>
              </a:rPr>
              <a:t>                        </a:t>
            </a:r>
            <a:r>
              <a:rPr lang="ko-KR" altLang="en-US" b="1" u="sng" dirty="0" smtClean="0">
                <a:latin typeface="Batang" pitchFamily="18" charset="-127"/>
                <a:ea typeface="Batang" pitchFamily="18" charset="-127"/>
              </a:rPr>
              <a:t>메모리간의 자료 전송</a:t>
            </a:r>
            <a:r>
              <a:rPr lang="en-GB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입출력 제어기 관리</a:t>
            </a:r>
            <a:r>
              <a:rPr lang="en-GB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인터럽트 요청 및 처리</a:t>
            </a:r>
            <a:endParaRPr lang="en-GB" b="1" dirty="0" smtClean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Clr>
                <a:srgbClr val="336600"/>
              </a:buClr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  <a:latin typeface="돋움" pitchFamily="48" charset="-127"/>
              <a:ea typeface="돋움" pitchFamily="48" charset="-127"/>
            </a:endParaRP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Clr>
                <a:srgbClr val="336600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파일 관리자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여러 가상 파일 시스템 지원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디스크의 물리적 구조를 논리적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Clr>
                <a:srgbClr val="336600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        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구조로 매핑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u="sng" dirty="0" smtClean="0">
                <a:latin typeface="Batang" pitchFamily="18" charset="-127"/>
                <a:ea typeface="Batang" pitchFamily="18" charset="-127"/>
              </a:rPr>
              <a:t>파일 및 디렉토리 관리</a:t>
            </a:r>
            <a:endParaRPr lang="en-GB" b="1" u="sng" dirty="0" smtClean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 marL="476250" lvl="1" indent="-476250" algn="just"/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네트워크 관리자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b="1" u="sng" dirty="0" smtClean="0">
                <a:latin typeface="Batang" pitchFamily="18" charset="-127"/>
                <a:ea typeface="Batang" pitchFamily="18" charset="-127"/>
              </a:rPr>
              <a:t>통신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프로토콜 구현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u="sng" dirty="0" smtClean="0">
                <a:latin typeface="Batang" pitchFamily="18" charset="-127"/>
                <a:ea typeface="Batang" pitchFamily="18" charset="-127"/>
              </a:rPr>
              <a:t>네트워크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라우팅 </a:t>
            </a:r>
            <a:r>
              <a:rPr lang="en-GB" b="1" dirty="0" smtClean="0">
                <a:latin typeface="Batang" pitchFamily="18" charset="-127"/>
                <a:ea typeface="Batang" pitchFamily="18" charset="-127"/>
              </a:rPr>
              <a:t>및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주소 지정</a:t>
            </a:r>
            <a:endParaRPr lang="ko-KR" altLang="en-US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7554" y="214290"/>
            <a:ext cx="2428892" cy="642942"/>
          </a:xfrm>
          <a:prstGeom prst="rect">
            <a:avLst/>
          </a:prstGeom>
        </p:spPr>
        <p:txBody>
          <a:bodyPr anchor="b">
            <a:normAutofit fontScale="8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Calibri" pitchFamily="34" charset="0"/>
                <a:ea typeface="BatangChe" pitchFamily="49" charset="-127"/>
              </a:rPr>
              <a:t>운영체재란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ea typeface="BatangChe" pitchFamily="49" charset="-127"/>
              </a:rPr>
              <a:t>?</a:t>
            </a:r>
            <a:r>
              <a:rPr lang="en-US" sz="3600" b="1" dirty="0" smtClean="0">
                <a:solidFill>
                  <a:schemeClr val="accent3">
                    <a:shade val="75000"/>
                  </a:schemeClr>
                </a:solidFill>
                <a:latin typeface="Calibri" pitchFamily="34" charset="0"/>
                <a:ea typeface="BatangChe" pitchFamily="49" charset="-127"/>
              </a:rPr>
              <a:t> </a:t>
            </a:r>
            <a:endParaRPr lang="en-US" sz="3600" dirty="0" smtClean="0">
              <a:solidFill>
                <a:schemeClr val="accent3">
                  <a:shade val="75000"/>
                </a:schemeClr>
              </a:solidFill>
              <a:latin typeface="Calibri" pitchFamily="34" charset="0"/>
              <a:ea typeface="BatangChe" pitchFamily="49" charset="-127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14282" y="2071678"/>
            <a:ext cx="1857356" cy="113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66682" y="2224078"/>
            <a:ext cx="1857356" cy="113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00100" y="285728"/>
            <a:ext cx="7429552" cy="64294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작업표시줄</a:t>
            </a:r>
            <a:r>
              <a:rPr 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효율적으로 사용하기</a:t>
            </a:r>
            <a:endParaRPr lang="en-US" altLang="ko-KR" sz="3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282" y="1142984"/>
            <a:ext cx="89297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가</a:t>
            </a:r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작업표시줄 이동하기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작업표시줄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–&gt;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왼쪽 마우스 클릭하고  드래그해서 좌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위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아래로 위치 이동하기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endParaRPr lang="en-US" altLang="ko-KR" b="1" dirty="0" smtClean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 latinLnBrk="1"/>
            <a:endParaRPr lang="en-US" altLang="ko-KR" b="1" dirty="0" smtClean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ko-KR" altLang="en-US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나</a:t>
            </a:r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작업표시줄 안에  프로그램  단축 아이콘  넣기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작업표시줄 속성창에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Show quick launch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체크  후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-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프로그램  단축 아이콘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작업표시줄 안으로 드래그해서 이동하기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latinLnBrk="1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혹은 프로그램  단축 아이콘을  마우스 오른쪽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버튼을 눌러서 작업표시줄안으로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이동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move here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선택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latinLnBrk="1"/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다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즐겨찾는 인터넷 사이트 작업표시줄 안에 단축 아이콘 넣기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-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즐겨찾는 인터넷 사이트  열기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주소창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앞의 </a:t>
            </a:r>
            <a:r>
              <a:rPr lang="en-US" altLang="ko-KR" sz="2800" b="1" dirty="0" smtClean="0">
                <a:latin typeface="Batang" pitchFamily="18" charset="-127"/>
                <a:ea typeface="Batang" pitchFamily="18" charset="-127"/>
              </a:rPr>
              <a:t>e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아이콘 바탕화면으로  드레그해서 이동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sz="28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en-US" altLang="ko-KR" sz="2800" b="1" dirty="0" smtClean="0">
                <a:latin typeface="Batang" pitchFamily="18" charset="-127"/>
                <a:ea typeface="Batang" pitchFamily="18" charset="-127"/>
              </a:rPr>
              <a:t>e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아이콘 작업표시줄 안으로 마우스 오른쪽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버튼을 눌러서 작업표시줄안으로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이동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move here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선택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  </a:t>
            </a:r>
          </a:p>
          <a:p>
            <a:pPr latinLnBrk="1"/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645024"/>
            <a:ext cx="8675687" cy="2518767"/>
          </a:xfrm>
        </p:spPr>
        <p:txBody>
          <a:bodyPr/>
          <a:lstStyle/>
          <a:p>
            <a:pPr algn="l"/>
            <a:endParaRPr lang="ko-KR" altLang="en-US" sz="3600" b="1" dirty="0">
              <a:solidFill>
                <a:schemeClr val="tx1"/>
              </a:solidFill>
            </a:endParaRPr>
          </a:p>
          <a:p>
            <a:pPr algn="l"/>
            <a:r>
              <a:rPr lang="ko-KR" altLang="en-US" sz="2400" dirty="0" smtClean="0">
                <a:solidFill>
                  <a:schemeClr val="tx1"/>
                </a:solidFill>
              </a:rPr>
              <a:t>  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588224" y="260648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87624" y="0"/>
            <a:ext cx="6408712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 latinLnBrk="1">
              <a:spcBef>
                <a:spcPct val="0"/>
              </a:spcBef>
              <a:defRPr/>
            </a:pP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윈도우 무비 메이커 이용하여 동영상 편집하기</a:t>
            </a:r>
            <a:endParaRPr kumimoji="0" lang="ko-KR" altLang="en-US" sz="37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pic>
        <p:nvPicPr>
          <p:cNvPr id="6" name="그림 5" descr="윈도우 무비 메이커 화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46797" cy="436197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805264"/>
            <a:ext cx="889248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81000" marR="0" lvl="0" indent="-3810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비디오와 사진 추가</a:t>
            </a:r>
            <a:r>
              <a:rPr kumimoji="0" lang="en-US" altLang="ko-K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ko-KR" alt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라이브러리 사진 폴더 속의 </a:t>
            </a:r>
            <a:endParaRPr kumimoji="0" lang="en-US" altLang="ko-KR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몇 장 사진 혹은 비디오</a:t>
            </a:r>
            <a:r>
              <a:rPr kumimoji="0" lang="en-US" altLang="ko-K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ko-KR" alt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열기</a:t>
            </a:r>
            <a:endParaRPr kumimoji="0" lang="en-US" altLang="ko-KR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그림 8" descr="윈도우 무비 메이커 화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20688"/>
            <a:ext cx="8784976" cy="4900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95677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645024"/>
            <a:ext cx="8675687" cy="2518767"/>
          </a:xfrm>
        </p:spPr>
        <p:txBody>
          <a:bodyPr/>
          <a:lstStyle/>
          <a:p>
            <a:pPr algn="l"/>
            <a:endParaRPr lang="ko-KR" altLang="en-US" sz="3600" b="1" dirty="0">
              <a:solidFill>
                <a:schemeClr val="tx1"/>
              </a:solidFill>
            </a:endParaRPr>
          </a:p>
          <a:p>
            <a:pPr algn="l"/>
            <a:r>
              <a:rPr lang="ko-KR" altLang="en-US" sz="2400" dirty="0" smtClean="0">
                <a:solidFill>
                  <a:schemeClr val="tx1"/>
                </a:solidFill>
              </a:rPr>
              <a:t>  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588224" y="260648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87624" y="0"/>
            <a:ext cx="6408712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 latinLnBrk="1">
              <a:spcBef>
                <a:spcPct val="0"/>
              </a:spcBef>
              <a:defRPr/>
            </a:pP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윈도우 무비 메이커 이용하여 동영상 편집하기</a:t>
            </a:r>
            <a:endParaRPr kumimoji="0" lang="ko-KR" altLang="en-US" sz="37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805264"/>
            <a:ext cx="889248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81000" marR="0" lvl="0" indent="-3810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제목 추가하여 입력</a:t>
            </a:r>
            <a:r>
              <a:rPr kumimoji="0" lang="en-US" altLang="ko-KR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ko-KR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음악 추가하기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그림 9" descr="윈도우 무비 메이커 화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8784976" cy="4900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645024"/>
            <a:ext cx="8675687" cy="2518767"/>
          </a:xfrm>
        </p:spPr>
        <p:txBody>
          <a:bodyPr/>
          <a:lstStyle/>
          <a:p>
            <a:pPr algn="l"/>
            <a:endParaRPr lang="ko-KR" altLang="en-US" sz="3600" b="1" dirty="0">
              <a:solidFill>
                <a:schemeClr val="tx1"/>
              </a:solidFill>
            </a:endParaRPr>
          </a:p>
          <a:p>
            <a:pPr algn="l"/>
            <a:r>
              <a:rPr lang="ko-KR" altLang="en-US" sz="2400" dirty="0" smtClean="0">
                <a:solidFill>
                  <a:schemeClr val="tx1"/>
                </a:solidFill>
              </a:rPr>
              <a:t>  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588224" y="260648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87624" y="0"/>
            <a:ext cx="6408712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 latinLnBrk="1">
              <a:spcBef>
                <a:spcPct val="0"/>
              </a:spcBef>
              <a:defRPr/>
            </a:pP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윈도우 무비 메이커 이용하여 동영상 편집하기</a:t>
            </a:r>
            <a:endParaRPr kumimoji="0" lang="ko-KR" altLang="en-US" sz="37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805264"/>
            <a:ext cx="889248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81000" marR="0" lvl="0" indent="-3810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제목 추가하여 입력</a:t>
            </a:r>
            <a:r>
              <a:rPr kumimoji="0" lang="en-US" altLang="ko-KR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ko-KR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음악 추가하기</a:t>
            </a:r>
            <a:endParaRPr kumimoji="0" lang="ko-KR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그림 9" descr="윈도우 무비 메이커 화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8784976" cy="4900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88224" y="260648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pic>
        <p:nvPicPr>
          <p:cNvPr id="10" name="그림 9" descr="윈도우 무비 메이커 화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640960" cy="4900613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5805264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81000" marR="0" lvl="0" indent="-3810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애니메이션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시각효과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프로젝트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보기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편집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옵션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서식</a:t>
            </a:r>
            <a:r>
              <a:rPr kumimoji="0" lang="ko-KR" alt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메뉴 이용하여 효과주기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</a:t>
            </a:r>
            <a:r>
              <a:rPr lang="en-US" altLang="ko-KR" sz="2800" dirty="0" smtClean="0"/>
              <a:t>play</a:t>
            </a:r>
            <a:r>
              <a:rPr lang="ko-KR" altLang="en-US" sz="2800" dirty="0" smtClean="0"/>
              <a:t>하기</a:t>
            </a:r>
            <a:r>
              <a:rPr lang="en-US" altLang="ko-KR" sz="2800" dirty="0" smtClean="0"/>
              <a:t>&gt; </a:t>
            </a:r>
            <a:r>
              <a:rPr lang="ko-KR" altLang="en-US" sz="2800" dirty="0" smtClean="0"/>
              <a:t>저장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87624" y="0"/>
            <a:ext cx="6408712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 latinLnBrk="1">
              <a:spcBef>
                <a:spcPct val="0"/>
              </a:spcBef>
              <a:defRPr/>
            </a:pPr>
            <a:r>
              <a:rPr lang="ko-KR" alt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윈도우 무비 메이커 이용하여 동영상 편집하기</a:t>
            </a:r>
            <a:endParaRPr kumimoji="0" lang="ko-KR" altLang="en-US" sz="37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다음 팟 인코더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0"/>
            <a:ext cx="6048672" cy="6477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다음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팟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인코더 사용하기</a:t>
            </a:r>
            <a:r>
              <a:rPr kumimoji="0" lang="ko-KR" alt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endParaRPr kumimoji="0" lang="ko-KR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5" name="Rectangle 112"/>
          <p:cNvSpPr/>
          <p:nvPr/>
        </p:nvSpPr>
        <p:spPr>
          <a:xfrm>
            <a:off x="0" y="1628800"/>
            <a:ext cx="5940152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112"/>
          <p:cNvSpPr/>
          <p:nvPr/>
        </p:nvSpPr>
        <p:spPr>
          <a:xfrm>
            <a:off x="7956376" y="6381328"/>
            <a:ext cx="1187624" cy="47667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Straight Arrow Connector 220"/>
          <p:cNvCxnSpPr/>
          <p:nvPr/>
        </p:nvCxnSpPr>
        <p:spPr>
          <a:xfrm>
            <a:off x="4499992" y="3501008"/>
            <a:ext cx="3456384" cy="28083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4"/>
          <p:cNvSpPr/>
          <p:nvPr/>
        </p:nvSpPr>
        <p:spPr>
          <a:xfrm>
            <a:off x="2195736" y="3068960"/>
            <a:ext cx="23042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인코딩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버튼 클릭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112"/>
          <p:cNvSpPr/>
          <p:nvPr/>
        </p:nvSpPr>
        <p:spPr>
          <a:xfrm>
            <a:off x="8172400" y="3789040"/>
            <a:ext cx="97160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Rectangle 124"/>
          <p:cNvSpPr/>
          <p:nvPr/>
        </p:nvSpPr>
        <p:spPr>
          <a:xfrm>
            <a:off x="6228184" y="1484784"/>
            <a:ext cx="25202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인코딩</a:t>
            </a:r>
            <a:r>
              <a:rPr lang="ko-KR" altLang="en-US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할 영상 정보</a:t>
            </a:r>
            <a:endParaRPr lang="en-US" sz="2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24"/>
          <p:cNvSpPr/>
          <p:nvPr/>
        </p:nvSpPr>
        <p:spPr>
          <a:xfrm>
            <a:off x="899592" y="2060848"/>
            <a:ext cx="5112568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이곳으로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인코딩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할 영화 드래그 혹은 불러오기 시용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112"/>
          <p:cNvSpPr/>
          <p:nvPr/>
        </p:nvSpPr>
        <p:spPr>
          <a:xfrm>
            <a:off x="5076056" y="3501008"/>
            <a:ext cx="97160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220"/>
          <p:cNvCxnSpPr/>
          <p:nvPr/>
        </p:nvCxnSpPr>
        <p:spPr>
          <a:xfrm>
            <a:off x="3923928" y="2636912"/>
            <a:ext cx="1152128" cy="7920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0"/>
            <a:ext cx="6048672" cy="6477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다음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팟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인코더 비디오 환경설정</a:t>
            </a:r>
            <a:endParaRPr kumimoji="0" lang="ko-KR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grpSp>
        <p:nvGrpSpPr>
          <p:cNvPr id="4" name="그룹 17"/>
          <p:cNvGrpSpPr/>
          <p:nvPr/>
        </p:nvGrpSpPr>
        <p:grpSpPr>
          <a:xfrm>
            <a:off x="395536" y="620688"/>
            <a:ext cx="8496944" cy="6858000"/>
            <a:chOff x="395536" y="620688"/>
            <a:chExt cx="8496944" cy="6858000"/>
          </a:xfrm>
        </p:grpSpPr>
        <p:sp>
          <p:nvSpPr>
            <p:cNvPr id="8" name="Rectangle 112"/>
            <p:cNvSpPr/>
            <p:nvPr/>
          </p:nvSpPr>
          <p:spPr>
            <a:xfrm>
              <a:off x="7308304" y="6525344"/>
              <a:ext cx="936104" cy="33265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pic>
          <p:nvPicPr>
            <p:cNvPr id="11" name="그림 10" descr="다음 팟 인코더비디오 환경설정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620688"/>
              <a:ext cx="8496944" cy="6858000"/>
            </a:xfrm>
            <a:prstGeom prst="rect">
              <a:avLst/>
            </a:prstGeom>
          </p:spPr>
        </p:pic>
        <p:sp>
          <p:nvSpPr>
            <p:cNvPr id="12" name="Rectangle 112"/>
            <p:cNvSpPr/>
            <p:nvPr/>
          </p:nvSpPr>
          <p:spPr>
            <a:xfrm>
              <a:off x="2699792" y="1268760"/>
              <a:ext cx="2736304" cy="43204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3" name="Rectangle 112"/>
            <p:cNvSpPr/>
            <p:nvPr/>
          </p:nvSpPr>
          <p:spPr>
            <a:xfrm>
              <a:off x="3203848" y="3140968"/>
              <a:ext cx="3168352" cy="36004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4" name="Rectangle 112"/>
            <p:cNvSpPr/>
            <p:nvPr/>
          </p:nvSpPr>
          <p:spPr>
            <a:xfrm>
              <a:off x="3203848" y="3573016"/>
              <a:ext cx="2160240" cy="36004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5" name="Rectangle 112"/>
            <p:cNvSpPr/>
            <p:nvPr/>
          </p:nvSpPr>
          <p:spPr>
            <a:xfrm>
              <a:off x="5436096" y="3573016"/>
              <a:ext cx="648072" cy="3600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3500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6" name="Rectangle 112"/>
            <p:cNvSpPr/>
            <p:nvPr/>
          </p:nvSpPr>
          <p:spPr>
            <a:xfrm>
              <a:off x="3203848" y="4869160"/>
              <a:ext cx="648072" cy="3600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30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7" name="Rectangle 112"/>
            <p:cNvSpPr/>
            <p:nvPr/>
          </p:nvSpPr>
          <p:spPr>
            <a:xfrm>
              <a:off x="3923928" y="5301208"/>
              <a:ext cx="1656184" cy="3600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b="1" err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인코딩속도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느리게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pic>
        <p:nvPicPr>
          <p:cNvPr id="8" name="그림 7" descr="다음 팟 인코더오디오 환경설정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6858000"/>
          </a:xfrm>
          <a:prstGeom prst="rect">
            <a:avLst/>
          </a:prstGeom>
        </p:spPr>
      </p:pic>
      <p:sp>
        <p:nvSpPr>
          <p:cNvPr id="9" name="Rectangle 112"/>
          <p:cNvSpPr/>
          <p:nvPr/>
        </p:nvSpPr>
        <p:spPr>
          <a:xfrm>
            <a:off x="2915816" y="3573016"/>
            <a:ext cx="144016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112"/>
          <p:cNvSpPr/>
          <p:nvPr/>
        </p:nvSpPr>
        <p:spPr>
          <a:xfrm>
            <a:off x="2915816" y="4005064"/>
            <a:ext cx="3456384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31640" y="0"/>
            <a:ext cx="6048672" cy="6477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다음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팟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인코더 오디오 환경설정</a:t>
            </a:r>
            <a:endParaRPr kumimoji="0" lang="ko-KR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2" name="Rectangle 124"/>
          <p:cNvSpPr/>
          <p:nvPr/>
        </p:nvSpPr>
        <p:spPr>
          <a:xfrm>
            <a:off x="4644008" y="3573016"/>
            <a:ext cx="338437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음질 </a:t>
            </a:r>
            <a:r>
              <a:rPr lang="en-US" altLang="ko-KR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128</a:t>
            </a:r>
            <a:r>
              <a:rPr lang="ko-KR" altLang="en-US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이상 설정해야</a:t>
            </a:r>
            <a:endParaRPr lang="en-US" sz="2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3" name="Straight Arrow Connector 220"/>
          <p:cNvCxnSpPr>
            <a:stCxn id="12" idx="1"/>
            <a:endCxn id="9" idx="3"/>
          </p:cNvCxnSpPr>
          <p:nvPr/>
        </p:nvCxnSpPr>
        <p:spPr>
          <a:xfrm flipH="1">
            <a:off x="4355976" y="3789040"/>
            <a:ext cx="288032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pic>
        <p:nvPicPr>
          <p:cNvPr id="7" name="그림 6" descr="다음 팟 인코더오디오 환경설정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640960" cy="6858000"/>
          </a:xfrm>
          <a:prstGeom prst="rect">
            <a:avLst/>
          </a:prstGeom>
        </p:spPr>
      </p:pic>
      <p:sp>
        <p:nvSpPr>
          <p:cNvPr id="11" name="Rectangle 112"/>
          <p:cNvSpPr/>
          <p:nvPr/>
        </p:nvSpPr>
        <p:spPr>
          <a:xfrm>
            <a:off x="3059832" y="1844824"/>
            <a:ext cx="1656184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2"/>
          <p:cNvSpPr/>
          <p:nvPr/>
        </p:nvSpPr>
        <p:spPr>
          <a:xfrm>
            <a:off x="2987824" y="2708920"/>
            <a:ext cx="180020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331640" y="0"/>
            <a:ext cx="6048672" cy="6477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다음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팟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인코더 오디오 환경설정</a:t>
            </a:r>
            <a:endParaRPr kumimoji="0" lang="ko-KR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331640" y="0"/>
            <a:ext cx="6048672" cy="6477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다음</a:t>
            </a:r>
            <a:r>
              <a:rPr kumimoji="0" lang="en-US" altLang="ko-KR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팟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인코더 동영상편집</a:t>
            </a:r>
            <a:endParaRPr kumimoji="0" lang="ko-KR" altLang="en-US" sz="3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pic>
        <p:nvPicPr>
          <p:cNvPr id="8" name="그림 7" descr="다음 팟 인코더 동영상 편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349"/>
            <a:ext cx="9144000" cy="6259651"/>
          </a:xfrm>
          <a:prstGeom prst="rect">
            <a:avLst/>
          </a:prstGeom>
        </p:spPr>
      </p:pic>
      <p:sp>
        <p:nvSpPr>
          <p:cNvPr id="9" name="Rectangle 112"/>
          <p:cNvSpPr/>
          <p:nvPr/>
        </p:nvSpPr>
        <p:spPr>
          <a:xfrm>
            <a:off x="467544" y="3861048"/>
            <a:ext cx="1584176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0" name="Straight Arrow Connector 220"/>
          <p:cNvCxnSpPr>
            <a:stCxn id="14" idx="1"/>
            <a:endCxn id="9" idx="3"/>
          </p:cNvCxnSpPr>
          <p:nvPr/>
        </p:nvCxnSpPr>
        <p:spPr>
          <a:xfrm flipH="1">
            <a:off x="2051720" y="2420888"/>
            <a:ext cx="3384376" cy="15841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24"/>
          <p:cNvSpPr/>
          <p:nvPr/>
        </p:nvSpPr>
        <p:spPr>
          <a:xfrm>
            <a:off x="5436096" y="2204864"/>
            <a:ext cx="324036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영상을  자를 수 있는 부분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12"/>
          <p:cNvSpPr/>
          <p:nvPr/>
        </p:nvSpPr>
        <p:spPr>
          <a:xfrm>
            <a:off x="2123728" y="4077072"/>
            <a:ext cx="1152128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112"/>
          <p:cNvSpPr/>
          <p:nvPr/>
        </p:nvSpPr>
        <p:spPr>
          <a:xfrm>
            <a:off x="1115616" y="4221088"/>
            <a:ext cx="504056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220"/>
          <p:cNvCxnSpPr/>
          <p:nvPr/>
        </p:nvCxnSpPr>
        <p:spPr>
          <a:xfrm>
            <a:off x="1547664" y="4509120"/>
            <a:ext cx="648072" cy="7920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20"/>
          <p:cNvCxnSpPr/>
          <p:nvPr/>
        </p:nvCxnSpPr>
        <p:spPr>
          <a:xfrm flipH="1">
            <a:off x="3275856" y="4077072"/>
            <a:ext cx="1800200" cy="1440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24"/>
          <p:cNvSpPr/>
          <p:nvPr/>
        </p:nvSpPr>
        <p:spPr>
          <a:xfrm>
            <a:off x="4860032" y="3717032"/>
            <a:ext cx="428396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재생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무조건 정지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,1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초간 영상 진행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6" name="Rectangle 124"/>
          <p:cNvSpPr/>
          <p:nvPr/>
        </p:nvSpPr>
        <p:spPr>
          <a:xfrm>
            <a:off x="2195736" y="5229200"/>
            <a:ext cx="6192688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이 부분 영상 원하는 부분만 선택하는 방법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“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시작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”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과 끝의 범위를 지정한 후 삽입 버튼 클릭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7" name="Straight Arrow Connector 220"/>
          <p:cNvCxnSpPr/>
          <p:nvPr/>
        </p:nvCxnSpPr>
        <p:spPr>
          <a:xfrm flipH="1" flipV="1">
            <a:off x="1691680" y="4149080"/>
            <a:ext cx="864096" cy="10081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47"/>
          <p:cNvGrpSpPr/>
          <p:nvPr/>
        </p:nvGrpSpPr>
        <p:grpSpPr>
          <a:xfrm>
            <a:off x="9144000" y="598349"/>
            <a:ext cx="9144000" cy="6259651"/>
            <a:chOff x="9144000" y="598349"/>
            <a:chExt cx="9144000" cy="6259651"/>
          </a:xfrm>
        </p:grpSpPr>
        <p:pic>
          <p:nvPicPr>
            <p:cNvPr id="46" name="그림 45" descr="다음 팟 인코더 동영상 편집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0" y="598349"/>
              <a:ext cx="9144000" cy="6259651"/>
            </a:xfrm>
            <a:prstGeom prst="rect">
              <a:avLst/>
            </a:prstGeom>
          </p:spPr>
        </p:pic>
        <p:sp>
          <p:nvSpPr>
            <p:cNvPr id="47" name="Rectangle 112"/>
            <p:cNvSpPr/>
            <p:nvPr/>
          </p:nvSpPr>
          <p:spPr>
            <a:xfrm>
              <a:off x="10476656" y="5229200"/>
              <a:ext cx="4680520" cy="57606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1 -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57554" y="214290"/>
            <a:ext cx="2428892" cy="642942"/>
          </a:xfrm>
          <a:prstGeom prst="rect">
            <a:avLst/>
          </a:prstGeom>
        </p:spPr>
        <p:txBody>
          <a:bodyPr anchor="b">
            <a:normAutofit fontScale="8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Calibri" pitchFamily="34" charset="0"/>
                <a:ea typeface="BatangChe" pitchFamily="49" charset="-127"/>
              </a:rPr>
              <a:t>운영체재란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ea typeface="BatangChe" pitchFamily="49" charset="-127"/>
              </a:rPr>
              <a:t>?</a:t>
            </a:r>
            <a:r>
              <a:rPr lang="en-US" sz="3600" b="1" dirty="0" smtClean="0">
                <a:solidFill>
                  <a:schemeClr val="accent3">
                    <a:shade val="75000"/>
                  </a:schemeClr>
                </a:solidFill>
                <a:latin typeface="Calibri" pitchFamily="34" charset="0"/>
                <a:ea typeface="BatangChe" pitchFamily="49" charset="-127"/>
              </a:rPr>
              <a:t> </a:t>
            </a:r>
            <a:endParaRPr lang="en-US" sz="3600" dirty="0" smtClean="0">
              <a:solidFill>
                <a:schemeClr val="accent3">
                  <a:shade val="75000"/>
                </a:schemeClr>
              </a:solidFill>
              <a:latin typeface="Calibri" pitchFamily="34" charset="0"/>
              <a:ea typeface="BatangChe" pitchFamily="49" charset="-127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4282" y="1071546"/>
            <a:ext cx="8689275" cy="5429288"/>
            <a:chOff x="214282" y="1071546"/>
            <a:chExt cx="8689275" cy="5429288"/>
          </a:xfrm>
        </p:grpSpPr>
        <p:pic>
          <p:nvPicPr>
            <p:cNvPr id="2" name="Picture 1" descr="2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82" y="1071546"/>
              <a:ext cx="8689275" cy="542928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42976" y="6143644"/>
              <a:ext cx="357190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 descr="다음 팟 인코더 동영상 편집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349"/>
            <a:ext cx="9144000" cy="6259651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331640" y="0"/>
            <a:ext cx="6048672" cy="6477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다음</a:t>
            </a:r>
            <a:r>
              <a:rPr kumimoji="0" lang="en-US" altLang="ko-KR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팟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인코더 동영상편집</a:t>
            </a:r>
            <a:endParaRPr kumimoji="0" lang="ko-KR" altLang="en-US" sz="3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23" name="Rectangle 112"/>
          <p:cNvSpPr/>
          <p:nvPr/>
        </p:nvSpPr>
        <p:spPr>
          <a:xfrm>
            <a:off x="0" y="4941168"/>
            <a:ext cx="1331640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4" name="Straight Arrow Connector 220"/>
          <p:cNvCxnSpPr/>
          <p:nvPr/>
        </p:nvCxnSpPr>
        <p:spPr>
          <a:xfrm flipH="1">
            <a:off x="179512" y="2852936"/>
            <a:ext cx="4896544" cy="21602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24"/>
          <p:cNvSpPr/>
          <p:nvPr/>
        </p:nvSpPr>
        <p:spPr>
          <a:xfrm>
            <a:off x="5076056" y="2564904"/>
            <a:ext cx="324036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영상시간 간격을 늘려준다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7" name="Straight Arrow Connector 220"/>
          <p:cNvCxnSpPr>
            <a:stCxn id="30" idx="1"/>
          </p:cNvCxnSpPr>
          <p:nvPr/>
        </p:nvCxnSpPr>
        <p:spPr>
          <a:xfrm flipH="1">
            <a:off x="467544" y="3356992"/>
            <a:ext cx="4608512" cy="16561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24"/>
          <p:cNvSpPr/>
          <p:nvPr/>
        </p:nvSpPr>
        <p:spPr>
          <a:xfrm>
            <a:off x="5076056" y="3140968"/>
            <a:ext cx="324036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영상시간 간격을 줄여준다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5" name="Straight Arrow Connector 220"/>
          <p:cNvCxnSpPr/>
          <p:nvPr/>
        </p:nvCxnSpPr>
        <p:spPr>
          <a:xfrm flipH="1">
            <a:off x="1187624" y="4077072"/>
            <a:ext cx="4392488" cy="10801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24"/>
          <p:cNvSpPr/>
          <p:nvPr/>
        </p:nvSpPr>
        <p:spPr>
          <a:xfrm>
            <a:off x="5580112" y="3861048"/>
            <a:ext cx="1656184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영상을 분할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2" name="Straight Arrow Connector 220"/>
          <p:cNvCxnSpPr/>
          <p:nvPr/>
        </p:nvCxnSpPr>
        <p:spPr>
          <a:xfrm flipH="1">
            <a:off x="3851920" y="5301208"/>
            <a:ext cx="1080120" cy="2880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24"/>
          <p:cNvSpPr/>
          <p:nvPr/>
        </p:nvSpPr>
        <p:spPr>
          <a:xfrm>
            <a:off x="4932040" y="5013176"/>
            <a:ext cx="4211960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이 부분에서 영상을 분할코자 하면 원하는 부분의 시간막대 지점 클릭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하고 분할 버튼 클릭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다음 팟 인코더 텍스트 편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349"/>
            <a:ext cx="9144000" cy="6259651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0"/>
            <a:ext cx="6048672" cy="6477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다음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팟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인코더 텍스트 사용하기</a:t>
            </a:r>
            <a:r>
              <a:rPr kumimoji="0" lang="ko-KR" alt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endParaRPr kumimoji="0" lang="ko-KR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14" name="Rectangle 112"/>
          <p:cNvSpPr/>
          <p:nvPr/>
        </p:nvSpPr>
        <p:spPr>
          <a:xfrm>
            <a:off x="5580112" y="1340768"/>
            <a:ext cx="936104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Rectangle 112"/>
          <p:cNvSpPr/>
          <p:nvPr/>
        </p:nvSpPr>
        <p:spPr>
          <a:xfrm>
            <a:off x="5004048" y="3861048"/>
            <a:ext cx="3960440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  입력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글꼴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사이즈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위치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투명도 정해주기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적용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12"/>
          <p:cNvSpPr/>
          <p:nvPr/>
        </p:nvSpPr>
        <p:spPr>
          <a:xfrm>
            <a:off x="5580112" y="5733256"/>
            <a:ext cx="3096344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텍스트가 보여지는 시간 조정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 </a:t>
            </a: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 바의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끝 지점을 클릭하여 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드레그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1" name="Straight Arrow Connector 220"/>
          <p:cNvCxnSpPr>
            <a:stCxn id="20" idx="1"/>
          </p:cNvCxnSpPr>
          <p:nvPr/>
        </p:nvCxnSpPr>
        <p:spPr>
          <a:xfrm flipH="1">
            <a:off x="5076056" y="5985284"/>
            <a:ext cx="504056" cy="360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24"/>
          <p:cNvSpPr/>
          <p:nvPr/>
        </p:nvSpPr>
        <p:spPr>
          <a:xfrm>
            <a:off x="3275856" y="620688"/>
            <a:ext cx="313285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오프닝</a:t>
            </a:r>
            <a:r>
              <a:rPr lang="en-US" altLang="ko-K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영상 전 텍스트 나오는 부분</a:t>
            </a:r>
            <a:endParaRPr lang="en-US" sz="14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7" name="Rectangle 124"/>
          <p:cNvSpPr/>
          <p:nvPr/>
        </p:nvSpPr>
        <p:spPr>
          <a:xfrm>
            <a:off x="6011144" y="764704"/>
            <a:ext cx="313285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엔딩</a:t>
            </a:r>
            <a:r>
              <a:rPr lang="en-US" altLang="ko-K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영상 끝에  텍스트 나오는 부분</a:t>
            </a:r>
            <a:endParaRPr lang="en-US" sz="14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8" name="Straight Arrow Connector 220"/>
          <p:cNvCxnSpPr>
            <a:stCxn id="27" idx="2"/>
          </p:cNvCxnSpPr>
          <p:nvPr/>
        </p:nvCxnSpPr>
        <p:spPr>
          <a:xfrm>
            <a:off x="7577572" y="980728"/>
            <a:ext cx="162780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20"/>
          <p:cNvCxnSpPr/>
          <p:nvPr/>
        </p:nvCxnSpPr>
        <p:spPr>
          <a:xfrm>
            <a:off x="5796136" y="836712"/>
            <a:ext cx="1080120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다음 팟 인코더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8349"/>
            <a:ext cx="9144000" cy="6259651"/>
          </a:xfrm>
          <a:prstGeom prst="rect">
            <a:avLst/>
          </a:prstGeom>
        </p:spPr>
      </p:pic>
      <p:sp>
        <p:nvSpPr>
          <p:cNvPr id="7" name="Rectangle 112"/>
          <p:cNvSpPr/>
          <p:nvPr/>
        </p:nvSpPr>
        <p:spPr>
          <a:xfrm>
            <a:off x="7956376" y="6392471"/>
            <a:ext cx="1187624" cy="47667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Straight Arrow Connector 220"/>
          <p:cNvCxnSpPr/>
          <p:nvPr/>
        </p:nvCxnSpPr>
        <p:spPr>
          <a:xfrm>
            <a:off x="4499992" y="3800183"/>
            <a:ext cx="3456384" cy="28083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4"/>
          <p:cNvSpPr/>
          <p:nvPr/>
        </p:nvSpPr>
        <p:spPr>
          <a:xfrm>
            <a:off x="2195736" y="3368135"/>
            <a:ext cx="230425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인코딩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버튼 클릭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112"/>
          <p:cNvSpPr/>
          <p:nvPr/>
        </p:nvSpPr>
        <p:spPr>
          <a:xfrm>
            <a:off x="8172400" y="3728175"/>
            <a:ext cx="97160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Rectangle 124"/>
          <p:cNvSpPr/>
          <p:nvPr/>
        </p:nvSpPr>
        <p:spPr>
          <a:xfrm>
            <a:off x="6228184" y="1484784"/>
            <a:ext cx="25202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인코딩</a:t>
            </a:r>
            <a:r>
              <a:rPr lang="ko-KR" altLang="en-US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할 영상 정보</a:t>
            </a:r>
            <a:endParaRPr lang="en-US" sz="2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24"/>
          <p:cNvSpPr/>
          <p:nvPr/>
        </p:nvSpPr>
        <p:spPr>
          <a:xfrm>
            <a:off x="899592" y="2360023"/>
            <a:ext cx="5112568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이곳으로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인코딩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할 동영상 드래그 혹은 불러오기 시용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112"/>
          <p:cNvSpPr/>
          <p:nvPr/>
        </p:nvSpPr>
        <p:spPr>
          <a:xfrm>
            <a:off x="5076056" y="3429000"/>
            <a:ext cx="97160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220"/>
          <p:cNvCxnSpPr/>
          <p:nvPr/>
        </p:nvCxnSpPr>
        <p:spPr>
          <a:xfrm>
            <a:off x="3923928" y="2936087"/>
            <a:ext cx="1152128" cy="7920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9552" y="0"/>
            <a:ext cx="7992888" cy="647700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</a:rPr>
              <a:t>다음 </a:t>
            </a:r>
            <a:r>
              <a:rPr lang="ko-KR" altLang="en-US" sz="2800" b="1" dirty="0" err="1" smtClean="0">
                <a:solidFill>
                  <a:srgbClr val="FF0000"/>
                </a:solidFill>
                <a:latin typeface="+mn-ea"/>
              </a:rPr>
              <a:t>팟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</a:rPr>
              <a:t> 인코더 사용하여 동영상을 오디오 </a:t>
            </a:r>
            <a:r>
              <a:rPr lang="en-US" altLang="ko-KR" sz="2800" b="1" dirty="0" smtClean="0">
                <a:solidFill>
                  <a:srgbClr val="FF0000"/>
                </a:solidFill>
                <a:latin typeface="+mn-ea"/>
              </a:rPr>
              <a:t>MP3 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</a:rPr>
              <a:t>추출하기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18" name="Rectangle 112"/>
          <p:cNvSpPr/>
          <p:nvPr/>
        </p:nvSpPr>
        <p:spPr>
          <a:xfrm>
            <a:off x="251520" y="5384359"/>
            <a:ext cx="1187624" cy="47667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112"/>
          <p:cNvSpPr/>
          <p:nvPr/>
        </p:nvSpPr>
        <p:spPr>
          <a:xfrm>
            <a:off x="3384376" y="5312351"/>
            <a:ext cx="2051720" cy="3600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714356"/>
            <a:ext cx="9501222" cy="61436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ko-KR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3.</a:t>
            </a:r>
            <a:r>
              <a:rPr kumimoji="0" lang="ko-KR" alt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대표적인 운영체제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-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윈도우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,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매킨토시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,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리눅스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,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유닉스 </a:t>
            </a:r>
            <a:endParaRPr kumimoji="0" lang="en-US" altLang="ko-KR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전세계적으로 가장 많이 사용되는 운영체제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-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윈도우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.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윈도우라고 이름을 붙인 것은 </a:t>
            </a:r>
            <a:endParaRPr kumimoji="0" lang="en-US" altLang="ko-KR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altLang="ko-KR" sz="1600" b="1" cap="all" spc="25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아이콘을 누르거나  프로그램을 실행할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때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, </a:t>
            </a:r>
            <a:r>
              <a:rPr kumimoji="0" lang="ko-KR" alt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창이 뜨는 것처럼 화면이 열리기 때문</a:t>
            </a:r>
            <a:r>
              <a:rPr kumimoji="0" lang="en-US" altLang="ko-K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altLang="ko-KR" sz="1400" b="1" i="0" u="none" strike="noStrike" kern="1200" cap="all" spc="2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가</a:t>
            </a:r>
            <a:r>
              <a:rPr lang="en-US" altLang="ko-KR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운영체재</a:t>
            </a:r>
            <a:r>
              <a:rPr 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WINDOW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altLang="ko-KR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대한민국에서 가장 사용율이 높은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MS-DOS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를 개발한 마이크로 소프트사에서 개발한 그래픽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기반의 운영체제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데스크탑 운영체제와 모바일 환경을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지원하기 위해서 개발이 된 운영체제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나</a:t>
            </a:r>
            <a:r>
              <a:rPr lang="en-US" altLang="ko-KR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운영체재</a:t>
            </a:r>
            <a:r>
              <a:rPr 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UNIX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  유닉스는 미국 벨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(Bell)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이라는 회사에서 연구개발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소프트웨어 개발용으로 소형  머신용 운영체제로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개발이 되었으나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여러 곳에서 개량이 되어 현재는 원형이  워크스테이션이나 서버의 중심적인               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​운영체제로 사용이 되고 있으며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1969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년에 완성이 되었지만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1973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년에 프로그램 대부분이               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C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언어로 수정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이로 인해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다른 운영체제에 대한 이식성이 높아졌으며 동시에 다중 사용자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/ 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다중태스크의 실행을  지원할 수 있는 멀티태스킹이 가능한 것을 특징으로 하는 대화형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운영체제이며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텍스트조작툴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문서처리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전자메일 외에 취급이 쉬운파일 시스템을 갖춤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altLang="ko-KR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다</a:t>
            </a:r>
            <a:r>
              <a:rPr lang="en-US" altLang="ko-KR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운영체재</a:t>
            </a:r>
            <a:r>
              <a:rPr 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LINUX</a:t>
            </a:r>
            <a:r>
              <a:rPr lang="ko-KR" altLang="en-US" sz="1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6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    리눅스 컴퓨터 운영체제는 유닉스를 기반으로 만든 운영체제로서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,91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년도 스웨덴의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토발즈라는 학생이 독자적으로 개발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 그 이후에는 리눅스에서 소스코드를 무료로 공개하면서 많은 사용자들이 리눅스 운영체제를  직접 만들고 발전시키며 성장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하지만 한국내의 경우에는 공공기관쪽에서 서버관리용으로 활용이 많이되고 있다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kumimoji="0" lang="en-US" altLang="ko-KR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57554" y="214290"/>
            <a:ext cx="2428892" cy="642942"/>
          </a:xfrm>
          <a:prstGeom prst="rect">
            <a:avLst/>
          </a:prstGeom>
        </p:spPr>
        <p:txBody>
          <a:bodyPr anchor="b">
            <a:normAutofit fontScale="8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Calibri" pitchFamily="34" charset="0"/>
                <a:ea typeface="BatangChe" pitchFamily="49" charset="-127"/>
              </a:rPr>
              <a:t>운영체재란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ea typeface="BatangChe" pitchFamily="49" charset="-127"/>
              </a:rPr>
              <a:t>?</a:t>
            </a:r>
            <a:r>
              <a:rPr lang="en-US" sz="3600" b="1" dirty="0" smtClean="0">
                <a:solidFill>
                  <a:schemeClr val="accent3">
                    <a:shade val="75000"/>
                  </a:schemeClr>
                </a:solidFill>
                <a:latin typeface="Calibri" pitchFamily="34" charset="0"/>
                <a:ea typeface="BatangChe" pitchFamily="49" charset="-127"/>
              </a:rPr>
              <a:t> </a:t>
            </a:r>
            <a:endParaRPr lang="en-US" sz="3600" dirty="0" smtClean="0">
              <a:solidFill>
                <a:schemeClr val="accent3">
                  <a:shade val="75000"/>
                </a:schemeClr>
              </a:solidFill>
              <a:latin typeface="Calibri" pitchFamily="34" charset="0"/>
              <a:ea typeface="BatangChe" pitchFamily="49" charset="-127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flipV="1">
            <a:off x="0" y="6857999"/>
            <a:ext cx="9144000" cy="4571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85720" y="1214422"/>
            <a:ext cx="8858280" cy="51435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창화면으로 작동하는 메트로 앱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스냅기능 향상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새로운 테스크 뷰 버튼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멀티 데스크탑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빠른 파일 검색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000" b="1" u="sng" dirty="0" smtClean="0">
                <a:latin typeface="바탕" pitchFamily="18" charset="-127"/>
                <a:ea typeface="바탕" pitchFamily="18" charset="-127"/>
              </a:rPr>
              <a:t>코타나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음성 인식 프로그램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(9926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빌드 기준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/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한국어 미 지원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윈도 홀로그램 개발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새로운 브라우저 엔진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마이크로 소프트 에지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코드 명 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스파르탄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 [10049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빌드에서 공개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]</a:t>
            </a:r>
            <a:endParaRPr lang="ko-KR" altLang="en-US" sz="2000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명령 프롬프트에서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Ctrl + V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가능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DirectX 12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지원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b="1" cap="all" spc="250" dirty="0" smtClean="0">
                <a:latin typeface="Batang" pitchFamily="18" charset="-127"/>
                <a:ea typeface="Batang" pitchFamily="18" charset="-127"/>
              </a:rPr>
              <a:t>윈도우 디스플레이 그라이버 모델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WDDM 2.0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지원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명령 프롬프트버전 업데이트 </a:t>
            </a:r>
            <a:endParaRPr lang="ko-KR" sz="2000" b="1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71736" y="214290"/>
            <a:ext cx="3714776" cy="85725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Window </a:t>
            </a:r>
            <a:r>
              <a:rPr lang="ko-KR" altLang="en-US" sz="30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기능</a:t>
            </a:r>
            <a:endParaRPr lang="en-US" sz="3000" b="1" dirty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857232"/>
            <a:ext cx="2752712" cy="51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>
              <a:lnSpc>
                <a:spcPct val="130000"/>
              </a:lnSpc>
              <a:tabLst>
                <a:tab pos="195263" algn="l"/>
              </a:tabLst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1.  </a:t>
            </a:r>
            <a:r>
              <a:rPr lang="ko-KR" altLang="en-US" sz="20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컴퓨터의 </a:t>
            </a:r>
            <a:r>
              <a:rPr lang="ko-KR" altLang="en-US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구조</a:t>
            </a:r>
            <a:endParaRPr lang="ko-KR" altLang="en-US" sz="2000" b="1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4414" y="1428736"/>
            <a:ext cx="6400800" cy="2590800"/>
            <a:chOff x="1295400" y="2159000"/>
            <a:chExt cx="6400800" cy="2590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295400" y="2997200"/>
              <a:ext cx="1143000" cy="381000"/>
            </a:xfrm>
            <a:prstGeom prst="rect">
              <a:avLst/>
            </a:prstGeom>
            <a:gradFill rotWithShape="0">
              <a:gsLst>
                <a:gs pos="0">
                  <a:srgbClr val="F3FBFF">
                    <a:gamma/>
                    <a:shade val="85882"/>
                    <a:invGamma/>
                  </a:srgbClr>
                </a:gs>
                <a:gs pos="100000">
                  <a:srgbClr val="F3FBFF"/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/>
              <a:r>
                <a:rPr lang="ko-KR" altLang="en-US" sz="1600" b="1" dirty="0">
                  <a:latin typeface="Batang" pitchFamily="18" charset="-127"/>
                  <a:ea typeface="Batang" pitchFamily="18" charset="-127"/>
                </a:rPr>
                <a:t>입력장치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553200" y="2997200"/>
              <a:ext cx="1143000" cy="381000"/>
            </a:xfrm>
            <a:prstGeom prst="rect">
              <a:avLst/>
            </a:prstGeom>
            <a:gradFill rotWithShape="0">
              <a:gsLst>
                <a:gs pos="0">
                  <a:srgbClr val="F3FBFF">
                    <a:gamma/>
                    <a:shade val="85882"/>
                    <a:invGamma/>
                  </a:srgbClr>
                </a:gs>
                <a:gs pos="100000">
                  <a:srgbClr val="F3FBFF"/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/>
              <a:r>
                <a:rPr lang="ko-KR" altLang="en-US" sz="1600" b="1" dirty="0">
                  <a:latin typeface="Batang" pitchFamily="18" charset="-127"/>
                  <a:ea typeface="Batang" pitchFamily="18" charset="-127"/>
                </a:rPr>
                <a:t>출력장치</a:t>
              </a: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352800" y="2159000"/>
              <a:ext cx="2362200" cy="1524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3FBFF">
                    <a:gamma/>
                    <a:shade val="85882"/>
                    <a:invGamma/>
                  </a:srgbClr>
                </a:gs>
                <a:gs pos="100000">
                  <a:srgbClr val="F3FBFF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/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3352800" y="3771900"/>
              <a:ext cx="2362200" cy="9779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3FBFF">
                    <a:gamma/>
                    <a:shade val="85882"/>
                    <a:invGamma/>
                  </a:srgbClr>
                </a:gs>
                <a:gs pos="100000">
                  <a:srgbClr val="F3FBFF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962400" y="2349500"/>
              <a:ext cx="1524000" cy="381000"/>
            </a:xfrm>
            <a:prstGeom prst="rect">
              <a:avLst/>
            </a:prstGeom>
            <a:gradFill rotWithShape="0">
              <a:gsLst>
                <a:gs pos="0">
                  <a:srgbClr val="F3FBFF">
                    <a:gamma/>
                    <a:shade val="85882"/>
                    <a:invGamma/>
                  </a:srgbClr>
                </a:gs>
                <a:gs pos="100000">
                  <a:srgbClr val="F3FBFF"/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/>
              <a:r>
                <a:rPr lang="ko-KR" altLang="en-US" sz="1600" b="1" dirty="0">
                  <a:latin typeface="Batang" pitchFamily="18" charset="-127"/>
                  <a:ea typeface="Batang" pitchFamily="18" charset="-127"/>
                </a:rPr>
                <a:t>연산장치 </a:t>
              </a:r>
              <a:r>
                <a:rPr lang="en-US" altLang="ko-KR" sz="1600" b="1" dirty="0">
                  <a:latin typeface="Batang" pitchFamily="18" charset="-127"/>
                  <a:ea typeface="Batang" pitchFamily="18" charset="-127"/>
                </a:rPr>
                <a:t>(ALU)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962400" y="2730500"/>
              <a:ext cx="1524000" cy="381000"/>
            </a:xfrm>
            <a:prstGeom prst="rect">
              <a:avLst/>
            </a:prstGeom>
            <a:gradFill rotWithShape="0">
              <a:gsLst>
                <a:gs pos="0">
                  <a:srgbClr val="F3FBFF">
                    <a:gamma/>
                    <a:shade val="85882"/>
                    <a:invGamma/>
                  </a:srgbClr>
                </a:gs>
                <a:gs pos="100000">
                  <a:srgbClr val="F3FBFF"/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/>
              <a:r>
                <a:rPr lang="ko-KR" altLang="en-US" sz="1600" b="1" dirty="0">
                  <a:latin typeface="Batang" pitchFamily="18" charset="-127"/>
                  <a:ea typeface="Batang" pitchFamily="18" charset="-127"/>
                </a:rPr>
                <a:t>제어장치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962400" y="3111500"/>
              <a:ext cx="1524000" cy="381000"/>
            </a:xfrm>
            <a:prstGeom prst="rect">
              <a:avLst/>
            </a:prstGeom>
            <a:gradFill rotWithShape="0">
              <a:gsLst>
                <a:gs pos="0">
                  <a:srgbClr val="F3FBFF">
                    <a:gamma/>
                    <a:shade val="85882"/>
                    <a:invGamma/>
                  </a:srgbClr>
                </a:gs>
                <a:gs pos="100000">
                  <a:srgbClr val="F3FBFF"/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/>
              <a:r>
                <a:rPr lang="en-US" altLang="ko-KR" sz="1600" b="1" dirty="0">
                  <a:latin typeface="Batang" pitchFamily="18" charset="-127"/>
                  <a:ea typeface="Batang" pitchFamily="18" charset="-127"/>
                </a:rPr>
                <a:t>Register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581400" y="2476500"/>
              <a:ext cx="146050" cy="8255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46800" rIns="0" bIns="46800" anchor="ctr">
              <a:spAutoFit/>
            </a:bodyPr>
            <a:lstStyle/>
            <a:p>
              <a:pPr algn="ctr"/>
              <a:r>
                <a:rPr lang="en-US" altLang="ko-KR" sz="1600" b="1" dirty="0">
                  <a:latin typeface="Times New Roman" pitchFamily="18" charset="0"/>
                </a:rPr>
                <a:t>C</a:t>
              </a:r>
            </a:p>
            <a:p>
              <a:pPr algn="ctr"/>
              <a:r>
                <a:rPr lang="en-US" altLang="ko-KR" sz="1600" b="1" dirty="0">
                  <a:latin typeface="Times New Roman" pitchFamily="18" charset="0"/>
                </a:rPr>
                <a:t>P</a:t>
              </a:r>
            </a:p>
            <a:p>
              <a:pPr algn="ctr"/>
              <a:r>
                <a:rPr lang="en-US" altLang="ko-KR" sz="1600" b="1" dirty="0"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848100" y="4083050"/>
              <a:ext cx="1371600" cy="34073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0" tIns="46800" rIns="0" bIns="46800" anchor="ctr">
              <a:spAutoFit/>
            </a:bodyPr>
            <a:lstStyle/>
            <a:p>
              <a:pPr algn="ctr"/>
              <a:r>
                <a:rPr lang="en-US" altLang="ko-KR" sz="1600" b="1" dirty="0">
                  <a:latin typeface="Batang" pitchFamily="18" charset="-127"/>
                  <a:ea typeface="Batang" pitchFamily="18" charset="-127"/>
                </a:rPr>
                <a:t>Memory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514600" y="3149600"/>
              <a:ext cx="3810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46800" rIns="0" bIns="46800" anchor="ctr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6096000" y="3149600"/>
              <a:ext cx="3810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46800" rIns="0" bIns="46800" anchor="ctr"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57224" y="4500570"/>
            <a:ext cx="664373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컴퓨터의 기본 기능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프로그램을 실행하며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그 과정에서</a:t>
            </a:r>
          </a:p>
          <a:p>
            <a:pPr lvl="1">
              <a:buFontTx/>
              <a:buNone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                        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(1)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필요한 데이터를 읽고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(read),</a:t>
            </a:r>
          </a:p>
          <a:p>
            <a:pPr lvl="1">
              <a:buFontTx/>
              <a:buNone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                       (2)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처리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(processing)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하며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,</a:t>
            </a:r>
          </a:p>
          <a:p>
            <a:pPr lvl="1">
              <a:buFontTx/>
              <a:buNone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                       (3)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저장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(store)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한다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altLang="ko-KR" sz="2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00298" y="214290"/>
            <a:ext cx="3286148" cy="64294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컴퓨터의 구조</a:t>
            </a:r>
            <a:endParaRPr lang="en-US" sz="33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14282" y="857232"/>
            <a:ext cx="9144000" cy="575760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46800" rIns="0" bIns="46800" anchor="ctr">
            <a:sp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가</a:t>
            </a:r>
            <a:r>
              <a:rPr lang="en-US" altLang="ko-KR" sz="20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중앙처리장치 </a:t>
            </a:r>
            <a:r>
              <a:rPr lang="en-US" altLang="ko-KR" sz="20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(CPU, Central Processing Unit</a:t>
            </a:r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)</a:t>
            </a:r>
          </a:p>
          <a:p>
            <a:r>
              <a:rPr lang="ko-KR" altLang="en-US" sz="1600" b="1" dirty="0" smtClean="0">
                <a:latin typeface="+mn-ea"/>
              </a:rPr>
              <a:t>  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-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 중앙처리장치 즉 프로세서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(CPU)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는 컴퓨터의 두뇌로서 연산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처리 기능을  담당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ko-KR" altLang="en-US" sz="1600" b="1" dirty="0" smtClean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CPU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는 시스템의 성능을 결정하는 가장 중요한 요인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ko-KR" altLang="en-US" sz="1600" b="1" dirty="0" smtClean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  CPU</a:t>
            </a:r>
            <a:r>
              <a:rPr lang="ko-KR" altLang="en-US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는 연산장치</a:t>
            </a:r>
            <a:r>
              <a:rPr lang="en-US" altLang="ko-KR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제어장치</a:t>
            </a:r>
            <a:r>
              <a:rPr lang="en-US" altLang="ko-KR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레지스터등으로 구성됨</a:t>
            </a:r>
            <a:endParaRPr lang="en-US" altLang="ko-KR" sz="1600" b="1" dirty="0" smtClean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제어장치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: CPU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핵심 장치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u="sng" dirty="0" smtClean="0">
                <a:latin typeface="Batang" pitchFamily="18" charset="-127"/>
                <a:ea typeface="Batang" pitchFamily="18" charset="-127"/>
              </a:rPr>
              <a:t>입력되는  명령어를 해독하고  하드웨어 연결상태를  감독 </a:t>
            </a:r>
            <a:endParaRPr lang="en-US" altLang="ko-KR" sz="1600" b="1" u="sng" dirty="0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   </a:t>
            </a:r>
            <a:r>
              <a:rPr lang="ko-KR" altLang="en-US" sz="1600" b="1" u="sng" dirty="0" smtClean="0">
                <a:latin typeface="Batang" pitchFamily="18" charset="-127"/>
                <a:ea typeface="Batang" pitchFamily="18" charset="-127"/>
              </a:rPr>
              <a:t>감시하는 장치 </a:t>
            </a:r>
            <a:endParaRPr lang="en-US" altLang="ko-KR" sz="1600" b="1" u="sng" dirty="0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모든 프로그램이나 자료의 기억 → 기억된 명령 해석 → 장치에 신호를 보냄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→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주어진 일 처리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연산장치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1600" b="1" u="sng" dirty="0" smtClean="0">
                <a:latin typeface="Batang" pitchFamily="18" charset="-127"/>
                <a:ea typeface="Batang" pitchFamily="18" charset="-127"/>
              </a:rPr>
              <a:t>수치 데이터 계산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비교 판단을 담당하는 장치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실제 프로그램의 명령을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실행하는 장치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레지스터 </a:t>
            </a:r>
            <a:r>
              <a:rPr lang="en-US" altLang="ko-KR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:  </a:t>
            </a:r>
            <a:r>
              <a:rPr lang="en-US" altLang="ko-KR" sz="1600" b="1" u="sng" dirty="0" smtClean="0">
                <a:latin typeface="Batang" pitchFamily="18" charset="-127"/>
                <a:ea typeface="Batang" pitchFamily="18" charset="-127"/>
              </a:rPr>
              <a:t>CPU </a:t>
            </a:r>
            <a:r>
              <a:rPr lang="ko-KR" altLang="en-US" sz="1600" b="1" u="sng" dirty="0" smtClean="0">
                <a:latin typeface="Batang" pitchFamily="18" charset="-127"/>
                <a:ea typeface="Batang" pitchFamily="18" charset="-127"/>
              </a:rPr>
              <a:t>내부에 계산을 위해 일시적으로 수치를 넣어두는 부분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CPU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는 메모리에서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데이터를 한번 레지스터에 넣은 다음  더하기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빼기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곱하기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나누기나  논리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            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연산등을 실행한다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ko-KR" altLang="en-US" sz="16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>
              <a:solidFill>
                <a:srgbClr val="000000"/>
              </a:solidFill>
              <a:latin typeface="굴림체" pitchFamily="49" charset="-127"/>
              <a:ea typeface="굴림체" pitchFamily="49" charset="-127"/>
            </a:endParaRPr>
          </a:p>
          <a:p>
            <a:r>
              <a:rPr lang="en-US" altLang="ko-KR" sz="1600" b="1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  -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00298" y="214290"/>
            <a:ext cx="3286148" cy="64294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컴퓨터의 구조</a:t>
            </a:r>
            <a:endParaRPr lang="en-US" sz="33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4282" y="397128"/>
            <a:ext cx="8929718" cy="646087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46800" rIns="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나</a:t>
            </a:r>
            <a:r>
              <a:rPr lang="en-US" altLang="ko-KR" sz="20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기억장치</a:t>
            </a:r>
          </a:p>
          <a:p>
            <a:pPr>
              <a:lnSpc>
                <a:spcPct val="110000"/>
              </a:lnSpc>
            </a:pPr>
            <a:r>
              <a:rPr lang="ko-KR" altLang="en-US" sz="1600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0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주기억장치 </a:t>
            </a:r>
            <a:r>
              <a:rPr lang="en-US" altLang="ko-KR" sz="20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(Main Memory</a:t>
            </a:r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      -  </a:t>
            </a:r>
            <a:r>
              <a:rPr lang="ko-KR" altLang="en-US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프로그램과  데이터가 </a:t>
            </a:r>
            <a:r>
              <a:rPr lang="ko-KR" altLang="en-US" sz="14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저장되는 장소</a:t>
            </a:r>
          </a:p>
          <a:p>
            <a:pPr>
              <a:lnSpc>
                <a:spcPct val="110000"/>
              </a:lnSpc>
            </a:pPr>
            <a:r>
              <a:rPr lang="ko-KR" altLang="en-US" sz="14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     </a:t>
            </a:r>
            <a:r>
              <a:rPr lang="en-US" altLang="ko-KR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0</a:t>
            </a:r>
            <a:r>
              <a:rPr lang="ko-KR" altLang="en-US" sz="14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과 </a:t>
            </a:r>
            <a:r>
              <a:rPr lang="en-US" altLang="ko-KR" sz="14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1</a:t>
            </a:r>
            <a:r>
              <a:rPr lang="ko-KR" altLang="en-US" sz="14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을 저장할 수 있는 기본 단위인 </a:t>
            </a:r>
            <a:r>
              <a:rPr lang="ko-KR" altLang="en-US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Bit</a:t>
            </a:r>
            <a:r>
              <a:rPr lang="ko-KR" altLang="en-US" sz="14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로 </a:t>
            </a:r>
            <a:r>
              <a:rPr lang="ko-KR" altLang="en-US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구성</a:t>
            </a:r>
            <a:r>
              <a:rPr lang="en-US" altLang="ko-KR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altLang="ko-KR" sz="1400" b="1" dirty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4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    -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의미가 </a:t>
            </a:r>
            <a:r>
              <a:rPr lang="ko-KR" altLang="en-US" sz="14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있는 단위로 워드와 </a:t>
            </a:r>
            <a:r>
              <a:rPr lang="ko-KR" altLang="en-US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바이트가  있는데 이들을</a:t>
            </a:r>
            <a:r>
              <a:rPr lang="en-US" altLang="ko-KR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엑세스하기 </a:t>
            </a:r>
            <a:r>
              <a:rPr lang="ko-KR" altLang="en-US" sz="14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위해 </a:t>
            </a:r>
            <a:r>
              <a:rPr lang="ko-KR" altLang="en-US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주소 지정 방법이 필요함</a:t>
            </a:r>
            <a:r>
              <a:rPr lang="en-US" altLang="ko-KR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ko-KR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      -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 엑세스 속도가 빠름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ko-KR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      -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 가격이 비싸고 면적을 많이 차지하기 때문에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저장 용량을 크게 할 수 없음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ko-KR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      -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 영구 저장 능력이 없기 때문에 프로그램 실행 중에 일시적으로만 사용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     </a:t>
            </a:r>
            <a:r>
              <a:rPr lang="en-US" altLang="ko-KR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 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ROM</a:t>
            </a:r>
            <a:r>
              <a:rPr lang="ko-KR" altLang="en-US" sz="14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과 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RAM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으로  구성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lnSpc>
                <a:spcPct val="110000"/>
              </a:lnSpc>
            </a:pP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latinLnBrk="1">
              <a:buNone/>
            </a:pPr>
            <a:r>
              <a:rPr lang="en-US" altLang="ko-KR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   </a:t>
            </a:r>
            <a:r>
              <a:rPr lang="en-US" altLang="ko-KR" sz="1300" b="1" dirty="0" smtClean="0">
                <a:latin typeface="Batang" pitchFamily="18" charset="-127"/>
                <a:ea typeface="Batang" pitchFamily="18" charset="-127"/>
              </a:rPr>
              <a:t>ROM –  </a:t>
            </a:r>
            <a:r>
              <a:rPr lang="ko-KR" altLang="en-US" sz="1300" b="1" dirty="0" smtClean="0">
                <a:latin typeface="Batang" pitchFamily="18" charset="-127"/>
                <a:ea typeface="Batang" pitchFamily="18" charset="-127"/>
              </a:rPr>
              <a:t>한번 정보를 저장하면 전원이 꺼져도 내용이 보존되기 때문에 주로 </a:t>
            </a:r>
            <a:r>
              <a:rPr lang="en-US" altLang="ko-KR" sz="1300" b="1" dirty="0" smtClean="0">
                <a:latin typeface="Batang" pitchFamily="18" charset="-127"/>
                <a:ea typeface="Batang" pitchFamily="18" charset="-127"/>
              </a:rPr>
              <a:t>BIOS</a:t>
            </a:r>
            <a:r>
              <a:rPr lang="ko-KR" altLang="en-US" sz="1300" b="1" dirty="0" smtClean="0">
                <a:latin typeface="Batang" pitchFamily="18" charset="-127"/>
                <a:ea typeface="Batang" pitchFamily="18" charset="-127"/>
              </a:rPr>
              <a:t>프로그램이 저장되는 곳</a:t>
            </a:r>
            <a:endParaRPr lang="en-US" altLang="ko-KR" sz="1300" b="1" dirty="0" smtClean="0">
              <a:latin typeface="Batang" pitchFamily="18" charset="-127"/>
              <a:ea typeface="Batang" pitchFamily="18" charset="-127"/>
            </a:endParaRPr>
          </a:p>
          <a:p>
            <a:pPr latinLnBrk="1">
              <a:buNone/>
            </a:pPr>
            <a:r>
              <a:rPr lang="en-US" altLang="ko-KR" sz="1300" b="1" dirty="0" smtClean="0">
                <a:latin typeface="Batang" pitchFamily="18" charset="-127"/>
                <a:ea typeface="Batang" pitchFamily="18" charset="-127"/>
              </a:rPr>
              <a:t>         RAM –  </a:t>
            </a:r>
            <a:r>
              <a:rPr lang="ko-KR" altLang="en-US" sz="1300" b="1" dirty="0" smtClean="0">
                <a:latin typeface="Batang" pitchFamily="18" charset="-127"/>
                <a:ea typeface="Batang" pitchFamily="18" charset="-127"/>
              </a:rPr>
              <a:t>읽고  쓰기가  자유로운  반면 전원이 차단되면  내용도 차단</a:t>
            </a:r>
            <a:r>
              <a:rPr lang="en-US" altLang="ko-KR" sz="1300" b="1" dirty="0" smtClean="0">
                <a:latin typeface="Batang" pitchFamily="18" charset="-127"/>
                <a:ea typeface="Batang" pitchFamily="18" charset="-127"/>
              </a:rPr>
              <a:t>. RAM</a:t>
            </a:r>
            <a:r>
              <a:rPr lang="ko-KR" altLang="en-US" sz="1300" b="1" dirty="0" smtClean="0">
                <a:latin typeface="Batang" pitchFamily="18" charset="-127"/>
                <a:ea typeface="Batang" pitchFamily="18" charset="-127"/>
              </a:rPr>
              <a:t>은  메인 메모리로 사용되는  </a:t>
            </a:r>
            <a:r>
              <a:rPr lang="en-US" altLang="ko-KR" sz="1300" b="1" dirty="0" smtClean="0">
                <a:latin typeface="Batang" pitchFamily="18" charset="-127"/>
                <a:ea typeface="Batang" pitchFamily="18" charset="-127"/>
              </a:rPr>
              <a:t>DRAM</a:t>
            </a:r>
            <a:r>
              <a:rPr lang="ko-KR" altLang="en-US" sz="1300" b="1" dirty="0" smtClean="0">
                <a:latin typeface="Batang" pitchFamily="18" charset="-127"/>
                <a:ea typeface="Batang" pitchFamily="18" charset="-127"/>
              </a:rPr>
              <a:t>과 </a:t>
            </a:r>
            <a:endParaRPr lang="en-US" altLang="ko-KR" sz="1300" b="1" dirty="0" smtClean="0">
              <a:latin typeface="Batang" pitchFamily="18" charset="-127"/>
              <a:ea typeface="Batang" pitchFamily="18" charset="-127"/>
            </a:endParaRPr>
          </a:p>
          <a:p>
            <a:pPr latinLnBrk="1">
              <a:buNone/>
            </a:pPr>
            <a:r>
              <a:rPr lang="en-US" altLang="ko-KR" sz="1300" b="1" dirty="0" smtClean="0">
                <a:latin typeface="Batang" pitchFamily="18" charset="-127"/>
                <a:ea typeface="Batang" pitchFamily="18" charset="-127"/>
              </a:rPr>
              <a:t>                   CACHE MEMORY</a:t>
            </a:r>
            <a:r>
              <a:rPr lang="ko-KR" altLang="en-US" sz="1300" b="1" dirty="0" smtClean="0">
                <a:latin typeface="Batang" pitchFamily="18" charset="-127"/>
                <a:ea typeface="Batang" pitchFamily="18" charset="-127"/>
              </a:rPr>
              <a:t>로 사용되는 </a:t>
            </a:r>
            <a:r>
              <a:rPr lang="en-US" altLang="ko-KR" sz="1300" b="1" dirty="0" smtClean="0">
                <a:latin typeface="Batang" pitchFamily="18" charset="-127"/>
                <a:ea typeface="Batang" pitchFamily="18" charset="-127"/>
              </a:rPr>
              <a:t>SRAM</a:t>
            </a:r>
            <a:r>
              <a:rPr lang="ko-KR" altLang="en-US" sz="1300" b="1" dirty="0" smtClean="0">
                <a:latin typeface="Batang" pitchFamily="18" charset="-127"/>
                <a:ea typeface="Batang" pitchFamily="18" charset="-127"/>
              </a:rPr>
              <a:t>이 있다</a:t>
            </a:r>
            <a:r>
              <a:rPr lang="en-US" altLang="ko-KR" sz="13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3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300" b="1" dirty="0" smtClean="0">
              <a:latin typeface="Batang" pitchFamily="18" charset="-127"/>
              <a:ea typeface="Batang" pitchFamily="18" charset="-127"/>
            </a:endParaRPr>
          </a:p>
          <a:p>
            <a:pPr latinLnBrk="1">
              <a:buNone/>
            </a:pPr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     </a:t>
            </a:r>
            <a:endParaRPr lang="en-US" altLang="ko-KR" sz="1200" b="1" dirty="0" smtClean="0">
              <a:latin typeface="Batang" pitchFamily="18" charset="-127"/>
              <a:ea typeface="Batang" pitchFamily="18" charset="-127"/>
            </a:endParaRPr>
          </a:p>
          <a:p>
            <a:pPr latinLnBrk="1">
              <a:buNone/>
            </a:pPr>
            <a:endParaRPr lang="en-US" altLang="ko-KR" sz="1200" b="1" dirty="0" smtClean="0">
              <a:latin typeface="Batang" pitchFamily="18" charset="-127"/>
              <a:ea typeface="Batang" pitchFamily="18" charset="-127"/>
            </a:endParaRPr>
          </a:p>
          <a:p>
            <a:pPr latinLnBrk="1">
              <a:buNone/>
            </a:pPr>
            <a:endParaRPr lang="en-US" altLang="ko-KR" sz="1600" b="1" dirty="0" smtClean="0">
              <a:latin typeface="+mn-ea"/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rgbClr val="000000"/>
                </a:solidFill>
                <a:latin typeface="+mn-ea"/>
              </a:rPr>
              <a:t>    </a:t>
            </a:r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pPr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2. </a:t>
            </a:r>
            <a:r>
              <a:rPr lang="ko-KR" altLang="en-US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보조기억장치</a:t>
            </a:r>
            <a:endParaRPr lang="en-US" altLang="ko-KR" sz="2000" b="1" dirty="0" smtClean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en-US" altLang="ko-KR" sz="1400" b="1" dirty="0" smtClean="0">
                <a:solidFill>
                  <a:srgbClr val="000000"/>
                </a:solidFill>
                <a:latin typeface="+mn-ea"/>
              </a:rPr>
              <a:t>         </a:t>
            </a:r>
            <a:r>
              <a:rPr lang="en-US" altLang="ko-KR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  주기억 장치는 속도는 빠르지만  전원이 차단되면  내용이  지워지기  때문에  </a:t>
            </a: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           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보조 기억장치 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필요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>
              <a:buNone/>
            </a:pP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       </a:t>
            </a:r>
            <a:r>
              <a:rPr lang="en-US" altLang="ko-KR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-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  반영구적 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기능이 가능</a:t>
            </a: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68325" lvl="1" indent="-280988">
              <a:buFontTx/>
              <a:buNone/>
            </a:pPr>
            <a:r>
              <a:rPr lang="en-US" altLang="ko-KR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-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  저장 밀도가 높고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비트당 가격이 낮음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568325" lvl="1" indent="-280988">
              <a:buFontTx/>
              <a:buNone/>
            </a:pPr>
            <a:r>
              <a:rPr lang="en-US" altLang="ko-KR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-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  기계적인 장치가 포함되기 때문에 속도가 느림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altLang="ko-KR" sz="1500" b="1" dirty="0" smtClean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     -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접근 방식에 따라 직접 접근</a:t>
            </a:r>
            <a:r>
              <a:rPr lang="en-US" altLang="ko-KR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(direct access)</a:t>
            </a:r>
            <a:r>
              <a:rPr lang="ko-KR" altLang="en-US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장치와 순차 접근</a:t>
            </a:r>
            <a:r>
              <a:rPr lang="en-US" altLang="ko-KR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(sequential access) </a:t>
            </a:r>
            <a:r>
              <a:rPr lang="ko-KR" altLang="en-US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장치로 분류</a:t>
            </a:r>
          </a:p>
          <a:p>
            <a:pPr>
              <a:lnSpc>
                <a:spcPct val="110000"/>
              </a:lnSpc>
            </a:pPr>
            <a:r>
              <a:rPr lang="ko-KR" altLang="en-US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    </a:t>
            </a:r>
            <a:r>
              <a:rPr lang="en-US" altLang="ko-KR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-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마그네틱 테이프</a:t>
            </a:r>
            <a:r>
              <a:rPr lang="en-US" altLang="ko-KR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마그네틱 디스크</a:t>
            </a:r>
            <a:r>
              <a:rPr lang="en-US" altLang="ko-KR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마그네틱 드럼</a:t>
            </a:r>
            <a:r>
              <a:rPr lang="en-US" altLang="ko-KR" sz="15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,  RAID,  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HDD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하드디스크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           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플로피디스크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광학디스크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(CD-ROM,CD-RW,DVD),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외장 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HDD,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USB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메모리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웹하드 </a:t>
            </a:r>
            <a:r>
              <a:rPr lang="ko-KR" altLang="en-US" sz="1500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ko-KR" altLang="en-US" sz="1500" dirty="0">
              <a:solidFill>
                <a:srgbClr val="0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>
            <a:off x="500034" y="3786190"/>
            <a:ext cx="821537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BIOS: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시스템의 전원을 켜는 순간부터  윈도우가 시작되기까지  부팅과정을 이끄는 역할을 담당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하드웨어와 소프트웨어 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사이의 연결과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번역기능을 담당하는 인터페이스로 스타트업 루틴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서비스처리 루틴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하드웨어 인터럽트 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처리 루틴으로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구성되어 있으며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개발한 회사에 따라 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AWARD, AMI, PHONIX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등이 있다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2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00298" y="214290"/>
            <a:ext cx="3286148" cy="64294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컴퓨터의 구조</a:t>
            </a:r>
            <a:endParaRPr lang="en-US" sz="33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1990" y="714356"/>
            <a:ext cx="8872010" cy="548060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46800" rIns="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다</a:t>
            </a:r>
            <a:r>
              <a:rPr lang="en-US" altLang="ko-KR" sz="20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2000" b="1" dirty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입출력 장치</a:t>
            </a:r>
          </a:p>
          <a:p>
            <a:pPr latinLnBrk="1"/>
            <a:r>
              <a:rPr lang="ko-KR" altLang="en-US" sz="1600" b="1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 </a:t>
            </a:r>
            <a:endParaRPr lang="en-US" altLang="ko-KR" sz="1600" b="1" dirty="0" smtClean="0">
              <a:solidFill>
                <a:srgbClr val="000000"/>
              </a:solidFill>
              <a:latin typeface="굴림체" pitchFamily="49" charset="-127"/>
              <a:ea typeface="굴림체" pitchFamily="49" charset="-127"/>
            </a:endParaRPr>
          </a:p>
          <a:p>
            <a:pPr latinLnBrk="1"/>
            <a:r>
              <a:rPr lang="en-US" altLang="ko-KR" sz="16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입력장치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-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사용자의 명령을 받아들이는 장치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ko-KR" altLang="en-US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키보드나 마우스는 가장 일반적이고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그 외 스캐너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트랙볼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OMR, OCR,</a:t>
            </a: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터치스트린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조이스틱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등도 입력장치의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하나로서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외부의 아날로그 정보를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디지털신호로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바꾸어준다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 latinLnBrk="1"/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</a:t>
            </a:r>
          </a:p>
          <a:p>
            <a:pPr latinLnBrk="1"/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ko-KR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20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출력장치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ko-KR" altLang="en-US" b="1" dirty="0" smtClean="0">
                <a:latin typeface="Batang" pitchFamily="18" charset="-127"/>
                <a:ea typeface="Batang" pitchFamily="18" charset="-127"/>
              </a:rPr>
            </a:br>
            <a:r>
              <a:rPr lang="en-US" altLang="ko-KR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사용자가  입력한 정보를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CPU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에 의해 처리하고 계산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그 결과를 사용자에게 보여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주기 위해 모니터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프린터를 이용한다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출력장치로는 모니터외에도 플로터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스피커 등이 있다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모니터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해상도와 화면의 크기에 따라 여러 종류로 나누어진다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 </a:t>
            </a: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  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해상도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화면의 가로와 세로에 표시될 수 있는 점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(pixel)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의 수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                 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해상도가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높을 수록 그림이 선명해진다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latinLnBrk="1"/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모니터종류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:  CRT,  LCD,  PDP </a:t>
            </a:r>
            <a:br>
              <a:rPr lang="en-US" altLang="ko-KR" b="1" dirty="0" smtClean="0">
                <a:latin typeface="Batang" pitchFamily="18" charset="-127"/>
                <a:ea typeface="Batang" pitchFamily="18" charset="-127"/>
              </a:rPr>
            </a:b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프린터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(printer) 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도트 매트릭스 프린터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잉크젯 프린터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레이저 프린터 등</a:t>
            </a:r>
            <a:br>
              <a:rPr lang="ko-KR" altLang="en-US" b="1" dirty="0" smtClean="0">
                <a:latin typeface="Batang" pitchFamily="18" charset="-127"/>
                <a:ea typeface="Batang" pitchFamily="18" charset="-127"/>
              </a:rPr>
            </a:b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플로터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en-US" altLang="ko-KR" b="1" dirty="0" err="1" smtClean="0">
                <a:latin typeface="Batang" pitchFamily="18" charset="-127"/>
                <a:ea typeface="Batang" pitchFamily="18" charset="-127"/>
              </a:rPr>
              <a:t>flotter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) :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그림이나 설계도면을 출력하는 장치 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  <a:p>
            <a:pPr latinLnBrk="1"/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00298" y="214290"/>
            <a:ext cx="3286148" cy="64294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컴퓨터의 구조</a:t>
            </a:r>
            <a:endParaRPr lang="en-US" sz="33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828</TotalTime>
  <Words>2397</Words>
  <Application>Microsoft Office PowerPoint</Application>
  <PresentationFormat>화면 슬라이드 쇼(4:3)</PresentationFormat>
  <Paragraphs>425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Urban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현빈</cp:lastModifiedBy>
  <cp:revision>135</cp:revision>
  <dcterms:created xsi:type="dcterms:W3CDTF">2015-01-03T02:03:43Z</dcterms:created>
  <dcterms:modified xsi:type="dcterms:W3CDTF">2015-09-03T13:49:49Z</dcterms:modified>
</cp:coreProperties>
</file>