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20" r:id="rId1"/>
  </p:sldMasterIdLst>
  <p:notesMasterIdLst>
    <p:notesMasterId r:id="rId34"/>
  </p:notesMasterIdLst>
  <p:sldIdLst>
    <p:sldId id="256" r:id="rId2"/>
    <p:sldId id="297" r:id="rId3"/>
    <p:sldId id="313" r:id="rId4"/>
    <p:sldId id="296" r:id="rId5"/>
    <p:sldId id="257" r:id="rId6"/>
    <p:sldId id="278" r:id="rId7"/>
    <p:sldId id="280" r:id="rId8"/>
    <p:sldId id="303" r:id="rId9"/>
    <p:sldId id="281" r:id="rId10"/>
    <p:sldId id="295" r:id="rId11"/>
    <p:sldId id="283" r:id="rId12"/>
    <p:sldId id="304" r:id="rId13"/>
    <p:sldId id="263" r:id="rId14"/>
    <p:sldId id="284" r:id="rId15"/>
    <p:sldId id="264" r:id="rId16"/>
    <p:sldId id="285" r:id="rId17"/>
    <p:sldId id="301" r:id="rId18"/>
    <p:sldId id="265" r:id="rId19"/>
    <p:sldId id="266" r:id="rId20"/>
    <p:sldId id="286" r:id="rId21"/>
    <p:sldId id="288" r:id="rId22"/>
    <p:sldId id="314" r:id="rId23"/>
    <p:sldId id="290" r:id="rId24"/>
    <p:sldId id="294" r:id="rId25"/>
    <p:sldId id="312" r:id="rId26"/>
    <p:sldId id="305" r:id="rId27"/>
    <p:sldId id="306" r:id="rId28"/>
    <p:sldId id="307" r:id="rId29"/>
    <p:sldId id="308" r:id="rId30"/>
    <p:sldId id="309" r:id="rId31"/>
    <p:sldId id="310" r:id="rId32"/>
    <p:sldId id="31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E8"/>
    <a:srgbClr val="FFED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0" autoAdjust="0"/>
    <p:restoredTop sz="86355" autoAdjust="0"/>
  </p:normalViewPr>
  <p:slideViewPr>
    <p:cSldViewPr>
      <p:cViewPr>
        <p:scale>
          <a:sx n="64" d="100"/>
          <a:sy n="64" d="100"/>
        </p:scale>
        <p:origin x="-734" y="7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4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1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CF7F5-4A4E-4D86-B577-5BE6BF0CCCD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7CC11-68B0-4AA9-A747-63C9F9393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29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CC11-68B0-4AA9-A747-63C9F93930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00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CC11-68B0-4AA9-A747-63C9F939302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62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CC11-68B0-4AA9-A747-63C9F939302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03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B1BE0-CBA0-47CF-B83D-1201DD2DABE9}" type="datetime1">
              <a:rPr lang="en-US" smtClean="0"/>
              <a:pPr/>
              <a:t>8/28/2015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1F350-66F6-4CD6-B33F-D94E952C116C}" type="datetime1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0A42B-A3DB-41EE-882D-BA1A2A297FC9}" type="datetime1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883C8-ABFB-4657-83D6-1A96CA5A645C}" type="datetime1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8CF97-CB1C-4C27-9A95-69004B4E8E35}" type="datetime1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73BA3F-B6E6-4284-9852-0A342DC06737}" type="datetime1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F83DF-5E76-4F23-B1B2-582FA86FFFAD}" type="datetime1">
              <a:rPr lang="en-US" smtClean="0"/>
              <a:pPr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815E6-97A1-4F37-AAE1-1D400628E232}" type="datetime1">
              <a:rPr lang="en-US" smtClean="0"/>
              <a:pPr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A8948-A872-4832-9C85-7FB72EAB515B}" type="datetime1">
              <a:rPr lang="en-US" smtClean="0"/>
              <a:pPr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D6E5F-3DD7-48BA-881C-E12D13C23E23}" type="datetime1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F08883-661F-4575-95C6-65FB9227529E}" type="datetime1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0C49898-9816-4B66-B872-B24DF0E0E6ED}" type="datetime1">
              <a:rPr lang="en-US" smtClean="0"/>
              <a:pPr/>
              <a:t>8/28/2015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0</a:t>
            </a:fld>
            <a:endParaRPr kumimoji="0"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14546" y="0"/>
            <a:ext cx="5429288" cy="78579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시작메뉴</a:t>
            </a:r>
            <a:r>
              <a:rPr 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효율적으로 사용하기</a:t>
            </a:r>
            <a:endParaRPr lang="en-US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" name="Picture 14" descr="desk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857232"/>
            <a:ext cx="7572428" cy="47437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4414" y="1643050"/>
            <a:ext cx="1143008" cy="321471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4414" y="1000108"/>
            <a:ext cx="1143008" cy="57150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5852" y="3500438"/>
            <a:ext cx="1000132" cy="92869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최근 사용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프로그램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8662" y="214290"/>
            <a:ext cx="1071569" cy="7143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고정된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프로그램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1214414" y="1000108"/>
            <a:ext cx="571504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85852" y="5500702"/>
            <a:ext cx="7786742" cy="642942"/>
          </a:xfrm>
          <a:prstGeom prst="rect">
            <a:avLst/>
          </a:prstGeom>
          <a:noFill/>
          <a:ln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최근 사용된  프로그램 갯수를  늘이려면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start-&gt;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오른쪽 마우스 클릭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속성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-&gt;Start menu-&gt;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Customize (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사용자지정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)-&gt;Number of program on start menu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28860" y="1000108"/>
            <a:ext cx="1000132" cy="400052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</a:t>
            </a:r>
            <a:r>
              <a:rPr 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</a:t>
            </a:r>
            <a:endParaRPr lang="en-US" sz="1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85852" y="6143644"/>
            <a:ext cx="7786742" cy="714356"/>
          </a:xfrm>
          <a:prstGeom prst="rect">
            <a:avLst/>
          </a:prstGeom>
          <a:noFill/>
          <a:ln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 A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영역 프로그램 을 보이거나  사라지게 하려면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start-&gt;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오른쪽 마우스 클릭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속성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-&gt;Start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menu-&gt;</a:t>
            </a:r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Customize (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사용자지정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)-&gt;Advanced-&gt;Start menu item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체크하면 나타나고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체크해제하면 사라짐  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14414" y="1214423"/>
            <a:ext cx="7715304" cy="3342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Batang" pitchFamily="18" charset="-127"/>
                <a:ea typeface="Batang" pitchFamily="18" charset="-127"/>
              </a:rPr>
              <a:t>   -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사용자 계정은 한 컴퓨터에서 두 명 이상이 다른 환경으로 설정할 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있는 것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-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각각의 바탕화면 즐겨찾기등 독립적으로 사용할 수 있고  필요에  따라 작업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폴더를 공유하여 공동 작업함으로써  작업효율을 높일 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있음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A.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새 계정 만들기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제어판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&gt;user account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새 계정 만들기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새 계정  </a:t>
            </a:r>
            <a:r>
              <a:rPr lang="ko-KR" altLang="en-US" b="1" dirty="0">
                <a:latin typeface="Batang" pitchFamily="18" charset="-127"/>
                <a:ea typeface="Batang" pitchFamily="18" charset="-127"/>
              </a:rPr>
              <a:t>이름 입력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</a:p>
          <a:p>
            <a:pPr lvl="0">
              <a:spcBef>
                <a:spcPct val="20000"/>
              </a:spcBef>
            </a:pP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계정 유형 선택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&gt;create a password&gt;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계정 만들기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Create Account</a:t>
            </a:r>
          </a:p>
          <a:p>
            <a:pPr lvl="0">
              <a:spcBef>
                <a:spcPct val="20000"/>
              </a:spcBef>
            </a:pP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계정 유형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관리자모드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계정 변경 삭제 가능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시스템 전체 단위 변경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프로그램설치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모든 파일 엑세스 가능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제한된 계정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사용자 암호 변경하거나 제거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사용자 그림 테마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기타 데스크 설정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만든 파일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              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볼 수 있고 공유 문서 폴더 파일을 볼 수 있음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1538" y="714356"/>
            <a:ext cx="3429024" cy="42862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마</a:t>
            </a:r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en-US" altLang="ko-KR" sz="24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User Accounts</a:t>
            </a:r>
            <a:endParaRPr lang="en-US" sz="24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제어판 제대로 사용하기</a:t>
            </a:r>
            <a:endParaRPr lang="en-US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14414" y="4789741"/>
            <a:ext cx="7715304" cy="20682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B.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계정 변경 삭제하는 방법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계정 변경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제어판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&gt;user account&gt;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변경할 계정 클릭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나온 화면에서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변경할 항목 클릭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이름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패스워드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그림 계정 타입등등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lvl="0">
              <a:spcBef>
                <a:spcPct val="20000"/>
              </a:spcBef>
            </a:pP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계정 삭제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제어판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삭제할 계정 선택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계정 삭제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                   계정 삭제할 경우  파일 유지할 것인지 삭제할  것인지 확인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               (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가능한 파일 유지를 선택할 것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)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5616" y="838200"/>
            <a:ext cx="8143900" cy="5726556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백업의 정의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pPr lvl="1">
              <a:spcBef>
                <a:spcPct val="0"/>
              </a:spcBef>
              <a:buFont typeface="Georgia" pitchFamily="18" charset="0"/>
              <a:buChar char="―"/>
            </a:pPr>
            <a:r>
              <a:rPr lang="en-US" altLang="ko-KR" sz="1600" b="1" dirty="0" smtClean="0"/>
              <a:t>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원본 데이터 보호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복사와  백업은 다른 개념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 lvl="1">
              <a:spcBef>
                <a:spcPct val="0"/>
              </a:spcBef>
              <a:buFont typeface="Georgia" pitchFamily="18" charset="0"/>
              <a:buChar char="―"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컴퓨터 하드디스크 용량 관리위해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다른 장소에 따로 보관하는 파일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 lvl="1">
              <a:spcBef>
                <a:spcPct val="0"/>
              </a:spcBef>
              <a:buFont typeface="Georgia" pitchFamily="18" charset="0"/>
              <a:buChar char="―"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컴퓨터 본체를 도난 망가졌을때 복사는 복원 불가능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백업은 복원 가능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spcBef>
                <a:spcPct val="0"/>
              </a:spcBef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spcBef>
                <a:spcPct val="0"/>
              </a:spcBef>
            </a:pPr>
            <a:endParaRPr lang="en-US" altLang="ko-KR" sz="1600" b="1" dirty="0">
              <a:latin typeface="Batang" pitchFamily="18" charset="-127"/>
              <a:ea typeface="Batang" pitchFamily="18" charset="-127"/>
            </a:endParaRPr>
          </a:p>
          <a:p>
            <a:pPr lvl="1">
              <a:spcBef>
                <a:spcPct val="0"/>
              </a:spcBef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0"/>
              </a:spcBef>
            </a:pP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나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디스크  백업 하기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pPr lvl="1">
              <a:spcBef>
                <a:spcPct val="0"/>
              </a:spcBef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모든 프로그램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보조 프로그램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시스템도구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백업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spcBef>
                <a:spcPct val="0"/>
              </a:spcBef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</a:t>
            </a:r>
          </a:p>
          <a:p>
            <a:pPr lvl="0">
              <a:spcBef>
                <a:spcPct val="0"/>
              </a:spcBef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en-US" sz="1600" b="1" dirty="0">
                <a:latin typeface="Batang" pitchFamily="18" charset="-127"/>
                <a:ea typeface="Batang" pitchFamily="18" charset="-127"/>
              </a:rPr>
              <a:t>시작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600" b="1" dirty="0">
                <a:latin typeface="Batang" pitchFamily="18" charset="-127"/>
                <a:ea typeface="Batang" pitchFamily="18" charset="-127"/>
              </a:rPr>
              <a:t>제어판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&gt;Backup and Restore &gt; Set up Backup&gt;</a:t>
            </a:r>
            <a:r>
              <a:rPr lang="ko-KR" altLang="en-US" sz="1600" b="1" dirty="0">
                <a:latin typeface="Batang" pitchFamily="18" charset="-127"/>
                <a:ea typeface="Batang" pitchFamily="18" charset="-127"/>
              </a:rPr>
              <a:t> 백업 저장할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위치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0"/>
              </a:spcBef>
            </a:pPr>
            <a:r>
              <a:rPr lang="en-US" altLang="ko-KR" sz="16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백업할 드라이브 선택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&gt;Next&gt;review you backup setting&gt;save setting and </a:t>
            </a:r>
          </a:p>
          <a:p>
            <a:pPr lvl="0">
              <a:spcBef>
                <a:spcPct val="0"/>
              </a:spcBef>
            </a:pPr>
            <a:r>
              <a:rPr lang="en-US" altLang="ko-KR" sz="16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run backup</a:t>
            </a:r>
          </a:p>
          <a:p>
            <a:pPr lvl="0">
              <a:spcBef>
                <a:spcPct val="0"/>
              </a:spcBef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0"/>
              </a:spcBef>
            </a:pPr>
            <a:r>
              <a:rPr lang="ko-KR" altLang="en-US" sz="2400" b="1" dirty="0">
                <a:latin typeface="Batang" pitchFamily="18" charset="-127"/>
                <a:ea typeface="Batang" pitchFamily="18" charset="-127"/>
              </a:rPr>
              <a:t>다</a:t>
            </a:r>
            <a:r>
              <a:rPr lang="en-US" altLang="ko-KR" sz="2400" b="1" dirty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400" b="1" dirty="0">
                <a:latin typeface="Batang" pitchFamily="18" charset="-127"/>
                <a:ea typeface="Batang" pitchFamily="18" charset="-127"/>
              </a:rPr>
              <a:t>디스크  복원 하기</a:t>
            </a:r>
            <a:endParaRPr lang="en-US" altLang="ko-KR" sz="2400" b="1" dirty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0"/>
              </a:spcBef>
            </a:pPr>
            <a:endParaRPr lang="en-US" altLang="ko-KR" sz="2400" b="1" dirty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  1. 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모든 프로그램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보조 프로그램 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시스템도구</a:t>
            </a:r>
            <a:endParaRPr lang="en-US" altLang="ko-KR" sz="2000" b="1" dirty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    -&gt;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시스템 복원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이전 시점 선택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 (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달력보고 복원 지점 선택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    -&gt; 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다음 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설정 사항 확인 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–&gt; 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다음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 -&gt; 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재부팅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-&gt; </a:t>
            </a:r>
          </a:p>
          <a:p>
            <a:pPr>
              <a:spcBef>
                <a:spcPct val="0"/>
              </a:spcBef>
            </a:pP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복원완료 상자 확인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.</a:t>
            </a:r>
          </a:p>
          <a:p>
            <a:pPr lvl="1">
              <a:spcBef>
                <a:spcPct val="0"/>
              </a:spcBef>
            </a:pP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    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  2. 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최근 작업 문서나 메일은 영향을 받지 않지만 복원시점 이후 </a:t>
            </a:r>
            <a:endParaRPr lang="en-US" altLang="ko-KR" sz="2000" b="1" dirty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설치한 프로그램은 제거됨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.</a:t>
            </a:r>
          </a:p>
          <a:p>
            <a:pPr lvl="0">
              <a:spcBef>
                <a:spcPct val="0"/>
              </a:spcBef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5984" y="0"/>
            <a:ext cx="4572032" cy="85723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디스크 백업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339752" y="116632"/>
            <a:ext cx="4464496" cy="40466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레지스트리 이용하여 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백업</a:t>
            </a: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71600" y="521296"/>
            <a:ext cx="8964488" cy="60479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1.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레지스트리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: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윈도우 환경하 프로그램이 저장된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데이타이스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파일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.</a:t>
            </a: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          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트리구조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.</a:t>
            </a:r>
            <a:r>
              <a:rPr lang="ko-KR" altLang="en-US" sz="20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레지스트리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에디터에서 편집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    -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시작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실행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(run)&gt; </a:t>
            </a:r>
            <a:r>
              <a:rPr kumimoji="0" lang="en-US" altLang="ko-KR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regedit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확인</a:t>
            </a:r>
            <a:endParaRPr lang="en-US" altLang="ko-KR" sz="2000" b="1" noProof="0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kumimoji="0" lang="en-US" altLang="ko-KR" sz="20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2.</a:t>
            </a:r>
            <a:r>
              <a:rPr kumimoji="0" lang="en-US" altLang="ko-KR" sz="2000" b="1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레지스트리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 백업과 복원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-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백업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: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  <a:sym typeface="Wingdings" pitchFamily="2" charset="2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레지스트리편집기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파일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file&gt;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내보내기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export&gt;</a:t>
            </a: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          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원하는 위치에 폴더 만들어 이름 쓰고 저장하기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-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복원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레지스트리편집기</a:t>
            </a:r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파일</a:t>
            </a:r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file&gt; </a:t>
            </a:r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가져오기</a:t>
            </a:r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import&gt;</a:t>
            </a:r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파일 선택</a:t>
            </a:r>
            <a:endParaRPr lang="en-US" altLang="ko-KR" sz="16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14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 latinLnBrk="1">
              <a:spcBef>
                <a:spcPct val="20000"/>
              </a:spcBef>
              <a:buAutoNum type="arabicPeriod" startAt="2"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4" name="그림 3" descr="레지스트리 편집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96952"/>
            <a:ext cx="6008615" cy="68580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187624" y="3248980"/>
            <a:ext cx="72008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000100" y="1428736"/>
            <a:ext cx="8143900" cy="3647693"/>
            <a:chOff x="352931" y="1420666"/>
            <a:chExt cx="8143900" cy="3647693"/>
          </a:xfrm>
        </p:grpSpPr>
        <p:pic>
          <p:nvPicPr>
            <p:cNvPr id="19" name="Picture 18" descr="INTERNE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96" y="2357430"/>
              <a:ext cx="8068235" cy="2710929"/>
            </a:xfrm>
            <a:prstGeom prst="rect">
              <a:avLst/>
            </a:prstGeom>
          </p:spPr>
        </p:pic>
        <p:sp>
          <p:nvSpPr>
            <p:cNvPr id="20" name="Oval Callout 19"/>
            <p:cNvSpPr/>
            <p:nvPr/>
          </p:nvSpPr>
          <p:spPr>
            <a:xfrm>
              <a:off x="352931" y="1634980"/>
              <a:ext cx="1491818" cy="563457"/>
            </a:xfrm>
            <a:prstGeom prst="wedgeEllipseCallout">
              <a:avLst>
                <a:gd name="adj1" fmla="val -36673"/>
                <a:gd name="adj2" fmla="val 84731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뒤로 앞으로  </a:t>
              </a:r>
              <a:endParaRPr lang="en-US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5643570" y="1420666"/>
              <a:ext cx="1701905" cy="563457"/>
            </a:xfrm>
            <a:prstGeom prst="wedgeEllipseCallout">
              <a:avLst>
                <a:gd name="adj1" fmla="val 22198"/>
                <a:gd name="adj2" fmla="val 116654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새로고침</a:t>
              </a:r>
              <a:endParaRPr lang="en-US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0888" y="2547580"/>
              <a:ext cx="1891006" cy="2112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33" name="Rectangular Callout 32"/>
          <p:cNvSpPr/>
          <p:nvPr/>
        </p:nvSpPr>
        <p:spPr>
          <a:xfrm>
            <a:off x="7358082" y="2643182"/>
            <a:ext cx="1500198" cy="500066"/>
          </a:xfrm>
          <a:prstGeom prst="wedgeRectCallout">
            <a:avLst>
              <a:gd name="adj1" fmla="val 7448"/>
              <a:gd name="adj2" fmla="val -72737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검색어입력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5929322" y="4286256"/>
            <a:ext cx="1000132" cy="500066"/>
          </a:xfrm>
          <a:prstGeom prst="wedgeRectCallout">
            <a:avLst>
              <a:gd name="adj1" fmla="val 136971"/>
              <a:gd name="adj2" fmla="val -194641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패드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1142976" y="4143380"/>
            <a:ext cx="1285884" cy="1071570"/>
          </a:xfrm>
          <a:prstGeom prst="wedgeRectCallout">
            <a:avLst>
              <a:gd name="adj1" fmla="val -51178"/>
              <a:gd name="adj2" fmla="val -120852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즐겨찾기 등록 편집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6" name="Rectangular Callout 35"/>
          <p:cNvSpPr/>
          <p:nvPr/>
        </p:nvSpPr>
        <p:spPr>
          <a:xfrm>
            <a:off x="8286776" y="4143380"/>
            <a:ext cx="857224" cy="1143008"/>
          </a:xfrm>
          <a:prstGeom prst="wedgeRectCallout">
            <a:avLst>
              <a:gd name="adj1" fmla="val 43418"/>
              <a:gd name="adj2" fmla="val -99371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인터넷도구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7072330" y="5143512"/>
            <a:ext cx="1000132" cy="500066"/>
          </a:xfrm>
          <a:prstGeom prst="wedgeRectCallout">
            <a:avLst>
              <a:gd name="adj1" fmla="val 94412"/>
              <a:gd name="adj2" fmla="val -369695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페이지 설정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8" name="Rectangular Callout 37"/>
          <p:cNvSpPr/>
          <p:nvPr/>
        </p:nvSpPr>
        <p:spPr>
          <a:xfrm>
            <a:off x="7000892" y="4143380"/>
            <a:ext cx="1000132" cy="500066"/>
          </a:xfrm>
          <a:prstGeom prst="wedgeRectCallout">
            <a:avLst>
              <a:gd name="adj1" fmla="val 73162"/>
              <a:gd name="adj2" fmla="val -171969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프린터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9" name="Rectangular Callout 38"/>
          <p:cNvSpPr/>
          <p:nvPr/>
        </p:nvSpPr>
        <p:spPr>
          <a:xfrm>
            <a:off x="4786314" y="3857628"/>
            <a:ext cx="1500198" cy="357190"/>
          </a:xfrm>
          <a:prstGeom prst="wedgeRectCallout">
            <a:avLst>
              <a:gd name="adj1" fmla="val 139335"/>
              <a:gd name="adj2" fmla="val -141675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시작페이지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8143900" y="1571612"/>
            <a:ext cx="785818" cy="428628"/>
          </a:xfrm>
          <a:prstGeom prst="wedgeRectCallout">
            <a:avLst>
              <a:gd name="adj1" fmla="val -83066"/>
              <a:gd name="adj2" fmla="val 153722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중지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2714612" y="2000240"/>
            <a:ext cx="1500198" cy="428628"/>
          </a:xfrm>
          <a:prstGeom prst="wedgeRectCallout">
            <a:avLst>
              <a:gd name="adj1" fmla="val -63662"/>
              <a:gd name="adj2" fmla="val 82056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메뉴표시줄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2428860" y="1214422"/>
            <a:ext cx="2000264" cy="500066"/>
          </a:xfrm>
          <a:prstGeom prst="wedgeRectCallout">
            <a:avLst>
              <a:gd name="adj1" fmla="val -76897"/>
              <a:gd name="adj2" fmla="val 194436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주소창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214350" y="6072206"/>
            <a:ext cx="7572492" cy="35719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패드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: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현재 페이지 업데이트 되었을 때 자동으로 재실행 해주는 작업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285984" y="0"/>
            <a:ext cx="5500726" cy="100010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 즐겨찾기 등록방법</a:t>
            </a:r>
            <a:endParaRPr lang="en-US" sz="33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14414" y="1000108"/>
            <a:ext cx="5643602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1. 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메뉴나 도구를 이용하는 방법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4" name="Picture 23" descr="즐겨찾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7128483" cy="397291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857356" y="3214686"/>
            <a:ext cx="2857520" cy="1785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57620" y="4929198"/>
            <a:ext cx="4643438" cy="92869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즐겨찾기 추가</a:t>
            </a:r>
            <a:endParaRPr lang="en-US" altLang="ko-KR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Favorites-&gt;Add to Favorites-&gt;</a:t>
            </a:r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이름 위치 정하기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추가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7620" y="5929306"/>
            <a:ext cx="4643470" cy="92869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즐겨찾기 관리</a:t>
            </a:r>
            <a:endParaRPr lang="en-US" altLang="ko-KR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Add to Favorites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sym typeface="Wingdings" pitchFamily="2" charset="2"/>
              </a:rPr>
              <a:t>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Organize Favorites-&gt; </a:t>
            </a:r>
          </a:p>
          <a:p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New Folder, move, rename, delete 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5984" y="0"/>
            <a:ext cx="5500726" cy="100010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 즐겨찾기 등록방법</a:t>
            </a:r>
            <a:endParaRPr lang="en-US" sz="33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71604" y="642918"/>
            <a:ext cx="6858048" cy="5715040"/>
            <a:chOff x="1785918" y="857232"/>
            <a:chExt cx="6858048" cy="5715040"/>
          </a:xfrm>
        </p:grpSpPr>
        <p:pic>
          <p:nvPicPr>
            <p:cNvPr id="22" name="Picture 21" descr="internet opti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3306" y="1357298"/>
              <a:ext cx="3819525" cy="52149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4" name="Group 23"/>
            <p:cNvGrpSpPr/>
            <p:nvPr/>
          </p:nvGrpSpPr>
          <p:grpSpPr>
            <a:xfrm>
              <a:off x="1785918" y="857232"/>
              <a:ext cx="6858048" cy="2357454"/>
              <a:chOff x="1785918" y="857232"/>
              <a:chExt cx="6858048" cy="2357454"/>
            </a:xfrm>
          </p:grpSpPr>
          <p:sp>
            <p:nvSpPr>
              <p:cNvPr id="15" name="Rectangular Callout 14"/>
              <p:cNvSpPr/>
              <p:nvPr/>
            </p:nvSpPr>
            <p:spPr>
              <a:xfrm>
                <a:off x="1785918" y="1357298"/>
                <a:ext cx="1143008" cy="428628"/>
              </a:xfrm>
              <a:prstGeom prst="wedgeRectCallout">
                <a:avLst>
                  <a:gd name="adj1" fmla="val 116779"/>
                  <a:gd name="adj2" fmla="val 32172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일반</a:t>
                </a:r>
                <a:endParaRPr lang="en-US" altLang="ko-KR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16" name="Rectangular Callout 15"/>
              <p:cNvSpPr/>
              <p:nvPr/>
            </p:nvSpPr>
            <p:spPr>
              <a:xfrm>
                <a:off x="2000232" y="2000240"/>
                <a:ext cx="1143008" cy="428628"/>
              </a:xfrm>
              <a:prstGeom prst="wedgeRectCallout">
                <a:avLst>
                  <a:gd name="adj1" fmla="val 153936"/>
                  <a:gd name="adj2" fmla="val -77266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보안</a:t>
                </a:r>
                <a:endParaRPr lang="en-US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17" name="Rectangular Callout 16"/>
              <p:cNvSpPr/>
              <p:nvPr/>
            </p:nvSpPr>
            <p:spPr>
              <a:xfrm>
                <a:off x="2071670" y="2786058"/>
                <a:ext cx="1214446" cy="428628"/>
              </a:xfrm>
              <a:prstGeom prst="wedgeRectCallout">
                <a:avLst>
                  <a:gd name="adj1" fmla="val 190420"/>
                  <a:gd name="adj2" fmla="val -272140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개인정보</a:t>
                </a:r>
                <a:endParaRPr lang="en-US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18" name="Rectangular Callout 17"/>
              <p:cNvSpPr/>
              <p:nvPr/>
            </p:nvSpPr>
            <p:spPr>
              <a:xfrm>
                <a:off x="4929190" y="857232"/>
                <a:ext cx="1071570" cy="285752"/>
              </a:xfrm>
              <a:prstGeom prst="wedgeRectCallout">
                <a:avLst>
                  <a:gd name="adj1" fmla="val -12447"/>
                  <a:gd name="adj2" fmla="val 235441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내용</a:t>
                </a:r>
                <a:endParaRPr lang="en-US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19" name="Rectangular Callout 18"/>
              <p:cNvSpPr/>
              <p:nvPr/>
            </p:nvSpPr>
            <p:spPr>
              <a:xfrm>
                <a:off x="7572396" y="1142984"/>
                <a:ext cx="1071570" cy="357190"/>
              </a:xfrm>
              <a:prstGeom prst="wedgeRectCallout">
                <a:avLst>
                  <a:gd name="adj1" fmla="val -82820"/>
                  <a:gd name="adj2" fmla="val 97252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고급</a:t>
                </a:r>
                <a:endParaRPr lang="en-US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20" name="Rectangular Callout 19"/>
              <p:cNvSpPr/>
              <p:nvPr/>
            </p:nvSpPr>
            <p:spPr>
              <a:xfrm>
                <a:off x="6215074" y="928670"/>
                <a:ext cx="1071570" cy="285752"/>
              </a:xfrm>
              <a:prstGeom prst="wedgeRectCallout">
                <a:avLst>
                  <a:gd name="adj1" fmla="val -69116"/>
                  <a:gd name="adj2" fmla="val 229166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연결</a:t>
                </a:r>
                <a:endParaRPr lang="en-US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  <p:sp>
          <p:nvSpPr>
            <p:cNvPr id="21" name="Rectangular Callout 20"/>
            <p:cNvSpPr/>
            <p:nvPr/>
          </p:nvSpPr>
          <p:spPr>
            <a:xfrm>
              <a:off x="7500958" y="2071678"/>
              <a:ext cx="1143008" cy="285752"/>
            </a:xfrm>
            <a:prstGeom prst="wedgeRectCallout">
              <a:avLst>
                <a:gd name="adj1" fmla="val -125162"/>
                <a:gd name="adj2" fmla="val -110754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프로그램</a:t>
              </a:r>
              <a:endParaRPr lang="en-US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2" name="Subtitle 2"/>
          <p:cNvSpPr txBox="1">
            <a:spLocks/>
          </p:cNvSpPr>
          <p:nvPr/>
        </p:nvSpPr>
        <p:spPr>
          <a:xfrm>
            <a:off x="1285852" y="6215082"/>
            <a:ext cx="3571900" cy="64291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14350" indent="-514350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인터넷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-&gt;tools-&gt;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인터넷 옵션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제어판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인터넷 옵션 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285984" y="0"/>
            <a:ext cx="4572032" cy="642918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net o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142984"/>
            <a:ext cx="3819525" cy="496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29" name="Rectangular Callout 28"/>
          <p:cNvSpPr/>
          <p:nvPr/>
        </p:nvSpPr>
        <p:spPr>
          <a:xfrm>
            <a:off x="1000100" y="2071678"/>
            <a:ext cx="1643074" cy="2928958"/>
          </a:xfrm>
          <a:prstGeom prst="wedgeRectCallout">
            <a:avLst>
              <a:gd name="adj1" fmla="val 132753"/>
              <a:gd name="adj2" fmla="val -37906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기본 홈페이지 설정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현재페이지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현재 익스플로러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홈피를 설정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기본값설정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 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MSN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사이트 설정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빈페이지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 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빈 화면 표시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00100" y="642918"/>
            <a:ext cx="3143272" cy="428628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가</a:t>
            </a:r>
            <a:r>
              <a:rPr lang="en-US" altLang="ko-KR" sz="32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 </a:t>
            </a: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인터넷옵션 일반</a:t>
            </a:r>
            <a:endParaRPr lang="en-US" sz="32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286512" y="642918"/>
            <a:ext cx="2857488" cy="6000792"/>
          </a:xfrm>
          <a:prstGeom prst="wedgeRectCallout">
            <a:avLst>
              <a:gd name="adj1" fmla="val -91872"/>
              <a:gd name="adj2" fmla="val 3338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검색기록 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Browsing history: 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-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삭제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delete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-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설정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setting</a:t>
            </a: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삭제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delete: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저장된 임시파일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쿠키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,History,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삭제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설정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settings: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임시 인터넷  파일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및 열어본  페이지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목록 설정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체크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방법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기간설정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임시 인터넷 파일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익스플로러는 나중에 빨리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볼 수 있게  웹 페이지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이미지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및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이미지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복사본을 저장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페이지를 열때 마다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1">
              <a:buFont typeface="Courier New" pitchFamily="49" charset="0"/>
              <a:buChar char="o"/>
            </a:pP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인터넷을 시작할때마다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자동으로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확인하지 않음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1">
              <a:buFont typeface="Courier New" pitchFamily="49" charset="0"/>
              <a:buChar char="o"/>
            </a:pP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기록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History:   </a:t>
            </a:r>
          </a:p>
          <a:p>
            <a:pPr lvl="1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익스플로러에서 방문한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웹 사이트 목록을 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저장하는 기간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지정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페이지 보관일수 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:20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net o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142984"/>
            <a:ext cx="3819525" cy="496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00100" y="642918"/>
            <a:ext cx="3143272" cy="428628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가</a:t>
            </a:r>
            <a:r>
              <a:rPr lang="en-US" altLang="ko-KR" sz="32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 </a:t>
            </a: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인터넷옵션 일반</a:t>
            </a:r>
            <a:endParaRPr lang="en-US" sz="32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000760" y="3643314"/>
            <a:ext cx="1714512" cy="357190"/>
          </a:xfrm>
          <a:prstGeom prst="wedgeRectCallout">
            <a:avLst>
              <a:gd name="adj1" fmla="val -71023"/>
              <a:gd name="adj2" fmla="val 91848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검색사이트 설정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072198" y="4429132"/>
            <a:ext cx="2643206" cy="571504"/>
          </a:xfrm>
          <a:prstGeom prst="wedgeRectCallout">
            <a:avLst>
              <a:gd name="adj1" fmla="val -77613"/>
              <a:gd name="adj2" fmla="val 4190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여러개 창을 텝형태로 만드는 것 설정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929322" y="5429264"/>
            <a:ext cx="2786082" cy="571504"/>
          </a:xfrm>
          <a:prstGeom prst="wedgeRectCallout">
            <a:avLst>
              <a:gd name="adj1" fmla="val -158326"/>
              <a:gd name="adj2" fmla="val -89591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페이지 스타일설정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칼라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언어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글꼴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폰트 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00100" y="642918"/>
            <a:ext cx="8143900" cy="5729292"/>
            <a:chOff x="1000100" y="642918"/>
            <a:chExt cx="8143900" cy="5729292"/>
          </a:xfrm>
        </p:grpSpPr>
        <p:grpSp>
          <p:nvGrpSpPr>
            <p:cNvPr id="15" name="Group 14"/>
            <p:cNvGrpSpPr/>
            <p:nvPr/>
          </p:nvGrpSpPr>
          <p:grpSpPr>
            <a:xfrm>
              <a:off x="2571736" y="1285860"/>
              <a:ext cx="6572264" cy="5086350"/>
              <a:chOff x="2571736" y="1285860"/>
              <a:chExt cx="6572264" cy="5086350"/>
            </a:xfrm>
          </p:grpSpPr>
          <p:pic>
            <p:nvPicPr>
              <p:cNvPr id="7" name="Picture 6" descr="internet SECURITY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73450" y="1285860"/>
                <a:ext cx="3895725" cy="5086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" name="Rectangular Callout 7"/>
              <p:cNvSpPr/>
              <p:nvPr/>
            </p:nvSpPr>
            <p:spPr>
              <a:xfrm>
                <a:off x="6859730" y="2071678"/>
                <a:ext cx="1928858" cy="928694"/>
              </a:xfrm>
              <a:prstGeom prst="wedgeRectCallout">
                <a:avLst>
                  <a:gd name="adj1" fmla="val -88615"/>
                  <a:gd name="adj2" fmla="val -1039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사용할 수 있는 웹 콘텐츠 영역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,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이 웹텐츠를 보안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.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71736" y="2214554"/>
                <a:ext cx="3859366" cy="78581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ular Callout 9"/>
              <p:cNvSpPr/>
              <p:nvPr/>
            </p:nvSpPr>
            <p:spPr>
              <a:xfrm>
                <a:off x="6788292" y="3214686"/>
                <a:ext cx="2143172" cy="500066"/>
              </a:xfrm>
              <a:prstGeom prst="wedgeRectCallout">
                <a:avLst>
                  <a:gd name="adj1" fmla="val -88012"/>
                  <a:gd name="adj2" fmla="val 137821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인터넷 영역 보안수준 설정</a:t>
                </a:r>
                <a:endPara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11" name="Rectangular Callout 10"/>
              <p:cNvSpPr/>
              <p:nvPr/>
            </p:nvSpPr>
            <p:spPr>
              <a:xfrm>
                <a:off x="6573978" y="4214818"/>
                <a:ext cx="2570022" cy="1143008"/>
              </a:xfrm>
              <a:prstGeom prst="wedgeRectCallout">
                <a:avLst>
                  <a:gd name="adj1" fmla="val -116693"/>
                  <a:gd name="adj2" fmla="val 21990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-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사용자 지정 수준 클릭하면</a:t>
                </a:r>
                <a:endPara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  <a:p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  사용자 임의로 지정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,</a:t>
                </a:r>
              </a:p>
              <a:p>
                <a:r>
                  <a:rPr lang="en-US" altLang="ko-KR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-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원하는 사이트 기본값이든 </a:t>
                </a:r>
                <a:endPara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  <a:p>
                <a:r>
                  <a:rPr lang="en-US" altLang="ko-KR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 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설정 변경 가능 </a:t>
                </a:r>
              </a:p>
            </p:txBody>
          </p:sp>
        </p:grp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000100" y="642918"/>
              <a:ext cx="4638700" cy="428628"/>
            </a:xfrm>
            <a:prstGeom prst="rect">
              <a:avLst/>
            </a:prstGeom>
          </p:spPr>
          <p:txBody>
            <a:bodyPr anchor="b">
              <a:normAutofit fontScale="52500" lnSpcReduction="20000"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ko-KR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 </a:t>
              </a:r>
              <a:r>
                <a:rPr kumimoji="0" lang="ko-KR" altLang="en-US" sz="4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나</a:t>
              </a:r>
              <a:r>
                <a:rPr lang="en-US" altLang="ko-KR" sz="4600" b="1" dirty="0" smtClean="0"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+mj-cs"/>
                </a:rPr>
                <a:t>. </a:t>
              </a:r>
              <a:r>
                <a:rPr lang="ko-KR" altLang="en-US" sz="4600" b="1" dirty="0" smtClean="0">
                  <a:latin typeface="Batang" pitchFamily="18" charset="-127"/>
                  <a:ea typeface="Batang" pitchFamily="18" charset="-127"/>
                </a:rPr>
                <a:t>인터넷옵션 보안 </a:t>
              </a:r>
              <a:r>
                <a:rPr lang="en-US" altLang="ko-KR" sz="4600" b="1" dirty="0" smtClean="0">
                  <a:latin typeface="Batang" pitchFamily="18" charset="-127"/>
                  <a:ea typeface="Batang" pitchFamily="18" charset="-127"/>
                </a:rPr>
                <a:t>Security</a:t>
              </a:r>
              <a:endParaRPr lang="en-US" sz="4600" b="1" dirty="0" smtClean="0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18</a:t>
            </a:fld>
            <a:endParaRPr kumimoji="0"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28662" y="714356"/>
            <a:ext cx="8072462" cy="5795968"/>
            <a:chOff x="1000100" y="857232"/>
            <a:chExt cx="8072462" cy="5795968"/>
          </a:xfrm>
        </p:grpSpPr>
        <p:pic>
          <p:nvPicPr>
            <p:cNvPr id="10" name="Picture 9" descr="internet PTIVA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1736" y="1643050"/>
              <a:ext cx="3848100" cy="50101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ular Callout 23"/>
            <p:cNvSpPr/>
            <p:nvPr/>
          </p:nvSpPr>
          <p:spPr>
            <a:xfrm>
              <a:off x="1142976" y="2571744"/>
              <a:ext cx="1428760" cy="571504"/>
            </a:xfrm>
            <a:prstGeom prst="wedgeRectCallout">
              <a:avLst>
                <a:gd name="adj1" fmla="val 70835"/>
                <a:gd name="adj2" fmla="val 72388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기본값 설정이 중요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5" name="Rectangular Callout 24"/>
            <p:cNvSpPr/>
            <p:nvPr/>
          </p:nvSpPr>
          <p:spPr>
            <a:xfrm>
              <a:off x="6429388" y="2357430"/>
              <a:ext cx="2643174" cy="1857388"/>
            </a:xfrm>
            <a:prstGeom prst="wedgeRectCallout">
              <a:avLst>
                <a:gd name="adj1" fmla="val -107380"/>
                <a:gd name="adj2" fmla="val 41217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고급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:</a:t>
              </a: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-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쿠키 수신 여부 지정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-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쿠키란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: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웹사이트 방문기록을 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텍스트 파일로 사용자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컴퓨터에 저장하는 것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.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6" name="Rectangular Callout 25"/>
            <p:cNvSpPr/>
            <p:nvPr/>
          </p:nvSpPr>
          <p:spPr>
            <a:xfrm>
              <a:off x="6643702" y="4714884"/>
              <a:ext cx="1928826" cy="428628"/>
            </a:xfrm>
            <a:prstGeom prst="wedgeRectCallout">
              <a:avLst>
                <a:gd name="adj1" fmla="val -82761"/>
                <a:gd name="adj2" fmla="val -58466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팝업차단여부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.</a:t>
              </a:r>
            </a:p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안내창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공지사항 차단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000100" y="857232"/>
              <a:ext cx="4071966" cy="428628"/>
            </a:xfrm>
            <a:prstGeom prst="rect">
              <a:avLst/>
            </a:prstGeom>
          </p:spPr>
          <p:txBody>
            <a:bodyPr anchor="b">
              <a:normAutofit fontScale="75000" lnSpcReduction="20000"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0" lang="ko-KR" alt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 </a:t>
              </a:r>
              <a:r>
                <a:rPr kumimoji="0" lang="ko-KR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다</a:t>
              </a:r>
              <a:r>
                <a:rPr lang="en-US" altLang="ko-KR" sz="3200" b="1" dirty="0" smtClean="0"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+mj-cs"/>
                </a:rPr>
                <a:t>. </a:t>
              </a:r>
              <a:r>
                <a:rPr lang="ko-KR" altLang="en-US" sz="3600" b="1" dirty="0" smtClean="0">
                  <a:latin typeface="Batang" pitchFamily="18" charset="-127"/>
                  <a:ea typeface="Batang" pitchFamily="18" charset="-127"/>
                </a:rPr>
                <a:t>인터넷옵션 개인정보</a:t>
              </a:r>
              <a:endParaRPr lang="en-US" sz="3600" b="1" dirty="0" smtClean="0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285984" y="0"/>
            <a:ext cx="4572032" cy="85723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786578" y="714356"/>
            <a:ext cx="1857388" cy="714380"/>
          </a:xfrm>
          <a:prstGeom prst="wedgeRectCallout">
            <a:avLst>
              <a:gd name="adj1" fmla="val -211157"/>
              <a:gd name="adj2" fmla="val 106095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내 의사와 상관없이 사용자가 불법으로 하면 차단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142984"/>
            <a:ext cx="6505575" cy="3657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14546" y="0"/>
            <a:ext cx="5429288" cy="78579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시작메뉴</a:t>
            </a:r>
            <a:r>
              <a:rPr 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효율적으로 사용하기</a:t>
            </a:r>
            <a:endParaRPr lang="en-US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00364" y="1000108"/>
            <a:ext cx="6000792" cy="2000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mpd="dbl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1.Icon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과 바로가기 아이콘의 차이점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- </a:t>
            </a:r>
            <a:r>
              <a:rPr 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Icon               : </a:t>
            </a:r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삭제하면  프로그램  자체가  삭제됨</a:t>
            </a:r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altLang="ko-KR" sz="16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16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바로가기 아이콘</a:t>
            </a:r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화살표가 나타남</a:t>
            </a:r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</a:t>
            </a:r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삭제해도  프로그램은  사라지지  않음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4414" y="1142984"/>
            <a:ext cx="1571636" cy="24288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2571736" y="1928802"/>
            <a:ext cx="785818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1857356" y="2714620"/>
            <a:ext cx="1785950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000364" y="3143248"/>
            <a:ext cx="6000792" cy="2286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cmpd="dbl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최근 사용 프로그램을 고정 프로그램화 하려면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최근 사용 프로그램</a:t>
            </a:r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오른쪽 마우스클릭</a:t>
            </a:r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 Pin to start menu</a:t>
            </a:r>
          </a:p>
          <a:p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</a:p>
          <a:p>
            <a:endParaRPr lang="en-US" sz="16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고정 프로그램에서 사라지게  하려면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고정 프로그램</a:t>
            </a:r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오른쪽 마우스클릭</a:t>
            </a:r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 Unpin to start menu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00364" y="5500702"/>
            <a:ext cx="6000792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3.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바로가기 아이콘을 만들려면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사용 프로그램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오른쪽 마우스클릭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-&gt;Send to-&gt;</a:t>
            </a: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Desk Top(Create shortcut)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net CONT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175" y="1214422"/>
            <a:ext cx="7743825" cy="49625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714744" y="2714620"/>
            <a:ext cx="1643074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ular Callout 11"/>
          <p:cNvSpPr/>
          <p:nvPr/>
        </p:nvSpPr>
        <p:spPr>
          <a:xfrm>
            <a:off x="1214414" y="4857760"/>
            <a:ext cx="3714776" cy="1500198"/>
          </a:xfrm>
          <a:prstGeom prst="wedgeRectCallout">
            <a:avLst>
              <a:gd name="adj1" fmla="val 41271"/>
              <a:gd name="adj2" fmla="val -113869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자동완성 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Autocomplete: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자주 가는 사이트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주소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ID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비밀번호 기억 여부 지정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웹주소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양식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양식에 사용할 사용자 이름과  암호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암호저장 여부 확인 체크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714976" y="1071546"/>
            <a:ext cx="3429024" cy="571504"/>
          </a:xfrm>
          <a:prstGeom prst="wedgeRectCallout">
            <a:avLst>
              <a:gd name="adj1" fmla="val -112602"/>
              <a:gd name="adj2" fmla="val 197435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유해 사이트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불이익을 줄 수 있는 사이트 차단가능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00100" y="857232"/>
            <a:ext cx="3143272" cy="428628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라</a:t>
            </a:r>
            <a:r>
              <a:rPr lang="en-US" altLang="ko-KR" sz="32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 </a:t>
            </a: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인터넷옵션 내용</a:t>
            </a:r>
            <a:endParaRPr lang="en-US" sz="32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19</a:t>
            </a:fld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5984" y="0"/>
            <a:ext cx="4572032" cy="100010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72364" y="3214686"/>
            <a:ext cx="1571636" cy="92869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공포감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위험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야기하는 콘텐츠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노출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도박묘사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마약복용묘사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20</a:t>
            </a:fld>
            <a:endParaRPr kumimoji="0"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00100" y="642918"/>
            <a:ext cx="8143900" cy="5905505"/>
            <a:chOff x="1000100" y="642918"/>
            <a:chExt cx="8143900" cy="5905505"/>
          </a:xfrm>
        </p:grpSpPr>
        <p:pic>
          <p:nvPicPr>
            <p:cNvPr id="8" name="Picture 7" descr="internet ADVANCE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8894" y="1357298"/>
              <a:ext cx="3857625" cy="5191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ectangular Callout 11"/>
            <p:cNvSpPr/>
            <p:nvPr/>
          </p:nvSpPr>
          <p:spPr>
            <a:xfrm>
              <a:off x="1357258" y="2285992"/>
              <a:ext cx="1785950" cy="1785950"/>
            </a:xfrm>
            <a:prstGeom prst="wedgeRectCallout">
              <a:avLst>
                <a:gd name="adj1" fmla="val 65890"/>
                <a:gd name="adj2" fmla="val -17431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웹페이지 그림 표시 여부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링크의 밑줄 표시 여부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인쇄시  배경색  이미지 인쇄여부 지정하는 곳 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000100" y="642918"/>
              <a:ext cx="3800500" cy="428628"/>
            </a:xfrm>
            <a:prstGeom prst="rect">
              <a:avLst/>
            </a:prstGeom>
          </p:spPr>
          <p:txBody>
            <a:bodyPr anchor="b">
              <a:normAutofit fontScale="60000" lnSpcReduction="20000"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0" lang="ko-KR" alt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 </a:t>
              </a:r>
              <a:r>
                <a:rPr lang="ko-KR" altLang="en-US" sz="3600" b="1" dirty="0"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</a:rPr>
                <a:t>바</a:t>
              </a:r>
              <a:r>
                <a:rPr lang="en-US" altLang="ko-KR" sz="3600" b="1" dirty="0" smtClean="0"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+mj-cs"/>
                </a:rPr>
                <a:t>. </a:t>
              </a:r>
              <a:r>
                <a:rPr lang="ko-KR" altLang="en-US" sz="3600" b="1" dirty="0" smtClean="0">
                  <a:latin typeface="Batang" pitchFamily="18" charset="-127"/>
                  <a:ea typeface="Batang" pitchFamily="18" charset="-127"/>
                </a:rPr>
                <a:t>인터넷옵션 고급</a:t>
              </a:r>
              <a:r>
                <a:rPr lang="en-US" altLang="ko-KR" sz="3600" b="1" dirty="0" smtClean="0">
                  <a:latin typeface="Batang" pitchFamily="18" charset="-127"/>
                  <a:ea typeface="Batang" pitchFamily="18" charset="-127"/>
                </a:rPr>
                <a:t>	</a:t>
              </a:r>
              <a:endParaRPr lang="en-US" sz="3600" b="1" dirty="0" smtClean="0"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1" name="Rectangular Callout 10"/>
            <p:cNvSpPr/>
            <p:nvPr/>
          </p:nvSpPr>
          <p:spPr>
            <a:xfrm>
              <a:off x="7286612" y="3929066"/>
              <a:ext cx="1857388" cy="714380"/>
            </a:xfrm>
            <a:prstGeom prst="wedgeRectCallout">
              <a:avLst>
                <a:gd name="adj1" fmla="val -96379"/>
                <a:gd name="adj2" fmla="val 61219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잘못입력시 고급설정 복원 클릭 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인터넷 프로그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2818418" cy="3089420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0" y="457200"/>
            <a:ext cx="5090865" cy="1675656"/>
            <a:chOff x="1288105" y="-1301424"/>
            <a:chExt cx="3129155" cy="9915119"/>
          </a:xfrm>
        </p:grpSpPr>
        <p:sp>
          <p:nvSpPr>
            <p:cNvPr id="9" name="Rectangular Callout 8"/>
            <p:cNvSpPr/>
            <p:nvPr/>
          </p:nvSpPr>
          <p:spPr>
            <a:xfrm>
              <a:off x="1288105" y="3074621"/>
              <a:ext cx="1500198" cy="5539074"/>
            </a:xfrm>
            <a:prstGeom prst="wedgeRectCallout">
              <a:avLst>
                <a:gd name="adj1" fmla="val 87793"/>
                <a:gd name="adj2" fmla="val 157786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인터넷 통해 사용되는 프로그램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변경 가능</a:t>
              </a:r>
              <a:r>
                <a:rPr lang="ko-KR" altLang="en-US" sz="1400" dirty="0" smtClean="0">
                  <a:latin typeface="Batang" pitchFamily="18" charset="-127"/>
                  <a:ea typeface="Batang" pitchFamily="18" charset="-127"/>
                </a:rPr>
                <a:t>연결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850151" y="-1301424"/>
              <a:ext cx="2567109" cy="2683833"/>
            </a:xfrm>
            <a:prstGeom prst="rect">
              <a:avLst/>
            </a:prstGeom>
          </p:spPr>
          <p:txBody>
            <a:bodyPr anchor="b">
              <a:normAutofit fontScale="40000" lnSpcReduction="20000"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0" lang="ko-KR" alt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 </a:t>
              </a:r>
              <a:r>
                <a:rPr kumimoji="0" lang="ko-KR" altLang="en-US" sz="6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마</a:t>
              </a:r>
              <a:r>
                <a:rPr kumimoji="0" lang="en-US" altLang="ko-KR" sz="6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.</a:t>
              </a:r>
              <a:r>
                <a:rPr lang="en-US" altLang="ko-KR" sz="6400" b="1" dirty="0" smtClean="0"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+mj-cs"/>
                </a:rPr>
                <a:t> </a:t>
              </a:r>
              <a:r>
                <a:rPr lang="ko-KR" altLang="en-US" sz="6400" b="1" dirty="0" smtClean="0">
                  <a:latin typeface="Batang" pitchFamily="18" charset="-127"/>
                  <a:ea typeface="Batang" pitchFamily="18" charset="-127"/>
                </a:rPr>
                <a:t>인터넷옵션 프로그램</a:t>
              </a:r>
              <a:endParaRPr lang="en-US" sz="6400" b="1" dirty="0" smtClean="0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2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21</a:t>
            </a:fld>
            <a:endParaRPr kumimoji="0"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38400" y="0"/>
            <a:ext cx="4572032" cy="47667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그림 10" descr="인터넷 프로그램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5473" y="533400"/>
            <a:ext cx="3948527" cy="2637696"/>
          </a:xfrm>
          <a:prstGeom prst="rect">
            <a:avLst/>
          </a:prstGeom>
        </p:spPr>
      </p:pic>
      <p:sp>
        <p:nvSpPr>
          <p:cNvPr id="15" name="Rectangular Callout 9"/>
          <p:cNvSpPr/>
          <p:nvPr/>
        </p:nvSpPr>
        <p:spPr>
          <a:xfrm>
            <a:off x="6372200" y="0"/>
            <a:ext cx="1855140" cy="531440"/>
          </a:xfrm>
          <a:prstGeom prst="wedgeRectCallout">
            <a:avLst>
              <a:gd name="adj1" fmla="val -35490"/>
              <a:gd name="adj2" fmla="val 323187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 컴퓨터의 기본 프로그램 클릭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ular Callout 9"/>
          <p:cNvSpPr/>
          <p:nvPr/>
        </p:nvSpPr>
        <p:spPr>
          <a:xfrm>
            <a:off x="1475656" y="4581128"/>
            <a:ext cx="1855140" cy="531440"/>
          </a:xfrm>
          <a:prstGeom prst="wedgeRectCallout">
            <a:avLst>
              <a:gd name="adj1" fmla="val 167015"/>
              <a:gd name="adj2" fmla="val 55121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Ms window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클릭했을 경우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" name="그림 16" descr="인터넷 프로그램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636912"/>
            <a:ext cx="3275856" cy="2523350"/>
          </a:xfrm>
          <a:prstGeom prst="rect">
            <a:avLst/>
          </a:prstGeom>
        </p:spPr>
      </p:pic>
      <p:sp>
        <p:nvSpPr>
          <p:cNvPr id="18" name="Rectangular Callout 9"/>
          <p:cNvSpPr/>
          <p:nvPr/>
        </p:nvSpPr>
        <p:spPr>
          <a:xfrm>
            <a:off x="2483768" y="3429000"/>
            <a:ext cx="1855140" cy="531440"/>
          </a:xfrm>
          <a:prstGeom prst="wedgeRectCallout">
            <a:avLst>
              <a:gd name="adj1" fmla="val 101097"/>
              <a:gd name="adj2" fmla="val -67187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가지 중 사용할 프로그램 클릭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4" name="그림 13" descr="인터넷 프로그램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933056"/>
            <a:ext cx="3563888" cy="274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14382" y="1428736"/>
            <a:ext cx="7929618" cy="50006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2700" b="1" dirty="0" smtClean="0"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sz="25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500" b="1" dirty="0" smtClean="0">
                <a:latin typeface="Batang" pitchFamily="18" charset="-127"/>
                <a:ea typeface="Batang" pitchFamily="18" charset="-127"/>
              </a:rPr>
              <a:t>인터넷 이미지 검색 </a:t>
            </a:r>
            <a:endParaRPr lang="en-US" altLang="ko-KR" sz="2500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en-US" altLang="ko-K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 - </a:t>
            </a:r>
            <a:r>
              <a:rPr kumimoji="0" lang="ko-KR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인터넷검색창</a:t>
            </a:r>
            <a:r>
              <a:rPr kumimoji="0" lang="en-US" altLang="ko-K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-&gt;</a:t>
            </a:r>
            <a:r>
              <a:rPr kumimoji="0" lang="ko-KR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검색어입력</a:t>
            </a:r>
            <a:r>
              <a:rPr kumimoji="0" lang="en-US" altLang="ko-K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-&gt;</a:t>
            </a:r>
            <a:r>
              <a:rPr lang="en-US" altLang="ko-KR" sz="2100" b="1" dirty="0" smtClean="0">
                <a:latin typeface="Batang" pitchFamily="18" charset="-127"/>
                <a:ea typeface="Batang" pitchFamily="18" charset="-127"/>
                <a:cs typeface="+mj-cs"/>
              </a:rPr>
              <a:t>IMAGE-&gt;</a:t>
            </a:r>
            <a:r>
              <a:rPr lang="ko-KR" altLang="en-US" sz="2100" b="1" dirty="0" smtClean="0">
                <a:latin typeface="Batang" pitchFamily="18" charset="-127"/>
                <a:ea typeface="Batang" pitchFamily="18" charset="-127"/>
                <a:cs typeface="+mj-cs"/>
              </a:rPr>
              <a:t>이미지 한장 선택</a:t>
            </a:r>
            <a:r>
              <a:rPr lang="en-US" altLang="ko-KR" sz="2100" b="1" dirty="0" smtClean="0">
                <a:latin typeface="Batang" pitchFamily="18" charset="-127"/>
                <a:ea typeface="Batang" pitchFamily="18" charset="-127"/>
                <a:cs typeface="+mj-cs"/>
              </a:rPr>
              <a:t>-&gt;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100" b="1" dirty="0" smtClean="0">
                <a:latin typeface="Batang" pitchFamily="18" charset="-127"/>
                <a:ea typeface="Batang" pitchFamily="18" charset="-127"/>
                <a:cs typeface="+mj-cs"/>
              </a:rPr>
              <a:t>      </a:t>
            </a:r>
            <a:r>
              <a:rPr lang="ko-KR" altLang="en-US" sz="2100" b="1" dirty="0" smtClean="0">
                <a:latin typeface="Batang" pitchFamily="18" charset="-127"/>
                <a:ea typeface="Batang" pitchFamily="18" charset="-127"/>
                <a:cs typeface="+mj-cs"/>
              </a:rPr>
              <a:t>마우스 우</a:t>
            </a:r>
            <a:r>
              <a:rPr lang="en-US" altLang="ko-KR" sz="2100" b="1" dirty="0" smtClean="0"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2100" b="1" dirty="0" smtClean="0">
                <a:latin typeface="Batang" pitchFamily="18" charset="-127"/>
                <a:ea typeface="Batang" pitchFamily="18" charset="-127"/>
                <a:cs typeface="+mj-cs"/>
              </a:rPr>
              <a:t> 클릭</a:t>
            </a:r>
            <a:r>
              <a:rPr lang="en-US" altLang="ko-KR" sz="2100" b="1" dirty="0" smtClean="0">
                <a:latin typeface="Batang" pitchFamily="18" charset="-127"/>
                <a:ea typeface="Batang" pitchFamily="18" charset="-127"/>
                <a:cs typeface="+mj-cs"/>
              </a:rPr>
              <a:t>-&gt;save picture as-&gt;</a:t>
            </a:r>
            <a:r>
              <a:rPr lang="ko-KR" altLang="en-US" sz="2100" b="1" dirty="0" smtClean="0">
                <a:latin typeface="Batang" pitchFamily="18" charset="-127"/>
                <a:ea typeface="Batang" pitchFamily="18" charset="-127"/>
                <a:cs typeface="+mj-cs"/>
              </a:rPr>
              <a:t>폴더 지정</a:t>
            </a:r>
            <a:endParaRPr lang="en-US" altLang="ko-KR" sz="2100" b="1" dirty="0" smtClean="0"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  </a:t>
            </a:r>
            <a:r>
              <a:rPr kumimoji="0" lang="en-US" altLang="ko-K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- </a:t>
            </a:r>
            <a:r>
              <a:rPr kumimoji="0" lang="ko-KR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저작권 유의</a:t>
            </a:r>
            <a:endParaRPr kumimoji="0" lang="en-US" altLang="ko-KR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endParaRPr lang="en-US" altLang="ko-KR" sz="25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500" b="1" dirty="0" smtClean="0">
                <a:latin typeface="Batang" pitchFamily="18" charset="-127"/>
                <a:ea typeface="Batang" pitchFamily="18" charset="-127"/>
              </a:rPr>
              <a:t>나</a:t>
            </a:r>
            <a:r>
              <a:rPr lang="en-US" altLang="ko-KR" sz="25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500" b="1" dirty="0" smtClean="0">
                <a:latin typeface="Batang" pitchFamily="18" charset="-127"/>
                <a:ea typeface="Batang" pitchFamily="18" charset="-127"/>
              </a:rPr>
              <a:t>  메일 가입하기</a:t>
            </a:r>
            <a:endParaRPr lang="en-US" altLang="ko-KR" sz="25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5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가입할 메일 웹사이트 선택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메일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-&gt;Create Account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회원 가입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    -&gt; Sign up-&gt;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Create Account</a:t>
            </a: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5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500" b="1" dirty="0" smtClean="0">
                <a:latin typeface="Batang" pitchFamily="18" charset="-127"/>
                <a:ea typeface="Batang" pitchFamily="18" charset="-127"/>
              </a:rPr>
              <a:t>다</a:t>
            </a:r>
            <a:r>
              <a:rPr lang="en-US" altLang="ko-KR" sz="25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500" b="1" dirty="0" smtClean="0">
                <a:latin typeface="Batang" pitchFamily="18" charset="-127"/>
                <a:ea typeface="Batang" pitchFamily="18" charset="-127"/>
              </a:rPr>
              <a:t> 필요없는 메일 계정 삭제하기</a:t>
            </a:r>
            <a:endParaRPr lang="en-US" altLang="ko-KR" sz="25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5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2500" b="1" dirty="0" err="1" smtClean="0">
                <a:latin typeface="Batang" pitchFamily="18" charset="-127"/>
                <a:ea typeface="Batang" pitchFamily="18" charset="-127"/>
              </a:rPr>
              <a:t>daum</a:t>
            </a:r>
            <a:r>
              <a:rPr lang="en-US" altLang="ko-KR" sz="25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2100" b="1" dirty="0" smtClean="0">
                <a:latin typeface="Batang" pitchFamily="18" charset="-127"/>
                <a:ea typeface="Batang" pitchFamily="18" charset="-127"/>
              </a:rPr>
              <a:t>가입한 메일 로그온</a:t>
            </a:r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sz="2100" b="1" dirty="0" smtClean="0">
                <a:latin typeface="Batang" pitchFamily="18" charset="-127"/>
                <a:ea typeface="Batang" pitchFamily="18" charset="-127"/>
              </a:rPr>
              <a:t>내정보</a:t>
            </a:r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2100" b="1" dirty="0" smtClean="0">
                <a:latin typeface="Batang" pitchFamily="18" charset="-127"/>
                <a:ea typeface="Batang" pitchFamily="18" charset="-127"/>
              </a:rPr>
              <a:t>회원 탈퇴</a:t>
            </a:r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2500" b="1" dirty="0" smtClean="0">
                <a:latin typeface="Batang" pitchFamily="18" charset="-127"/>
                <a:ea typeface="Batang" pitchFamily="18" charset="-127"/>
              </a:rPr>
              <a:t>           - </a:t>
            </a:r>
            <a:r>
              <a:rPr lang="ko-KR" altLang="en-US" sz="2100" b="1" dirty="0" smtClean="0">
                <a:latin typeface="Batang" pitchFamily="18" charset="-127"/>
                <a:ea typeface="Batang" pitchFamily="18" charset="-127"/>
              </a:rPr>
              <a:t>회원 탈퇴시 유의 사항 읽기</a:t>
            </a:r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 Google : </a:t>
            </a:r>
            <a:r>
              <a:rPr lang="ko-KR" altLang="en-US" sz="2100" b="1" dirty="0" smtClean="0">
                <a:latin typeface="Batang" pitchFamily="18" charset="-127"/>
                <a:ea typeface="Batang" pitchFamily="18" charset="-127"/>
              </a:rPr>
              <a:t>구글 로그온</a:t>
            </a:r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sz="2100" b="1" dirty="0" smtClean="0">
                <a:latin typeface="Batang" pitchFamily="18" charset="-127"/>
                <a:ea typeface="Batang" pitchFamily="18" charset="-127"/>
              </a:rPr>
              <a:t>홈</a:t>
            </a:r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2100" b="1" dirty="0" smtClean="0">
                <a:latin typeface="Batang" pitchFamily="18" charset="-127"/>
                <a:ea typeface="Batang" pitchFamily="18" charset="-127"/>
              </a:rPr>
              <a:t>설정-</a:t>
            </a:r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&gt; Google </a:t>
            </a:r>
            <a:r>
              <a:rPr lang="ko-KR" altLang="en-US" sz="2100" b="1" dirty="0" smtClean="0">
                <a:latin typeface="Batang" pitchFamily="18" charset="-127"/>
                <a:ea typeface="Batang" pitchFamily="18" charset="-127"/>
              </a:rPr>
              <a:t>사용중지</a:t>
            </a:r>
            <a:endParaRPr lang="en-US" altLang="ko-KR" sz="25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sz="24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4414" y="214290"/>
            <a:ext cx="7786742" cy="928694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>
              <a:spcBef>
                <a:spcPct val="0"/>
              </a:spcBef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 이미지 검색</a:t>
            </a:r>
            <a:r>
              <a:rPr lang="en-US" altLang="ko-KR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</a:p>
          <a:p>
            <a:pPr algn="ctr">
              <a:spcBef>
                <a:spcPct val="0"/>
              </a:spcBef>
            </a:pP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필요없는 계정 삭제하기</a:t>
            </a:r>
            <a:endParaRPr lang="en-US" sz="4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zip.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40" y="785794"/>
            <a:ext cx="5000660" cy="39073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785794"/>
            <a:ext cx="7343804" cy="6072206"/>
          </a:xfrm>
        </p:spPr>
        <p:txBody>
          <a:bodyPr>
            <a:normAutofit/>
          </a:bodyPr>
          <a:lstStyle/>
          <a:p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파일 압축 풀기</a:t>
            </a:r>
            <a:endParaRPr lang="en-US" sz="2400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l"/>
            <a:r>
              <a:rPr lang="en-US" sz="2100" b="1" dirty="0" smtClean="0">
                <a:latin typeface="Batang" pitchFamily="18" charset="-127"/>
                <a:ea typeface="Batang" pitchFamily="18" charset="-127"/>
              </a:rPr>
              <a:t> 1</a:t>
            </a:r>
            <a:r>
              <a:rPr 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알집 </a:t>
            </a:r>
            <a:r>
              <a:rPr lang="en-US" altLang="ko-KR" sz="2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alzip</a:t>
            </a:r>
            <a:r>
              <a:rPr lang="ko-KR" alt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설치</a:t>
            </a:r>
            <a:endParaRPr lang="en-US" altLang="ko-KR" sz="2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2. </a:t>
            </a:r>
            <a:r>
              <a:rPr lang="ko-KR" alt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용량이 큰 화일 선택</a:t>
            </a:r>
            <a:endParaRPr lang="en-US" altLang="ko-KR" sz="2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3. </a:t>
            </a:r>
            <a:r>
              <a:rPr lang="ko-KR" alt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오른쪽 마우스</a:t>
            </a:r>
            <a:endParaRPr lang="en-US" altLang="ko-KR" sz="2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4. </a:t>
            </a:r>
            <a:r>
              <a:rPr lang="ko-KR" alt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알집으로 압축하기</a:t>
            </a:r>
            <a:endParaRPr lang="en-US" altLang="ko-KR" sz="2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5. </a:t>
            </a:r>
            <a:r>
              <a:rPr lang="ko-KR" alt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압축클릭</a:t>
            </a:r>
            <a:endParaRPr lang="en-US" altLang="ko-KR" sz="2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6. </a:t>
            </a:r>
            <a:r>
              <a:rPr lang="ko-KR" altLang="en-US" sz="2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저장 장소 지정</a:t>
            </a:r>
            <a:endParaRPr lang="en-US" altLang="ko-KR" sz="2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endParaRPr lang="en-US" sz="2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endParaRPr lang="en-US" sz="2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endParaRPr lang="en-US" sz="2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나</a:t>
            </a:r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파일 압축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해제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1.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압축화일 선택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2.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오른쪽 마우스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3.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저장 장소 지정하여 압축풀기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endParaRPr lang="en-US" sz="2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6644" y="4214818"/>
            <a:ext cx="928694" cy="395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14612" y="3429000"/>
            <a:ext cx="4714908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lzi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429264"/>
            <a:ext cx="2071702" cy="116476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3428992" y="5643578"/>
            <a:ext cx="250033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714480" y="0"/>
            <a:ext cx="6429420" cy="609600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algn="ctr">
              <a:spcBef>
                <a:spcPct val="0"/>
              </a:spcBef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파일 압축 풀기</a:t>
            </a:r>
            <a:r>
              <a:rPr lang="en-US" altLang="ko-KR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파일 압축 해제 </a:t>
            </a:r>
            <a:endParaRPr lang="en-US" sz="4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2"/>
          <p:cNvSpPr/>
          <p:nvPr/>
        </p:nvSpPr>
        <p:spPr>
          <a:xfrm>
            <a:off x="1066800" y="566682"/>
            <a:ext cx="7897688" cy="6291318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영화 만드는 과정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다음 </a:t>
            </a:r>
            <a:r>
              <a:rPr lang="ko-KR" altLang="en-US" sz="15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팟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인코더 컴퓨터에 설치하기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>
              <a:buAutoNum type="arabicPeriod"/>
            </a:pP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2.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영화를 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이 곳으로 드레그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3.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휴대폰과 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휴대폰</a:t>
            </a:r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mp4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선택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4.</a:t>
            </a:r>
            <a:r>
              <a:rPr lang="ko-KR" altLang="en-US" sz="15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인코딩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시작 클릭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5.</a:t>
            </a:r>
            <a:r>
              <a:rPr lang="ko-KR" altLang="en-US" sz="15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인코딩된</a:t>
            </a:r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영화는 </a:t>
            </a:r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library&gt;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문서</a:t>
            </a:r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en-US" altLang="ko-KR" sz="15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daum</a:t>
            </a:r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 </a:t>
            </a:r>
            <a:r>
              <a:rPr lang="en-US" altLang="ko-KR" sz="15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PotEncoder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에 있음</a:t>
            </a:r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342900" indent="-342900">
              <a:tabLst>
                <a:tab pos="64294" algn="l"/>
              </a:tabLst>
            </a:pPr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6. 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영화 선택해서 휴대폰과 </a:t>
            </a:r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pc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를 </a:t>
            </a:r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charger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로 연결해서  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비디오 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폴더 안에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저장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7. </a:t>
            </a:r>
            <a:r>
              <a:rPr lang="ko-KR" altLang="en-US" sz="12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갤럭시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폰에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기본적으로 </a:t>
            </a:r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설치된</a:t>
            </a:r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비디오 </a:t>
            </a:r>
            <a:r>
              <a:rPr lang="ko-KR" altLang="en-US" sz="12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앱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열어</a:t>
            </a:r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플레이 하기 </a:t>
            </a:r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685800" lvl="1" indent="-342900">
              <a:buFont typeface="Wingdings" pitchFamily="2" charset="2"/>
              <a:buChar char="§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0"/>
            <a:ext cx="5943600" cy="53578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3600" b="1" dirty="0" err="1" smtClean="0">
                <a:latin typeface="바탕" pitchFamily="18" charset="-127"/>
                <a:ea typeface="바탕" pitchFamily="18" charset="-127"/>
              </a:rPr>
              <a:t>스마트폰에서</a:t>
            </a:r>
            <a:r>
              <a:rPr lang="ko-KR" altLang="en-US" sz="3600" b="1" dirty="0" smtClean="0">
                <a:latin typeface="바탕" pitchFamily="18" charset="-127"/>
                <a:ea typeface="바탕" pitchFamily="18" charset="-127"/>
              </a:rPr>
              <a:t> 영화보기</a:t>
            </a:r>
            <a:endParaRPr lang="en-US" sz="36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8" name="그림 7" descr="다음 팟 인코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5235" y="1366986"/>
            <a:ext cx="3489852" cy="2440056"/>
          </a:xfrm>
          <a:prstGeom prst="rect">
            <a:avLst/>
          </a:prstGeom>
        </p:spPr>
      </p:pic>
      <p:sp>
        <p:nvSpPr>
          <p:cNvPr id="9" name="Rectangle 32"/>
          <p:cNvSpPr/>
          <p:nvPr/>
        </p:nvSpPr>
        <p:spPr>
          <a:xfrm>
            <a:off x="3869922" y="2186862"/>
            <a:ext cx="1782198" cy="54006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영화를 이곳으로 </a:t>
            </a:r>
            <a:r>
              <a:rPr lang="ko-KR" altLang="en-US" sz="15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드레그</a:t>
            </a:r>
            <a:endParaRPr lang="en-US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cxnSp>
        <p:nvCxnSpPr>
          <p:cNvPr id="12" name="Straight Arrow Connector 9"/>
          <p:cNvCxnSpPr/>
          <p:nvPr/>
        </p:nvCxnSpPr>
        <p:spPr>
          <a:xfrm>
            <a:off x="2843808" y="1916832"/>
            <a:ext cx="102611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2"/>
          <p:cNvSpPr/>
          <p:nvPr/>
        </p:nvSpPr>
        <p:spPr>
          <a:xfrm>
            <a:off x="3869922" y="2844720"/>
            <a:ext cx="2214246" cy="70207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6855500" y="3631332"/>
            <a:ext cx="519522" cy="16201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0" name="Straight Arrow Connector 9"/>
          <p:cNvCxnSpPr/>
          <p:nvPr/>
        </p:nvCxnSpPr>
        <p:spPr>
          <a:xfrm>
            <a:off x="2843808" y="2348880"/>
            <a:ext cx="972108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9"/>
          <p:cNvCxnSpPr/>
          <p:nvPr/>
        </p:nvCxnSpPr>
        <p:spPr>
          <a:xfrm flipV="1">
            <a:off x="3203848" y="3795201"/>
            <a:ext cx="3831890" cy="3088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 descr="휴대폰 비디오폴더안에 저장하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0237" y="4768970"/>
            <a:ext cx="3651870" cy="1862826"/>
          </a:xfrm>
          <a:prstGeom prst="rect">
            <a:avLst/>
          </a:prstGeom>
        </p:spPr>
      </p:pic>
      <p:sp>
        <p:nvSpPr>
          <p:cNvPr id="31" name="Rectangle 32"/>
          <p:cNvSpPr/>
          <p:nvPr/>
        </p:nvSpPr>
        <p:spPr>
          <a:xfrm>
            <a:off x="5007136" y="6420046"/>
            <a:ext cx="702078" cy="242647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2" name="Straight Arrow Connector 9"/>
          <p:cNvCxnSpPr/>
          <p:nvPr/>
        </p:nvCxnSpPr>
        <p:spPr>
          <a:xfrm>
            <a:off x="2483768" y="5172354"/>
            <a:ext cx="2412268" cy="14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91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838200" y="0"/>
            <a:ext cx="8610600" cy="706090"/>
          </a:xfrm>
        </p:spPr>
        <p:txBody>
          <a:bodyPr anchor="ctr">
            <a:no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Camera/ phone </a:t>
            </a:r>
            <a:r>
              <a:rPr lang="ko-KR" altLang="en-US" sz="2400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연결하여 내 컴퓨터 파일 폴더에 저장하기</a:t>
            </a:r>
            <a:endParaRPr lang="ko-KR" altLang="en-US" sz="2400" dirty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608" y="914400"/>
            <a:ext cx="7920880" cy="555955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None/>
            </a:pP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 Camera/ phone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을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연결하여 내 컴퓨터에  파일 저장하기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pPr marL="457200" indent="-457200">
              <a:buNone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- Camera/ phone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케이블을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컴퓨터에 삽입하기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내 컴퓨터 열기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내 컴퓨터에서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Camera/ phone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폴더 찾아 클릭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- Camera/ phone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폴더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Copy</a:t>
            </a:r>
          </a:p>
          <a:p>
            <a:pPr marL="457200" indent="-457200">
              <a:buNone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-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내 컴퓨터 라이브러리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picture or video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안에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Paste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붙여놓기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457200" indent="-457200">
              <a:buNone/>
            </a:pP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ClrTx/>
              <a:buFont typeface="Wingdings" pitchFamily="2" charset="2"/>
              <a:buChar char="v"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Copy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와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Cut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의 차이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둘 다 붙여놓기 기능이나</a:t>
            </a:r>
          </a:p>
          <a:p>
            <a:pPr marL="457200" indent="-457200">
              <a:buNone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  </a:t>
            </a:r>
          </a:p>
          <a:p>
            <a:pPr marL="457200" indent="-457200">
              <a:buNone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     Copy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는 기존파일 새파일 양쪽 다 파일 존재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pPr marL="457200" indent="-457200">
              <a:buNone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     Cut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은 기존파일은 사라지고 새파일에만 존재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87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895600" y="0"/>
            <a:ext cx="4050450" cy="53578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1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ko-KR" altLang="en-US" sz="33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  <a:cs typeface="+mj-cs"/>
              </a:rPr>
              <a:t>스마트폰</a:t>
            </a:r>
            <a:r>
              <a:rPr lang="ko-KR" altLang="en-US" sz="33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  <a:cs typeface="+mj-cs"/>
              </a:rPr>
              <a:t> 메모리 관리</a:t>
            </a:r>
            <a:endParaRPr lang="en-US" altLang="ko-KR" sz="3300" b="1" dirty="0">
              <a:solidFill>
                <a:srgbClr val="FF0000"/>
              </a:solidFill>
              <a:latin typeface="바탕" pitchFamily="18" charset="-127"/>
              <a:ea typeface="바탕" pitchFamily="18" charset="-127"/>
              <a:cs typeface="+mj-cs"/>
            </a:endParaRPr>
          </a:p>
        </p:txBody>
      </p:sp>
      <p:sp>
        <p:nvSpPr>
          <p:cNvPr id="3" name="Rectangle 32"/>
          <p:cNvSpPr/>
          <p:nvPr/>
        </p:nvSpPr>
        <p:spPr>
          <a:xfrm>
            <a:off x="990600" y="512676"/>
            <a:ext cx="8153400" cy="6345324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 Play store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이든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Google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이든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Android Assistant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입력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무료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설치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Android Assistant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초기화면 뜨면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퀵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부스트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퀵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부팅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클릭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확인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---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 작업으로 메모리 유휴공간 확보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메모리 속도 빨라짐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Android Assistant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초기화면 뜨면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시스템 기록 제거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(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시스템 지우기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캐시 파일을 비롯하여 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체크된것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모두 지우기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자세히 버튼 클릭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스마트폰에서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실행되고 있는 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앱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안 쓰는 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앱은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종료하기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685800" lvl="1" indent="-342900">
              <a:buFont typeface="Wingdings" pitchFamily="2" charset="2"/>
              <a:buChar char="§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그림 3" descr="퀵부스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6393" y="1246722"/>
            <a:ext cx="1246250" cy="2049272"/>
          </a:xfrm>
          <a:prstGeom prst="rect">
            <a:avLst/>
          </a:prstGeom>
        </p:spPr>
      </p:pic>
      <p:sp>
        <p:nvSpPr>
          <p:cNvPr id="5" name="Rectangle 32"/>
          <p:cNvSpPr/>
          <p:nvPr/>
        </p:nvSpPr>
        <p:spPr>
          <a:xfrm>
            <a:off x="3113838" y="3069629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6" name="Straight Arrow Connector 9"/>
          <p:cNvCxnSpPr>
            <a:endCxn id="5" idx="3"/>
          </p:cNvCxnSpPr>
          <p:nvPr/>
        </p:nvCxnSpPr>
        <p:spPr>
          <a:xfrm flipH="1">
            <a:off x="3761910" y="2228964"/>
            <a:ext cx="1746982" cy="9486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2"/>
          <p:cNvSpPr/>
          <p:nvPr/>
        </p:nvSpPr>
        <p:spPr>
          <a:xfrm>
            <a:off x="5544108" y="2078850"/>
            <a:ext cx="1260140" cy="21602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퀵부스트</a:t>
            </a:r>
            <a:r>
              <a:rPr lang="ko-KR" alt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클릭</a:t>
            </a:r>
            <a:endParaRPr lang="en-US" altLang="ko-KR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32"/>
          <p:cNvSpPr/>
          <p:nvPr/>
        </p:nvSpPr>
        <p:spPr>
          <a:xfrm>
            <a:off x="3804465" y="3121116"/>
            <a:ext cx="615135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9"/>
          <p:cNvCxnSpPr/>
          <p:nvPr/>
        </p:nvCxnSpPr>
        <p:spPr>
          <a:xfrm flipH="1" flipV="1">
            <a:off x="4343400" y="3200400"/>
            <a:ext cx="762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2"/>
          <p:cNvSpPr/>
          <p:nvPr/>
        </p:nvSpPr>
        <p:spPr>
          <a:xfrm>
            <a:off x="4419600" y="3320988"/>
            <a:ext cx="145816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8" name="그림 17" descr="자세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114" y="4347365"/>
            <a:ext cx="1333844" cy="2186862"/>
          </a:xfrm>
          <a:prstGeom prst="rect">
            <a:avLst/>
          </a:prstGeom>
        </p:spPr>
      </p:pic>
      <p:sp>
        <p:nvSpPr>
          <p:cNvPr id="19" name="Rectangle 32"/>
          <p:cNvSpPr/>
          <p:nvPr/>
        </p:nvSpPr>
        <p:spPr>
          <a:xfrm>
            <a:off x="4635401" y="4347365"/>
            <a:ext cx="594066" cy="37804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32"/>
          <p:cNvSpPr/>
          <p:nvPr/>
        </p:nvSpPr>
        <p:spPr>
          <a:xfrm>
            <a:off x="4223951" y="6345587"/>
            <a:ext cx="756084" cy="18864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1" name="Straight Arrow Connector 9"/>
          <p:cNvCxnSpPr/>
          <p:nvPr/>
        </p:nvCxnSpPr>
        <p:spPr>
          <a:xfrm flipV="1">
            <a:off x="3437874" y="4659264"/>
            <a:ext cx="1215135" cy="7139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2"/>
          <p:cNvSpPr/>
          <p:nvPr/>
        </p:nvSpPr>
        <p:spPr>
          <a:xfrm>
            <a:off x="2546775" y="5238201"/>
            <a:ext cx="864096" cy="27003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자세히</a:t>
            </a:r>
            <a:endParaRPr lang="en-US" altLang="ko-KR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9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도구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0876" y="4052748"/>
            <a:ext cx="1705130" cy="2618910"/>
          </a:xfrm>
          <a:prstGeom prst="rect">
            <a:avLst/>
          </a:prstGeom>
        </p:spPr>
      </p:pic>
      <p:sp>
        <p:nvSpPr>
          <p:cNvPr id="3" name="Rectangle 32"/>
          <p:cNvSpPr/>
          <p:nvPr/>
        </p:nvSpPr>
        <p:spPr>
          <a:xfrm>
            <a:off x="1066800" y="512676"/>
            <a:ext cx="7924800" cy="6345324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 startAt="4"/>
            </a:pP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정렬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이름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CPU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점유율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메모리 점유율 중 메모리 점유율 체크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Android Assistant&gt;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도구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볼륨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소리모드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밧데리 절약 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시스템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기록 제거 등등 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685800" lvl="1" indent="-342900">
              <a:buFont typeface="Wingdings" pitchFamily="2" charset="2"/>
              <a:buChar char="§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2" name="그림 11" descr="안드로이드 어시스턴트 메모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5766" y="876159"/>
            <a:ext cx="1674186" cy="2609526"/>
          </a:xfrm>
          <a:prstGeom prst="rect">
            <a:avLst/>
          </a:prstGeom>
        </p:spPr>
      </p:pic>
      <p:sp>
        <p:nvSpPr>
          <p:cNvPr id="13" name="Rectangle 32"/>
          <p:cNvSpPr/>
          <p:nvPr/>
        </p:nvSpPr>
        <p:spPr>
          <a:xfrm>
            <a:off x="4108419" y="4349361"/>
            <a:ext cx="432048" cy="333037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le 32"/>
          <p:cNvSpPr/>
          <p:nvPr/>
        </p:nvSpPr>
        <p:spPr>
          <a:xfrm>
            <a:off x="3140841" y="2929635"/>
            <a:ext cx="1026114" cy="27003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5814138" y="1538790"/>
            <a:ext cx="648072" cy="27003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메모리</a:t>
            </a:r>
            <a:endParaRPr lang="en-US" altLang="ko-KR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9"/>
          <p:cNvCxnSpPr>
            <a:stCxn id="16" idx="1"/>
          </p:cNvCxnSpPr>
          <p:nvPr/>
        </p:nvCxnSpPr>
        <p:spPr>
          <a:xfrm flipH="1">
            <a:off x="4193958" y="1673805"/>
            <a:ext cx="1620180" cy="14311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 descr="도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3612" y="4010427"/>
            <a:ext cx="1674186" cy="2661231"/>
          </a:xfrm>
          <a:prstGeom prst="rect">
            <a:avLst/>
          </a:prstGeom>
        </p:spPr>
      </p:pic>
      <p:sp>
        <p:nvSpPr>
          <p:cNvPr id="23" name="Rectangle 32"/>
          <p:cNvSpPr/>
          <p:nvPr/>
        </p:nvSpPr>
        <p:spPr>
          <a:xfrm>
            <a:off x="5112060" y="462111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5652120" y="4592808"/>
            <a:ext cx="486054" cy="43204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165177" y="4515879"/>
            <a:ext cx="594066" cy="43204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32"/>
          <p:cNvSpPr/>
          <p:nvPr/>
        </p:nvSpPr>
        <p:spPr>
          <a:xfrm>
            <a:off x="5625117" y="4947927"/>
            <a:ext cx="540060" cy="43204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2895600" y="0"/>
            <a:ext cx="4050450" cy="53578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1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ko-KR" altLang="en-US" sz="36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  <a:cs typeface="+mj-cs"/>
              </a:rPr>
              <a:t>스마트폰</a:t>
            </a:r>
            <a:r>
              <a:rPr lang="ko-KR" altLang="en-US" sz="33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  <a:cs typeface="+mj-cs"/>
              </a:rPr>
              <a:t> 메모리 관리</a:t>
            </a:r>
            <a:endParaRPr lang="en-US" altLang="ko-KR" sz="3300" b="1" dirty="0">
              <a:solidFill>
                <a:srgbClr val="FF0000"/>
              </a:solidFill>
              <a:latin typeface="바탕" pitchFamily="18" charset="-127"/>
              <a:ea typeface="바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5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981200" y="-38100"/>
            <a:ext cx="6019800" cy="53578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ko-KR" altLang="en-US" sz="32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  <a:cs typeface="+mj-cs"/>
              </a:rPr>
              <a:t>밧데리</a:t>
            </a:r>
            <a:r>
              <a:rPr lang="ko-KR" altLang="en-US" sz="32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  <a:cs typeface="+mj-cs"/>
              </a:rPr>
              <a:t> 장기간 사용하기 비법</a:t>
            </a:r>
            <a:endParaRPr lang="en-US" sz="3200" b="1" dirty="0">
              <a:solidFill>
                <a:srgbClr val="FF0000"/>
              </a:solidFill>
              <a:latin typeface="바탕" pitchFamily="18" charset="-127"/>
              <a:ea typeface="바탕" pitchFamily="18" charset="-127"/>
              <a:cs typeface="+mj-cs"/>
            </a:endParaRPr>
          </a:p>
        </p:txBody>
      </p:sp>
      <p:sp>
        <p:nvSpPr>
          <p:cNvPr id="3" name="Rectangle 32"/>
          <p:cNvSpPr/>
          <p:nvPr/>
        </p:nvSpPr>
        <p:spPr>
          <a:xfrm>
            <a:off x="1066800" y="404664"/>
            <a:ext cx="7924800" cy="6072336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화면 밝기를 어둡게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디스플레이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밝기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왼쪽 바로 이동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확인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배경화면도  움직임 있는 사진보다는 정지화면 사진 그리고 어두운 색으로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배경화면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홈 화면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잠금 화면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홈 화면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+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잠금 화면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정지화면 사진 그리고 어두운 색 사진 선택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사용하지 않는 불필요한 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앱을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종료하기로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애플리케이션 관리자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불필요한 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앱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해제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endParaRPr lang="en-US" altLang="ko-KR" sz="15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혹은  알약이나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CLEAN MASTER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설치</a:t>
            </a:r>
            <a:r>
              <a:rPr lang="en-US" altLang="ko-KR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 </a:t>
            </a:r>
            <a:r>
              <a:rPr lang="ko-KR" altLang="en-US" sz="15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앱관리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en-US" altLang="ko-KR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앱삭제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혹은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해제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볼륨을 낮춰라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외부 스피커보다는 이어폰 사용하라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WIFI, GPS, 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블루투스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사용  안 하면 꺼두라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절전모드로 전환하라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일반 </a:t>
            </a:r>
            <a:r>
              <a:rPr lang="en-US" altLang="ko-KR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밧데리</a:t>
            </a:r>
            <a:r>
              <a:rPr lang="en-US" altLang="ko-KR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절전모드    혹은   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절전</a:t>
            </a:r>
            <a:r>
              <a:rPr lang="en-US" altLang="ko-KR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절전모드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Android Assistant&gt;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도구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볼륨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소리모드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밧데리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절약 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시스템 기록 제거 등등 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 startAt="2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685800" lvl="1" indent="-342900">
              <a:buFont typeface="Wingdings" pitchFamily="2" charset="2"/>
              <a:buChar char="§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2667000" y="4114800"/>
            <a:ext cx="1404156" cy="1350150"/>
            <a:chOff x="806441" y="6361676"/>
            <a:chExt cx="1872208" cy="1800200"/>
          </a:xfrm>
        </p:grpSpPr>
        <p:pic>
          <p:nvPicPr>
            <p:cNvPr id="18" name="그림 17" descr="WIFI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441" y="6361676"/>
              <a:ext cx="1872208" cy="1800200"/>
            </a:xfrm>
            <a:prstGeom prst="rect">
              <a:avLst/>
            </a:prstGeom>
          </p:spPr>
        </p:pic>
        <p:sp>
          <p:nvSpPr>
            <p:cNvPr id="19" name="Rectangle 32"/>
            <p:cNvSpPr/>
            <p:nvPr/>
          </p:nvSpPr>
          <p:spPr>
            <a:xfrm>
              <a:off x="1212842" y="6666477"/>
              <a:ext cx="4064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572001" y="4191000"/>
            <a:ext cx="1396244" cy="1374011"/>
            <a:chOff x="3390623" y="6291889"/>
            <a:chExt cx="1861659" cy="1832015"/>
          </a:xfrm>
        </p:grpSpPr>
        <p:pic>
          <p:nvPicPr>
            <p:cNvPr id="20" name="그림 19" descr="블루투스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0623" y="6291889"/>
              <a:ext cx="1861659" cy="1832015"/>
            </a:xfrm>
            <a:prstGeom prst="rect">
              <a:avLst/>
            </a:prstGeom>
          </p:spPr>
        </p:pic>
        <p:sp>
          <p:nvSpPr>
            <p:cNvPr id="27" name="Rectangle 32"/>
            <p:cNvSpPr/>
            <p:nvPr/>
          </p:nvSpPr>
          <p:spPr>
            <a:xfrm>
              <a:off x="3390623" y="6495089"/>
              <a:ext cx="504056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45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6BBF-BB1F-441F-836E-27CA081A25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24200" y="0"/>
            <a:ext cx="3886200" cy="6096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200" b="1" noProof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바탕화면 바꾸기</a:t>
            </a:r>
            <a:endParaRPr lang="en-US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1043608" y="609600"/>
            <a:ext cx="8100392" cy="2286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3050" indent="-273050">
              <a:spcBef>
                <a:spcPts val="600"/>
              </a:spcBef>
              <a:buClr>
                <a:schemeClr val="tx1"/>
              </a:buClr>
              <a:buSzPct val="80000"/>
              <a:buFont typeface="Vrinda" pitchFamily="34" charset="0"/>
              <a:buChar char="–"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바탕화면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Desktop&gt;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우측마우스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&gt;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개인설정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Personalize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&gt;</a:t>
            </a:r>
          </a:p>
          <a:p>
            <a:pPr marL="273050" indent="-273050"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   맨 아래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바탕화면 배경 슬라이드 쇼 클릭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사진위치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(L)photo location&gt;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찾아보기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browse&gt;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자신이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배경화면으로 바꿀 사진 모아둔 폴더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400" b="1" u="sng" dirty="0" smtClean="0">
                <a:latin typeface="Batang" pitchFamily="18" charset="-127"/>
                <a:ea typeface="Batang" pitchFamily="18" charset="-127"/>
              </a:rPr>
              <a:t>사진위치</a:t>
            </a:r>
            <a:r>
              <a:rPr lang="en-US" altLang="ko-KR" sz="2400" b="1" u="sng" dirty="0" smtClean="0">
                <a:latin typeface="Batang" pitchFamily="18" charset="-127"/>
                <a:ea typeface="Batang" pitchFamily="18" charset="-127"/>
              </a:rPr>
              <a:t>(P)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에서 배열 방식 선택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사진 변경 간격 시간 조절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변경내용저장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Vrinda" pitchFamily="34" charset="0"/>
              <a:buChar char="–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pic>
        <p:nvPicPr>
          <p:cNvPr id="5" name="그림 4" descr="desktop sc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048000"/>
            <a:ext cx="6858000" cy="2750820"/>
          </a:xfrm>
          <a:prstGeom prst="rect">
            <a:avLst/>
          </a:prstGeom>
        </p:spPr>
      </p:pic>
      <p:pic>
        <p:nvPicPr>
          <p:cNvPr id="6" name="그림 5" descr="desktop scre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5486400"/>
            <a:ext cx="6614160" cy="929640"/>
          </a:xfrm>
          <a:prstGeom prst="rect">
            <a:avLst/>
          </a:prstGeom>
        </p:spPr>
      </p:pic>
      <p:sp>
        <p:nvSpPr>
          <p:cNvPr id="7" name="Rectangle 24"/>
          <p:cNvSpPr/>
          <p:nvPr/>
        </p:nvSpPr>
        <p:spPr>
          <a:xfrm>
            <a:off x="2286000" y="55626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15"/>
          <p:cNvCxnSpPr/>
          <p:nvPr/>
        </p:nvCxnSpPr>
        <p:spPr>
          <a:xfrm>
            <a:off x="2286000" y="2362200"/>
            <a:ext cx="76200" cy="3124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590800" y="-32633"/>
            <a:ext cx="4800600" cy="53578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2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스마트폰</a:t>
            </a:r>
            <a:r>
              <a:rPr lang="ko-KR" altLang="en-US" sz="32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  <a:cs typeface="+mj-cs"/>
              </a:rPr>
              <a:t> 추천 무료 </a:t>
            </a:r>
            <a:r>
              <a:rPr lang="ko-KR" altLang="en-US" sz="32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  <a:cs typeface="+mj-cs"/>
              </a:rPr>
              <a:t>어플</a:t>
            </a:r>
            <a:endParaRPr lang="en-US" sz="3200" b="1" dirty="0">
              <a:solidFill>
                <a:srgbClr val="FF0000"/>
              </a:solidFill>
              <a:latin typeface="바탕" pitchFamily="18" charset="-127"/>
              <a:ea typeface="바탕" pitchFamily="18" charset="-127"/>
              <a:cs typeface="+mj-cs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1143000" y="512677"/>
            <a:ext cx="7605464" cy="61026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5763" indent="-385763" defTabSz="6858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ko-KR" altLang="en-US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성경과 찬송 </a:t>
            </a:r>
            <a:r>
              <a:rPr lang="en-US" altLang="ko-KR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성경책과 찬송가</a:t>
            </a:r>
            <a:r>
              <a:rPr lang="ko-KR" altLang="en-US" sz="2100" b="1" i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100" b="1" dirty="0">
                <a:latin typeface="바탕" pitchFamily="18" charset="-127"/>
                <a:ea typeface="바탕" pitchFamily="18" charset="-127"/>
              </a:rPr>
              <a:t>무료</a:t>
            </a:r>
            <a:endParaRPr lang="en-US" altLang="ko-KR" sz="2100" b="1" dirty="0">
              <a:latin typeface="바탕" pitchFamily="18" charset="-127"/>
              <a:ea typeface="바탕" pitchFamily="18" charset="-127"/>
            </a:endParaRPr>
          </a:p>
          <a:p>
            <a:pPr marL="385763" indent="-385763" defTabSz="6858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ko-KR" altLang="en-US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에버노트</a:t>
            </a:r>
            <a:r>
              <a:rPr lang="ko-KR" altLang="en-US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Evernote</a:t>
            </a:r>
            <a:r>
              <a:rPr lang="en-US" altLang="ko-KR" sz="21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100" b="1" dirty="0">
                <a:latin typeface="바탕" pitchFamily="18" charset="-127"/>
                <a:ea typeface="바탕" pitchFamily="18" charset="-127"/>
              </a:rPr>
              <a:t>무료</a:t>
            </a:r>
            <a:endParaRPr lang="en-US" altLang="ko-KR" sz="2100" b="1" dirty="0">
              <a:latin typeface="바탕" pitchFamily="18" charset="-127"/>
              <a:ea typeface="바탕" pitchFamily="18" charset="-127"/>
            </a:endParaRPr>
          </a:p>
          <a:p>
            <a:pPr marL="385763" indent="-385763" defTabSz="685800">
              <a:spcBef>
                <a:spcPct val="20000"/>
              </a:spcBef>
              <a:defRPr/>
            </a:pPr>
            <a:r>
              <a:rPr lang="en-US" altLang="ko-KR" sz="2400" b="1" dirty="0">
                <a:latin typeface="바탕" pitchFamily="18" charset="-127"/>
                <a:ea typeface="바탕" pitchFamily="18" charset="-127"/>
              </a:rPr>
              <a:t>     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중요 정보</a:t>
            </a:r>
            <a:r>
              <a:rPr lang="en-US" altLang="ko-KR" sz="1500" b="1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알림 메모</a:t>
            </a:r>
            <a:r>
              <a:rPr lang="en-US" altLang="ko-KR" sz="1500" b="1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할 일 목록을 도와주는 </a:t>
            </a:r>
            <a:r>
              <a:rPr lang="ko-KR" altLang="en-US" sz="1500" b="1" dirty="0" err="1">
                <a:latin typeface="바탕" pitchFamily="18" charset="-127"/>
                <a:ea typeface="바탕" pitchFamily="18" charset="-127"/>
              </a:rPr>
              <a:t>어플</a:t>
            </a:r>
            <a:endParaRPr lang="en-US" altLang="ko-KR" sz="1500" b="1" dirty="0">
              <a:latin typeface="바탕" pitchFamily="18" charset="-127"/>
              <a:ea typeface="바탕" pitchFamily="18" charset="-127"/>
            </a:endParaRPr>
          </a:p>
          <a:p>
            <a:pPr marL="385763" indent="-385763" defTabSz="68580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ko-KR" altLang="en-US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탭진</a:t>
            </a:r>
            <a:r>
              <a:rPr lang="en-US" altLang="ko-KR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:</a:t>
            </a:r>
          </a:p>
          <a:p>
            <a:pPr marL="385763" indent="-385763">
              <a:spcBef>
                <a:spcPct val="20000"/>
              </a:spcBef>
            </a:pP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      무료로 거의 모든 잡지를 볼 수 있는 </a:t>
            </a:r>
            <a:r>
              <a:rPr lang="ko-KR" altLang="en-US" sz="1500" b="1" dirty="0" err="1">
                <a:latin typeface="바탕" pitchFamily="18" charset="-127"/>
                <a:ea typeface="바탕" pitchFamily="18" charset="-127"/>
              </a:rPr>
              <a:t>어플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500" b="1" dirty="0">
              <a:latin typeface="바탕" pitchFamily="18" charset="-127"/>
              <a:ea typeface="바탕" pitchFamily="18" charset="-127"/>
            </a:endParaRPr>
          </a:p>
          <a:p>
            <a:pPr marL="385763" indent="-385763">
              <a:spcBef>
                <a:spcPct val="20000"/>
              </a:spcBef>
              <a:buFont typeface="+mj-lt"/>
              <a:buAutoNum type="arabicPeriod" startAt="4"/>
            </a:pPr>
            <a:r>
              <a:rPr lang="ko-KR" altLang="en-US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지니뉴스</a:t>
            </a:r>
            <a:r>
              <a:rPr lang="en-US" altLang="ko-KR" sz="1500" b="1" dirty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뉴스 모아서 보는 </a:t>
            </a:r>
            <a:r>
              <a:rPr lang="ko-KR" altLang="en-US" sz="1500" b="1" dirty="0" err="1">
                <a:latin typeface="바탕" pitchFamily="18" charset="-127"/>
                <a:ea typeface="바탕" pitchFamily="18" charset="-127"/>
              </a:rPr>
              <a:t>앱</a:t>
            </a:r>
            <a:endParaRPr lang="en-US" altLang="ko-KR" sz="1500" b="1" dirty="0">
              <a:latin typeface="바탕" pitchFamily="18" charset="-127"/>
              <a:ea typeface="바탕" pitchFamily="18" charset="-127"/>
            </a:endParaRPr>
          </a:p>
          <a:p>
            <a:pPr marL="385763" indent="-385763">
              <a:spcBef>
                <a:spcPct val="20000"/>
              </a:spcBef>
              <a:buFont typeface="+mj-lt"/>
              <a:buAutoNum type="arabicPeriod" startAt="4"/>
            </a:pPr>
            <a:r>
              <a:rPr lang="ko-KR" altLang="en-US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구글지도</a:t>
            </a:r>
            <a:r>
              <a:rPr lang="en-US" altLang="ko-KR" sz="1500" b="1" dirty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500" b="1" dirty="0" err="1">
                <a:latin typeface="바탕" pitchFamily="18" charset="-127"/>
                <a:ea typeface="바탕" pitchFamily="18" charset="-127"/>
              </a:rPr>
              <a:t>길찾기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 등 지도 서비스 </a:t>
            </a:r>
            <a:r>
              <a:rPr lang="ko-KR" altLang="en-US" sz="1500" b="1" dirty="0" err="1">
                <a:latin typeface="바탕" pitchFamily="18" charset="-127"/>
                <a:ea typeface="바탕" pitchFamily="18" charset="-127"/>
              </a:rPr>
              <a:t>앱</a:t>
            </a:r>
            <a:endParaRPr lang="en-US" altLang="ko-KR" sz="1500" b="1" dirty="0">
              <a:latin typeface="바탕" pitchFamily="18" charset="-127"/>
              <a:ea typeface="바탕" pitchFamily="18" charset="-127"/>
            </a:endParaRPr>
          </a:p>
          <a:p>
            <a:pPr marL="385763" indent="-385763" defTabSz="68580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ko-KR" altLang="en-US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유튜브</a:t>
            </a:r>
            <a:r>
              <a:rPr lang="en-US" altLang="ko-KR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2400" b="1" dirty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최고의 동영상 서비스</a:t>
            </a:r>
            <a:endParaRPr lang="en-US" altLang="ko-KR" sz="1500" b="1" dirty="0">
              <a:latin typeface="바탕" pitchFamily="18" charset="-127"/>
              <a:ea typeface="바탕" pitchFamily="18" charset="-127"/>
            </a:endParaRPr>
          </a:p>
          <a:p>
            <a:pPr marL="385763" indent="-385763" defTabSz="685800"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ko-KR" altLang="en-US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왓챠</a:t>
            </a:r>
            <a:r>
              <a:rPr lang="en-US" altLang="ko-KR" sz="2100" b="1" dirty="0">
                <a:latin typeface="바탕" pitchFamily="18" charset="-127"/>
                <a:ea typeface="바탕" pitchFamily="18" charset="-127"/>
              </a:rPr>
              <a:t>: </a:t>
            </a:r>
            <a:r>
              <a:rPr lang="en-US" altLang="ko-KR" sz="15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500" b="1" dirty="0" err="1">
                <a:latin typeface="바탕" pitchFamily="18" charset="-127"/>
                <a:ea typeface="바탕" pitchFamily="18" charset="-127"/>
              </a:rPr>
              <a:t>재밌게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 볼만한 영화 추천 하는 </a:t>
            </a:r>
            <a:r>
              <a:rPr lang="ko-KR" altLang="en-US" sz="1500" b="1" dirty="0" err="1">
                <a:latin typeface="바탕" pitchFamily="18" charset="-127"/>
                <a:ea typeface="바탕" pitchFamily="18" charset="-127"/>
              </a:rPr>
              <a:t>앱</a:t>
            </a:r>
            <a:endParaRPr lang="en-US" altLang="ko-KR" sz="1500" b="1" dirty="0">
              <a:latin typeface="바탕" pitchFamily="18" charset="-127"/>
              <a:ea typeface="바탕" pitchFamily="18" charset="-127"/>
            </a:endParaRPr>
          </a:p>
          <a:p>
            <a:pPr marL="385763" indent="-385763">
              <a:spcBef>
                <a:spcPct val="20000"/>
              </a:spcBef>
              <a:buFont typeface="+mj-lt"/>
              <a:buAutoNum type="arabicPeriod" startAt="7"/>
            </a:pPr>
            <a:r>
              <a:rPr lang="ko-KR" altLang="en-US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오늘의 </a:t>
            </a:r>
            <a:r>
              <a:rPr lang="en-US" altLang="ko-KR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TV</a:t>
            </a:r>
            <a:r>
              <a:rPr lang="en-US" altLang="ko-KR" sz="1200" b="1" dirty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2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500" b="1" dirty="0" err="1">
                <a:latin typeface="바탕" pitchFamily="18" charset="-127"/>
                <a:ea typeface="바탕" pitchFamily="18" charset="-127"/>
              </a:rPr>
              <a:t>재밌게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 볼만한 </a:t>
            </a:r>
            <a:r>
              <a:rPr lang="en-US" altLang="ko-KR" sz="1500" b="1" dirty="0">
                <a:latin typeface="바탕" pitchFamily="18" charset="-127"/>
                <a:ea typeface="바탕" pitchFamily="18" charset="-127"/>
              </a:rPr>
              <a:t>TV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 추천 하는 </a:t>
            </a:r>
            <a:r>
              <a:rPr lang="ko-KR" altLang="en-US" sz="1500" b="1" dirty="0" err="1">
                <a:latin typeface="바탕" pitchFamily="18" charset="-127"/>
                <a:ea typeface="바탕" pitchFamily="18" charset="-127"/>
              </a:rPr>
              <a:t>앱</a:t>
            </a:r>
            <a:endParaRPr lang="en-US" altLang="ko-KR" sz="1500" b="1" dirty="0">
              <a:latin typeface="바탕" pitchFamily="18" charset="-127"/>
              <a:ea typeface="바탕" pitchFamily="18" charset="-127"/>
            </a:endParaRPr>
          </a:p>
          <a:p>
            <a:pPr marL="385763" indent="-385763">
              <a:spcBef>
                <a:spcPct val="20000"/>
              </a:spcBef>
              <a:buFont typeface="+mj-lt"/>
              <a:buAutoNum type="arabicPeriod" startAt="7"/>
            </a:pPr>
            <a:r>
              <a:rPr lang="ko-KR" altLang="en-US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구글</a:t>
            </a:r>
            <a:r>
              <a:rPr lang="ko-KR" altLang="en-US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카메라</a:t>
            </a:r>
            <a:r>
              <a:rPr lang="en-US" altLang="ko-KR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Retro camera, Aviary  photo editor: 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사진 </a:t>
            </a:r>
            <a:r>
              <a:rPr lang="ko-KR" altLang="en-US" sz="1500" b="1" dirty="0" err="1">
                <a:latin typeface="바탕" pitchFamily="18" charset="-127"/>
                <a:ea typeface="바탕" pitchFamily="18" charset="-127"/>
              </a:rPr>
              <a:t>앱</a:t>
            </a:r>
            <a:endParaRPr lang="en-US" altLang="ko-KR" sz="1500" b="1" dirty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385763" indent="-385763">
              <a:spcBef>
                <a:spcPct val="20000"/>
              </a:spcBef>
              <a:buFont typeface="+mj-lt"/>
              <a:buAutoNum type="arabicPeriod" startAt="10"/>
            </a:pPr>
            <a:r>
              <a:rPr lang="ko-KR" altLang="en-US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뮤직톡</a:t>
            </a:r>
            <a:r>
              <a:rPr lang="en-US" altLang="ko-KR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무료 음악감상 </a:t>
            </a:r>
            <a:r>
              <a:rPr lang="ko-KR" altLang="en-US" sz="1500" b="1" dirty="0" err="1">
                <a:latin typeface="바탕" pitchFamily="18" charset="-127"/>
                <a:ea typeface="바탕" pitchFamily="18" charset="-127"/>
              </a:rPr>
              <a:t>앱</a:t>
            </a:r>
            <a:endParaRPr lang="en-US" altLang="ko-KR" sz="1500" b="1" dirty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385763" indent="-385763">
              <a:spcBef>
                <a:spcPct val="20000"/>
              </a:spcBef>
              <a:buFont typeface="+mj-lt"/>
              <a:buAutoNum type="arabicPeriod" startAt="10"/>
            </a:pPr>
            <a:r>
              <a:rPr lang="ko-KR" altLang="en-US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마이닥터</a:t>
            </a:r>
            <a:r>
              <a:rPr lang="en-US" altLang="ko-KR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물 한잔의 기적</a:t>
            </a:r>
            <a:r>
              <a:rPr lang="en-US" altLang="ko-KR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헬로스마트</a:t>
            </a:r>
            <a:r>
              <a:rPr lang="ko-KR" altLang="en-US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건강지킴이</a:t>
            </a:r>
            <a:r>
              <a:rPr lang="en-US" altLang="ko-KR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500" b="1" dirty="0">
                <a:latin typeface="바탕" pitchFamily="18" charset="-127"/>
                <a:ea typeface="바탕" pitchFamily="18" charset="-127"/>
              </a:rPr>
              <a:t> 나의 건강을 위한 </a:t>
            </a:r>
            <a:r>
              <a:rPr lang="ko-KR" altLang="en-US" sz="1500" b="1" dirty="0" err="1">
                <a:latin typeface="바탕" pitchFamily="18" charset="-127"/>
                <a:ea typeface="바탕" pitchFamily="18" charset="-127"/>
              </a:rPr>
              <a:t>앱</a:t>
            </a:r>
            <a:endParaRPr lang="en-US" altLang="ko-KR" sz="1500" b="1" dirty="0">
              <a:latin typeface="바탕" pitchFamily="18" charset="-127"/>
              <a:ea typeface="바탕" pitchFamily="18" charset="-127"/>
            </a:endParaRPr>
          </a:p>
          <a:p>
            <a:pPr marL="385763" indent="-385763">
              <a:spcBef>
                <a:spcPct val="20000"/>
              </a:spcBef>
              <a:buFont typeface="+mj-lt"/>
              <a:buAutoNum type="arabicPeriod" startAt="10"/>
            </a:pPr>
            <a:r>
              <a:rPr lang="ko-KR" altLang="en-US" sz="195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캠스캐너</a:t>
            </a:r>
            <a:r>
              <a:rPr lang="en-US" altLang="ko-KR" sz="12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21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125" b="1" dirty="0">
                <a:latin typeface="바탕" pitchFamily="18" charset="-127"/>
                <a:ea typeface="바탕" pitchFamily="18" charset="-127"/>
              </a:rPr>
              <a:t>각종 문서나 증명서 혹은 주민등록증 같은 신분증을 스캔</a:t>
            </a:r>
            <a:endParaRPr lang="en-US" altLang="ko-KR" sz="1125" b="1" dirty="0">
              <a:latin typeface="바탕" pitchFamily="18" charset="-127"/>
              <a:ea typeface="바탕" pitchFamily="18" charset="-127"/>
            </a:endParaRPr>
          </a:p>
          <a:p>
            <a:pPr marL="385763" indent="-385763">
              <a:spcBef>
                <a:spcPct val="20000"/>
              </a:spcBef>
              <a:buFont typeface="+mj-lt"/>
              <a:buAutoNum type="arabicPeriod" startAt="10"/>
            </a:pPr>
            <a:r>
              <a:rPr lang="ko-KR" altLang="en-US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슬립봇</a:t>
            </a:r>
            <a:r>
              <a:rPr lang="ko-KR" altLang="en-US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21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SleepBot</a:t>
            </a:r>
            <a:r>
              <a:rPr lang="en-US" altLang="ko-KR" sz="21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en-US" altLang="ko-KR" sz="2100" b="1" dirty="0">
                <a:latin typeface="바탕" pitchFamily="18" charset="-127"/>
                <a:ea typeface="바탕" pitchFamily="18" charset="-127"/>
              </a:rPr>
              <a:t> :</a:t>
            </a:r>
            <a:r>
              <a:rPr lang="ko-KR" altLang="en-US" sz="1275" b="1" dirty="0">
                <a:latin typeface="바탕" pitchFamily="18" charset="-127"/>
                <a:ea typeface="바탕" pitchFamily="18" charset="-127"/>
              </a:rPr>
              <a:t>수면패턴 분석 </a:t>
            </a:r>
            <a:r>
              <a:rPr lang="ko-KR" altLang="en-US" sz="1275" b="1" dirty="0" err="1">
                <a:latin typeface="바탕" pitchFamily="18" charset="-127"/>
                <a:ea typeface="바탕" pitchFamily="18" charset="-127"/>
              </a:rPr>
              <a:t>앱</a:t>
            </a:r>
            <a:endParaRPr lang="en-US" altLang="ko-KR" sz="1275" b="1" dirty="0">
              <a:latin typeface="바탕" pitchFamily="18" charset="-127"/>
              <a:ea typeface="바탕" pitchFamily="18" charset="-127"/>
            </a:endParaRPr>
          </a:p>
          <a:p>
            <a:pPr marL="385763" indent="-385763" defTabSz="685800">
              <a:spcBef>
                <a:spcPct val="20000"/>
              </a:spcBef>
              <a:buFont typeface="+mj-lt"/>
              <a:buAutoNum type="arabicPeriod" startAt="6"/>
              <a:defRPr/>
            </a:pPr>
            <a:endParaRPr lang="en-US" altLang="ko-KR" sz="1500" b="1" dirty="0">
              <a:latin typeface="바탕" pitchFamily="18" charset="-127"/>
              <a:ea typeface="바탕" pitchFamily="18" charset="-127"/>
            </a:endParaRPr>
          </a:p>
          <a:p>
            <a:pPr marL="385763" indent="-385763" defTabSz="685800">
              <a:spcBef>
                <a:spcPct val="20000"/>
              </a:spcBef>
              <a:buFont typeface="+mj-lt"/>
              <a:buAutoNum type="arabicPeriod" startAt="3"/>
              <a:defRPr/>
            </a:pPr>
            <a:endParaRPr lang="en-US" altLang="ko-KR" sz="2400" b="1" dirty="0">
              <a:latin typeface="바탕" pitchFamily="18" charset="-127"/>
              <a:ea typeface="바탕" pitchFamily="18" charset="-127"/>
            </a:endParaRPr>
          </a:p>
          <a:p>
            <a:pPr marL="385763" indent="-385763" defTabSz="685800">
              <a:spcBef>
                <a:spcPct val="20000"/>
              </a:spcBef>
              <a:buFont typeface="+mj-lt"/>
              <a:buAutoNum type="arabicPeriod" startAt="3"/>
              <a:defRPr/>
            </a:pPr>
            <a:endParaRPr lang="en-US" altLang="ko-KR" sz="2400" b="1" dirty="0">
              <a:latin typeface="바탕" pitchFamily="18" charset="-127"/>
              <a:ea typeface="바탕" pitchFamily="18" charset="-127"/>
            </a:endParaRPr>
          </a:p>
          <a:p>
            <a:pPr marL="385763" indent="-385763" defTabSz="685800">
              <a:spcBef>
                <a:spcPct val="20000"/>
              </a:spcBef>
              <a:buFont typeface="Arial" pitchFamily="34" charset="0"/>
              <a:buAutoNum type="arabicPeriod" startAt="3"/>
              <a:defRPr/>
            </a:pPr>
            <a:endParaRPr lang="ko-KR" altLang="en-US" sz="2400" b="1" dirty="0">
              <a:latin typeface="바탕" pitchFamily="18" charset="-127"/>
              <a:ea typeface="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4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627784" y="0"/>
            <a:ext cx="4611216" cy="53578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 lnSpcReduction="10000"/>
          </a:bodyPr>
          <a:lstStyle/>
          <a:p>
            <a:pPr lvl="0" algn="ctr" latinLnBrk="0">
              <a:spcBef>
                <a:spcPct val="0"/>
              </a:spcBef>
            </a:pPr>
            <a:r>
              <a:rPr lang="ko-KR" altLang="en-US" sz="33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아이폰</a:t>
            </a:r>
            <a:r>
              <a:rPr lang="ko-KR" altLang="en-US" sz="33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  <a:cs typeface="+mj-cs"/>
              </a:rPr>
              <a:t> 메모리 관리</a:t>
            </a:r>
            <a:endParaRPr lang="en-US" altLang="ko-KR" sz="3300" b="1" dirty="0">
              <a:solidFill>
                <a:srgbClr val="FF0000"/>
              </a:solidFill>
              <a:latin typeface="바탕" pitchFamily="18" charset="-127"/>
              <a:ea typeface="바탕" pitchFamily="18" charset="-127"/>
              <a:cs typeface="+mj-cs"/>
            </a:endParaRPr>
          </a:p>
        </p:txBody>
      </p:sp>
      <p:sp>
        <p:nvSpPr>
          <p:cNvPr id="3" name="Rectangle 32"/>
          <p:cNvSpPr/>
          <p:nvPr/>
        </p:nvSpPr>
        <p:spPr>
          <a:xfrm>
            <a:off x="1066800" y="512676"/>
            <a:ext cx="7924800" cy="6345324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/>
            <a:r>
              <a:rPr lang="ko-KR" altLang="en-US" sz="15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5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15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앱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관리를 통한 용량 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A. </a:t>
            </a:r>
            <a:r>
              <a:rPr lang="ko-KR" altLang="en-US" sz="15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카톡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캐시 데이터 삭제</a:t>
            </a:r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</a:t>
            </a:r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카톡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열기</a:t>
            </a:r>
            <a:r>
              <a:rPr lang="en-US" altLang="ko-KR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2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더보기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설정</a:t>
            </a:r>
            <a:r>
              <a:rPr lang="en-US" altLang="ko-KR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저장공간관리</a:t>
            </a:r>
            <a:r>
              <a:rPr lang="en-US" altLang="ko-KR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저장된 캐시 데이터 삭제</a:t>
            </a:r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B.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오래된 </a:t>
            </a:r>
            <a:r>
              <a:rPr lang="ko-KR" altLang="en-US" sz="1500" b="1" dirty="0" err="1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팟</a:t>
            </a:r>
            <a:r>
              <a:rPr lang="ko-KR" altLang="en-US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캐스트 동영상 제거</a:t>
            </a: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팟</a:t>
            </a:r>
            <a:r>
              <a:rPr lang="ko-KR" altLang="en-US" sz="1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캐스트 </a:t>
            </a:r>
            <a:r>
              <a:rPr lang="en-US" altLang="ko-KR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POPCAST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접속</a:t>
            </a:r>
            <a:r>
              <a:rPr lang="en-US" altLang="ko-KR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저장된 채널 중 하나 클릭</a:t>
            </a:r>
            <a:r>
              <a:rPr lang="en-US" altLang="ko-KR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2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옆으로 밀어주기</a:t>
            </a:r>
            <a:endParaRPr lang="en-US" altLang="ko-KR" sz="12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</a:t>
            </a: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685800" lvl="1" indent="-342900">
              <a:buFont typeface="Wingdings" pitchFamily="2" charset="2"/>
              <a:buChar char="§"/>
            </a:pPr>
            <a:endParaRPr lang="en-US" altLang="ko-KR" sz="15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5" name="그림 4" descr="카톡 저장공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5796" y="1484784"/>
            <a:ext cx="3870467" cy="1890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 descr="팟캐스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3748" y="4077072"/>
            <a:ext cx="4590510" cy="27809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13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286000" y="0"/>
            <a:ext cx="5105400" cy="53578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ko-KR" altLang="en-US" sz="3200" b="1" dirty="0" err="1">
                <a:solidFill>
                  <a:srgbClr val="FF0000"/>
                </a:solidFill>
                <a:latin typeface="바탕" pitchFamily="18" charset="-127"/>
                <a:ea typeface="바탕" pitchFamily="18" charset="-127"/>
                <a:cs typeface="+mj-cs"/>
              </a:rPr>
              <a:t>밧데리</a:t>
            </a:r>
            <a:r>
              <a:rPr lang="ko-KR" altLang="en-US" sz="32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  <a:cs typeface="+mj-cs"/>
              </a:rPr>
              <a:t> 장기간 사용하기</a:t>
            </a:r>
            <a:endParaRPr lang="en-US" sz="3200" b="1" dirty="0">
              <a:solidFill>
                <a:srgbClr val="FF0000"/>
              </a:solidFill>
              <a:latin typeface="바탕" pitchFamily="18" charset="-127"/>
              <a:ea typeface="바탕" pitchFamily="18" charset="-127"/>
              <a:cs typeface="+mj-cs"/>
            </a:endParaRPr>
          </a:p>
        </p:txBody>
      </p:sp>
      <p:sp>
        <p:nvSpPr>
          <p:cNvPr id="3" name="Rectangle 32"/>
          <p:cNvSpPr/>
          <p:nvPr/>
        </p:nvSpPr>
        <p:spPr>
          <a:xfrm>
            <a:off x="990600" y="593304"/>
            <a:ext cx="8001000" cy="6264696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일반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손쉬운 사용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동작 줄이기 활성화하라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</a:t>
            </a:r>
            <a:r>
              <a:rPr lang="en-US" altLang="ko-KR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일반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디스플레이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밝기   밝기를 가능한 어둡게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밝기를 높이면 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밧데리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소모량 커진다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342900" indent="-342900"/>
            <a:endParaRPr lang="en-US" altLang="ko-KR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3.</a:t>
            </a:r>
            <a:r>
              <a:rPr lang="en-US" altLang="ko-KR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일반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배경화면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배경화면은 가능한 정지 화면을 써라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4.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일반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백그라운드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APP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새로 고침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끄기  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—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여기서 불필요한 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앱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끄기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5.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일반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알람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끄기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6.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일반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시티 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모바일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알림 허용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끄기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7. 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일반 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위치 서비스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시스템 서비스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교통량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나침반 보정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342900" indent="-342900"/>
            <a:r>
              <a:rPr lang="ko-KR" altLang="en-US" sz="1275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275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셀룰러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네트워크 검색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동작 보정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시간대 설정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위치 기반 알림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275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스포트</a:t>
            </a:r>
            <a:endParaRPr lang="en-US" altLang="ko-KR" sz="1275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1275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275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라이트</a:t>
            </a:r>
            <a:r>
              <a:rPr lang="ko-KR" altLang="en-US" sz="1275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제안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75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경로찾기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내 주변 인기 항목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지도 향상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자주 가는 위치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342900" indent="-342900"/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275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상태 막대 아이콘 표시하는 것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AD 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진단 및 사용 내용</a:t>
            </a:r>
            <a:r>
              <a:rPr lang="en-US" altLang="ko-KR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275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끄기</a:t>
            </a:r>
            <a:endParaRPr lang="en-US" altLang="ko-KR" sz="1275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8. </a:t>
            </a:r>
            <a:r>
              <a:rPr lang="en-US" altLang="ko-KR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일반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블루투스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LTE&gt;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끄기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9. </a:t>
            </a:r>
            <a:r>
              <a:rPr lang="en-US" altLang="ko-KR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일반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셀룰러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셀룰러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데이터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끄기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10.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일반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스포트라이트 검색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Pod cast,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비디오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오디오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음성 메모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미리 알림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Bing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웹 결과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끄기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11.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일반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메시지 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귀대고 듣기</a:t>
            </a:r>
            <a:r>
              <a:rPr lang="en-US" altLang="ko-KR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5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끄기</a:t>
            </a: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685800" lvl="1" indent="-342900">
              <a:buFont typeface="Wingdings" pitchFamily="2" charset="2"/>
              <a:buChar char="§"/>
            </a:pPr>
            <a:endParaRPr lang="en-US" altLang="ko-KR" sz="15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4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2976" y="714356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6250" indent="-476250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시스템 사용에 관한 전반적으로 환경 설정하는 곳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476250" indent="-476250">
              <a:buFontTx/>
              <a:buChar char="-"/>
            </a:pP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디스플레이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키보드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마우스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프로그램 추가 삭제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476250" indent="-476250">
              <a:buFontTx/>
              <a:buChar char="-"/>
            </a:pP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제어판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(Control Plan).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1000100" y="1714488"/>
            <a:ext cx="8572560" cy="5143512"/>
            <a:chOff x="1000100" y="1714488"/>
            <a:chExt cx="8572560" cy="5143512"/>
          </a:xfrm>
        </p:grpSpPr>
        <p:pic>
          <p:nvPicPr>
            <p:cNvPr id="11" name="Picture 10" descr="CLASSIC CONTROL PLA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0166" y="2428868"/>
              <a:ext cx="7358146" cy="1714512"/>
            </a:xfrm>
            <a:prstGeom prst="rect">
              <a:avLst/>
            </a:prstGeom>
          </p:spPr>
        </p:pic>
        <p:grpSp>
          <p:nvGrpSpPr>
            <p:cNvPr id="3" name="Group 12"/>
            <p:cNvGrpSpPr/>
            <p:nvPr/>
          </p:nvGrpSpPr>
          <p:grpSpPr>
            <a:xfrm>
              <a:off x="1000100" y="1714488"/>
              <a:ext cx="8572560" cy="5143512"/>
              <a:chOff x="1000100" y="1714488"/>
              <a:chExt cx="8572560" cy="5143512"/>
            </a:xfrm>
          </p:grpSpPr>
          <p:pic>
            <p:nvPicPr>
              <p:cNvPr id="12" name="Picture 11" descr="CATEGORY CONTROL PLAN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85852" y="4429132"/>
                <a:ext cx="7286708" cy="2428868"/>
              </a:xfrm>
              <a:prstGeom prst="rect">
                <a:avLst/>
              </a:prstGeom>
            </p:spPr>
          </p:pic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1071538" y="1714488"/>
                <a:ext cx="2500330" cy="428628"/>
              </a:xfrm>
              <a:prstGeom prst="rect">
                <a:avLst/>
              </a:prstGeom>
            </p:spPr>
            <p:txBody>
              <a:bodyPr anchor="b">
                <a:normAutofit fontScale="82500" lnSpcReduction="20000"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kumimoji="0" lang="en-US" altLang="ko-K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Batang" pitchFamily="18" charset="-127"/>
                    <a:ea typeface="Batang" pitchFamily="18" charset="-127"/>
                    <a:cs typeface="+mj-cs"/>
                  </a:rPr>
                  <a:t>1</a:t>
                </a:r>
                <a:r>
                  <a:rPr lang="en-US" altLang="ko-KR" sz="3200" b="1" dirty="0" smtClean="0"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Batang" pitchFamily="18" charset="-127"/>
                    <a:ea typeface="Batang" pitchFamily="18" charset="-127"/>
                    <a:cs typeface="+mj-cs"/>
                  </a:rPr>
                  <a:t>. </a:t>
                </a:r>
                <a:r>
                  <a:rPr lang="ko-KR" altLang="en-US" sz="3200" b="1" dirty="0" smtClean="0">
                    <a:latin typeface="Batang" pitchFamily="18" charset="-127"/>
                    <a:ea typeface="Batang" pitchFamily="18" charset="-127"/>
                  </a:rPr>
                  <a:t>제어판 구성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endParaRPr>
              </a:p>
            </p:txBody>
          </p:sp>
          <p:sp>
            <p:nvSpPr>
              <p:cNvPr id="10" name="Subtitle 2"/>
              <p:cNvSpPr txBox="1">
                <a:spLocks/>
              </p:cNvSpPr>
              <p:nvPr/>
            </p:nvSpPr>
            <p:spPr>
              <a:xfrm>
                <a:off x="1000100" y="2143116"/>
                <a:ext cx="8572560" cy="400052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/>
              <a:p>
                <a:pPr marL="365760" marR="0" lvl="0" indent="-256032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3"/>
                  </a:buClr>
                  <a:buSzTx/>
                  <a:tabLst/>
                  <a:defRPr/>
                </a:pPr>
                <a:r>
                  <a:rPr lang="en-US" altLang="ko-KR" sz="2000" b="1" dirty="0" smtClean="0">
                    <a:latin typeface="Batang" pitchFamily="18" charset="-127"/>
                    <a:ea typeface="Batang" pitchFamily="18" charset="-127"/>
                  </a:rPr>
                  <a:t> </a:t>
                </a:r>
                <a:r>
                  <a:rPr lang="ko-KR" altLang="en-US" sz="2000" b="1" dirty="0" smtClean="0">
                    <a:latin typeface="Batang" pitchFamily="18" charset="-127"/>
                    <a:ea typeface="Batang" pitchFamily="18" charset="-127"/>
                  </a:rPr>
                  <a:t>가</a:t>
                </a:r>
                <a:r>
                  <a:rPr lang="en-US" altLang="ko-KR" sz="2000" b="1" dirty="0" smtClean="0">
                    <a:latin typeface="Batang" pitchFamily="18" charset="-127"/>
                    <a:ea typeface="Batang" pitchFamily="18" charset="-127"/>
                  </a:rPr>
                  <a:t>.</a:t>
                </a:r>
                <a:r>
                  <a:rPr kumimoji="0" lang="ko-KR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atang" pitchFamily="18" charset="-127"/>
                    <a:ea typeface="Batang" pitchFamily="18" charset="-127"/>
                  </a:rPr>
                  <a:t>클래식보기</a:t>
                </a:r>
                <a:r>
                  <a:rPr kumimoji="0" lang="en-US" altLang="ko-KR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atang" pitchFamily="18" charset="-127"/>
                    <a:ea typeface="Batang" pitchFamily="18" charset="-127"/>
                  </a:rPr>
                  <a:t>(window98)</a:t>
                </a:r>
              </a:p>
              <a:p>
                <a:pPr marL="365760" marR="0" lvl="0" indent="-256032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3"/>
                  </a:buClr>
                  <a:buSzTx/>
                  <a:buFont typeface="Georgia"/>
                  <a:buChar char="•"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atang" pitchFamily="18" charset="-127"/>
                  <a:ea typeface="Batang" pitchFamily="18" charset="-127"/>
                </a:endParaRPr>
              </a:p>
              <a:p>
                <a:pPr marL="365760" marR="0" lvl="0" indent="-256032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3"/>
                  </a:buClr>
                  <a:buSzTx/>
                  <a:buFont typeface="Georgia"/>
                  <a:buChar char="•"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atang" pitchFamily="18" charset="-127"/>
                  <a:ea typeface="Batang" pitchFamily="18" charset="-127"/>
                </a:endParaRPr>
              </a:p>
              <a:p>
                <a:pPr marL="365760" marR="0" lvl="0" indent="-256032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3"/>
                  </a:buClr>
                  <a:buSzTx/>
                  <a:buFont typeface="Georgia"/>
                  <a:buChar char="•"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atang" pitchFamily="18" charset="-127"/>
                  <a:ea typeface="Batang" pitchFamily="18" charset="-127"/>
                </a:endParaRPr>
              </a:p>
              <a:p>
                <a:pPr marL="365760" marR="0" lvl="0" indent="-256032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3"/>
                  </a:buClr>
                  <a:buSzTx/>
                  <a:tabLst/>
                  <a:defRPr/>
                </a:pPr>
                <a:r>
                  <a:rPr kumimoji="0" lang="en-US" altLang="ko-K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atang" pitchFamily="18" charset="-127"/>
                    <a:ea typeface="Batang" pitchFamily="18" charset="-127"/>
                  </a:rPr>
                  <a:t> </a:t>
                </a:r>
              </a:p>
              <a:p>
                <a:pPr marL="365760" marR="0" lvl="0" indent="-256032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3"/>
                  </a:buClr>
                  <a:buSzTx/>
                  <a:tabLst/>
                  <a:defRPr/>
                </a:pPr>
                <a:r>
                  <a:rPr kumimoji="0" lang="ko-KR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atang" pitchFamily="18" charset="-127"/>
                    <a:ea typeface="Batang" pitchFamily="18" charset="-127"/>
                  </a:rPr>
                  <a:t>나</a:t>
                </a:r>
                <a:r>
                  <a:rPr kumimoji="0" lang="en-US" altLang="ko-KR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atang" pitchFamily="18" charset="-127"/>
                    <a:ea typeface="Batang" pitchFamily="18" charset="-127"/>
                  </a:rPr>
                  <a:t>.</a:t>
                </a:r>
                <a:r>
                  <a:rPr kumimoji="0" lang="ko-KR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atang" pitchFamily="18" charset="-127"/>
                    <a:ea typeface="Batang" pitchFamily="18" charset="-127"/>
                  </a:rPr>
                  <a:t>종류별보기</a:t>
                </a:r>
                <a:r>
                  <a:rPr kumimoji="0" lang="en-US" altLang="ko-KR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atang" pitchFamily="18" charset="-127"/>
                    <a:ea typeface="Batang" pitchFamily="18" charset="-127"/>
                  </a:rPr>
                  <a:t>(Window XP)</a:t>
                </a:r>
                <a:endPara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atang" pitchFamily="18" charset="-127"/>
                  <a:ea typeface="Batang" pitchFamily="18" charset="-127"/>
                </a:endParaRPr>
              </a:p>
              <a:p>
                <a:pPr marL="365760" marR="0" lvl="0" indent="-256032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3"/>
                  </a:buClr>
                  <a:buSzTx/>
                  <a:buFont typeface="Georgia"/>
                  <a:buChar char="•"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atang" pitchFamily="18" charset="-127"/>
                  <a:ea typeface="Batang" pitchFamily="18" charset="-127"/>
                </a:endParaRPr>
              </a:p>
            </p:txBody>
          </p:sp>
        </p:grpSp>
      </p:grpSp>
      <p:sp>
        <p:nvSpPr>
          <p:cNvPr id="14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제어판 제대로 사용하기</a:t>
            </a:r>
            <a:endParaRPr lang="en-US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00100" y="785794"/>
            <a:ext cx="8358214" cy="5715040"/>
            <a:chOff x="1000100" y="642918"/>
            <a:chExt cx="8358214" cy="5715040"/>
          </a:xfrm>
        </p:grpSpPr>
        <p:pic>
          <p:nvPicPr>
            <p:cNvPr id="19" name="Picture 18" descr="mouse point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0760" y="1571612"/>
              <a:ext cx="3357554" cy="4333875"/>
            </a:xfrm>
            <a:prstGeom prst="rect">
              <a:avLst/>
            </a:prstGeom>
          </p:spPr>
        </p:pic>
        <p:pic>
          <p:nvPicPr>
            <p:cNvPr id="18" name="Picture 17" descr="mouse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0100" y="1571612"/>
              <a:ext cx="3190871" cy="43481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286248" y="1714488"/>
              <a:ext cx="1785950" cy="157163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Mouse Button  </a:t>
              </a:r>
            </a:p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마우스 오른쪽 왼쪽  단추설정 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더블속도  조절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>
            <a:xfrm rot="10800000" flipV="1">
              <a:off x="1357290" y="2500306"/>
              <a:ext cx="2928958" cy="714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177909" y="2177522"/>
              <a:ext cx="1571638" cy="13599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143373" y="3643314"/>
              <a:ext cx="2000264" cy="271464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Mouse Pointer    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마우스 포인터모양 변경가능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구성표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사용자지정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-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보통선택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-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도움말선택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-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백그라운드에서 작업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-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작업중 등등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 flipV="1">
              <a:off x="2621720" y="3214686"/>
              <a:ext cx="1964834" cy="7858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1142976" y="1071546"/>
              <a:ext cx="2143140" cy="500066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tabLst/>
                <a:defRPr/>
              </a:pPr>
              <a:r>
                <a:rPr kumimoji="0" lang="ko-KR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atang" pitchFamily="18" charset="-127"/>
                  <a:ea typeface="Batang" pitchFamily="18" charset="-127"/>
                </a:rPr>
                <a:t>가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atang" pitchFamily="18" charset="-127"/>
                  <a:ea typeface="Batang" pitchFamily="18" charset="-127"/>
                </a:rPr>
                <a:t>. MOUSE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1000100" y="642918"/>
              <a:ext cx="2500330" cy="428628"/>
            </a:xfrm>
            <a:prstGeom prst="rect">
              <a:avLst/>
            </a:prstGeom>
          </p:spPr>
          <p:txBody>
            <a:bodyPr anchor="b">
              <a:normAutofit fontScale="82500" lnSpcReduction="20000"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kumimoji="0" lang="en-US" altLang="ko-K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1</a:t>
              </a:r>
              <a:r>
                <a:rPr lang="en-US" altLang="ko-KR" sz="3200" b="1" dirty="0" smtClean="0"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+mj-cs"/>
                </a:rPr>
                <a:t>. </a:t>
              </a:r>
              <a:r>
                <a:rPr lang="ko-KR" altLang="en-US" sz="3200" b="1" dirty="0" smtClean="0">
                  <a:latin typeface="Batang" pitchFamily="18" charset="-127"/>
                  <a:ea typeface="Batang" pitchFamily="18" charset="-127"/>
                </a:rPr>
                <a:t>제어판 구성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제어판 제대로 사용하기</a:t>
            </a:r>
            <a:endParaRPr lang="en-US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071538" y="857232"/>
            <a:ext cx="2500330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나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Keyboard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4414" y="1428736"/>
            <a:ext cx="7643866" cy="4333875"/>
            <a:chOff x="1214414" y="1571612"/>
            <a:chExt cx="7643866" cy="4333875"/>
          </a:xfrm>
        </p:grpSpPr>
        <p:pic>
          <p:nvPicPr>
            <p:cNvPr id="10" name="Picture 9" descr="keyboar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414" y="1571612"/>
              <a:ext cx="3724275" cy="433387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072198" y="2071678"/>
              <a:ext cx="2786082" cy="271464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</a:rPr>
                <a:t>Keyboard  </a:t>
              </a:r>
              <a:r>
                <a:rPr lang="ko-KR" altLang="en-US" sz="20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</a:rPr>
                <a:t>속성 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재입력시간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: 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키를  누르고 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있을때  문자의  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</a:t>
              </a:r>
              <a:r>
                <a:rPr lang="ko-KR" altLang="en-US" sz="14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</a:rPr>
                <a:t>반복  입력 시간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조절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커서 깜빡임 속도 조절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2714612" y="2500306"/>
              <a:ext cx="3357586" cy="429422"/>
            </a:xfrm>
            <a:prstGeom prst="straightConnector1">
              <a:avLst/>
            </a:prstGeom>
            <a:ln cmpd="dbl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4143372" y="4357694"/>
              <a:ext cx="2071702" cy="4286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제어판 제대로 사용하기</a:t>
            </a:r>
            <a:endParaRPr lang="en-US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71538" y="928670"/>
            <a:ext cx="8286776" cy="5191129"/>
            <a:chOff x="857224" y="1000108"/>
            <a:chExt cx="8286776" cy="5191129"/>
          </a:xfrm>
        </p:grpSpPr>
        <p:pic>
          <p:nvPicPr>
            <p:cNvPr id="12" name="Picture 11" descr="system properties hardwar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00" y="1571612"/>
              <a:ext cx="3895725" cy="4619625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rot="10800000">
              <a:off x="3643306" y="2285992"/>
              <a:ext cx="2000264" cy="2143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643570" y="2143116"/>
              <a:ext cx="3143272" cy="100013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장치관리자에서는  설치된 모든 하드웨어 장치를 보여 주고 문제가 발생하면  해당장치 아이콘에 노란색 느낌표 혹은 삘간색 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X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표시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43240" y="3071810"/>
              <a:ext cx="1500198" cy="2857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 descr="device manag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9158" y="3357562"/>
              <a:ext cx="4214842" cy="2776982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4500562" y="3357562"/>
              <a:ext cx="571504" cy="2143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429256" y="4071942"/>
              <a:ext cx="214314" cy="18573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857224" y="1000108"/>
              <a:ext cx="6020742" cy="428628"/>
            </a:xfrm>
            <a:prstGeom prst="rect">
              <a:avLst/>
            </a:prstGeom>
          </p:spPr>
          <p:txBody>
            <a:bodyPr anchor="b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ko-KR" altLang="en-US" sz="2400" b="1" dirty="0" smtClean="0">
                  <a:latin typeface="Batang" pitchFamily="18" charset="-127"/>
                  <a:ea typeface="Batang" pitchFamily="18" charset="-127"/>
                </a:rPr>
                <a:t>다</a:t>
              </a:r>
              <a:r>
                <a:rPr lang="en-US" sz="2400" b="1" dirty="0" smtClean="0">
                  <a:latin typeface="Batang" pitchFamily="18" charset="-127"/>
                  <a:ea typeface="Batang" pitchFamily="18" charset="-127"/>
                </a:rPr>
                <a:t>.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 </a:t>
              </a:r>
              <a:r>
                <a:rPr lang="ko-KR" altLang="en-US" sz="2400" b="1" dirty="0" smtClean="0">
                  <a:latin typeface="Batang" pitchFamily="18" charset="-127"/>
                  <a:ea typeface="Batang" pitchFamily="18" charset="-127"/>
                </a:rPr>
                <a:t>시스템 하드웨어</a:t>
              </a:r>
              <a:r>
                <a:rPr lang="en-US" altLang="ko-KR" sz="2400" b="1" dirty="0" smtClean="0">
                  <a:latin typeface="Batang" pitchFamily="18" charset="-127"/>
                  <a:ea typeface="Batang" pitchFamily="18" charset="-127"/>
                </a:rPr>
                <a:t>(window </a:t>
              </a:r>
              <a:r>
                <a:rPr lang="en-US" altLang="ko-KR" sz="2400" b="1" dirty="0" err="1" smtClean="0">
                  <a:latin typeface="Batang" pitchFamily="18" charset="-127"/>
                  <a:ea typeface="Batang" pitchFamily="18" charset="-127"/>
                </a:rPr>
                <a:t>xp</a:t>
              </a:r>
              <a:r>
                <a:rPr lang="en-US" altLang="ko-KR" sz="2400" b="1" dirty="0" smtClean="0">
                  <a:latin typeface="Batang" pitchFamily="18" charset="-127"/>
                  <a:ea typeface="Batang" pitchFamily="18" charset="-127"/>
                </a:rPr>
                <a:t> version)</a:t>
              </a:r>
              <a:endParaRPr lang="en-US" sz="2400" b="1" dirty="0" smtClean="0"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5179223" y="3464719"/>
              <a:ext cx="928694" cy="2857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제어판 제대로 사용하기</a:t>
            </a:r>
            <a:endParaRPr lang="en-US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device 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6666821" cy="4392488"/>
          </a:xfrm>
          <a:prstGeom prst="rect">
            <a:avLst/>
          </a:prstGeom>
        </p:spPr>
      </p:pic>
      <p:sp>
        <p:nvSpPr>
          <p:cNvPr id="4" name="Rectangle 20"/>
          <p:cNvSpPr/>
          <p:nvPr/>
        </p:nvSpPr>
        <p:spPr>
          <a:xfrm>
            <a:off x="1175882" y="1381420"/>
            <a:ext cx="8052356" cy="7121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장치관리자에서는  설치된 모든 하드웨어 장치를 보여 주고 문제가 발생하면  해당장치 아이콘에 노란색 느낌표 혹은 삘간색 </a:t>
            </a:r>
            <a:r>
              <a:rPr lang="en-US" altLang="ko-KR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X </a:t>
            </a:r>
            <a:r>
              <a:rPr lang="ko-KR" altLang="en-US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표시</a:t>
            </a:r>
            <a:endParaRPr lang="en-US" sz="20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043608" y="548679"/>
            <a:ext cx="82809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다</a:t>
            </a:r>
            <a:r>
              <a:rPr lang="en-US" altLang="ko-KR" sz="28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장치관리자 </a:t>
            </a:r>
            <a:r>
              <a:rPr lang="ko-KR" altLang="en-US" sz="2800" b="1" dirty="0" smtClean="0">
                <a:latin typeface="Batang" pitchFamily="18" charset="-127"/>
                <a:ea typeface="Batang" pitchFamily="18" charset="-127"/>
              </a:rPr>
              <a:t>확인 방법</a:t>
            </a:r>
            <a:r>
              <a:rPr lang="en-US" altLang="ko-KR" sz="2800" b="1" dirty="0">
                <a:latin typeface="Batang" pitchFamily="18" charset="-127"/>
                <a:ea typeface="Batang" pitchFamily="18" charset="-127"/>
              </a:rPr>
              <a:t>(window </a:t>
            </a:r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7.0</a:t>
            </a:r>
            <a:r>
              <a:rPr lang="ko-KR" altLang="en-US" sz="2800" b="1" dirty="0" smtClean="0">
                <a:latin typeface="Batang" pitchFamily="18" charset="-127"/>
                <a:ea typeface="Batang" pitchFamily="18" charset="-127"/>
              </a:rPr>
              <a:t>이상</a:t>
            </a:r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800" b="1" dirty="0">
                <a:latin typeface="Batang" pitchFamily="18" charset="-127"/>
                <a:ea typeface="Batang" pitchFamily="18" charset="-127"/>
              </a:rPr>
              <a:t>version</a:t>
            </a:r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제어판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장치관리자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Device Manager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24"/>
          <p:cNvSpPr/>
          <p:nvPr/>
        </p:nvSpPr>
        <p:spPr>
          <a:xfrm>
            <a:off x="1835696" y="3429000"/>
            <a:ext cx="288032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18"/>
          <p:cNvCxnSpPr/>
          <p:nvPr/>
        </p:nvCxnSpPr>
        <p:spPr>
          <a:xfrm flipH="1">
            <a:off x="2123728" y="2132856"/>
            <a:ext cx="324036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제어판 제대로 사용하기</a:t>
            </a:r>
            <a:endParaRPr lang="en-US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2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000100" y="609600"/>
            <a:ext cx="7072362" cy="5681650"/>
            <a:chOff x="1214414" y="785794"/>
            <a:chExt cx="7072362" cy="5434018"/>
          </a:xfrm>
        </p:grpSpPr>
        <p:grpSp>
          <p:nvGrpSpPr>
            <p:cNvPr id="12" name="Group 11"/>
            <p:cNvGrpSpPr/>
            <p:nvPr/>
          </p:nvGrpSpPr>
          <p:grpSpPr>
            <a:xfrm>
              <a:off x="1214414" y="1571612"/>
              <a:ext cx="7072362" cy="4648200"/>
              <a:chOff x="168088" y="1071546"/>
              <a:chExt cx="8320396" cy="4648200"/>
            </a:xfrm>
          </p:grpSpPr>
          <p:pic>
            <p:nvPicPr>
              <p:cNvPr id="13" name="Picture 12" descr="system properti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8088" y="1071546"/>
                <a:ext cx="6505575" cy="4648200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 rot="10800000">
                <a:off x="3950086" y="1785926"/>
                <a:ext cx="2101110" cy="7143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6051196" y="1785926"/>
                <a:ext cx="2437288" cy="6429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rgbClr val="FF0000"/>
                    </a:solidFill>
                    <a:latin typeface="Batang" pitchFamily="18" charset="-127"/>
                    <a:ea typeface="Batang" pitchFamily="18" charset="-127"/>
                  </a:rPr>
                  <a:t>매일 오전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Batang" pitchFamily="18" charset="-127"/>
                    <a:ea typeface="Batang" pitchFamily="18" charset="-127"/>
                  </a:rPr>
                  <a:t>3</a:t>
                </a:r>
                <a:r>
                  <a:rPr lang="ko-KR" altLang="en-US" sz="1400" b="1" dirty="0" smtClean="0">
                    <a:solidFill>
                      <a:srgbClr val="FF0000"/>
                    </a:solidFill>
                    <a:latin typeface="Batang" pitchFamily="18" charset="-127"/>
                    <a:ea typeface="Batang" pitchFamily="18" charset="-127"/>
                  </a:rPr>
                  <a:t>시에 최신버전으로 업데이트</a:t>
                </a:r>
                <a:endParaRPr lang="en-US" sz="1400" b="1" dirty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rot="10800000" flipV="1">
                <a:off x="4538397" y="2428868"/>
                <a:ext cx="1512799" cy="85725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214414" y="785794"/>
              <a:ext cx="3857652" cy="571504"/>
            </a:xfrm>
            <a:prstGeom prst="rect">
              <a:avLst/>
            </a:prstGeom>
          </p:spPr>
          <p:txBody>
            <a:bodyPr anchor="b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ko-KR" altLang="en-US" sz="2400" b="1" dirty="0" smtClean="0">
                  <a:latin typeface="Batang" pitchFamily="18" charset="-127"/>
                  <a:ea typeface="Batang" pitchFamily="18" charset="-127"/>
                </a:rPr>
                <a:t>라</a:t>
              </a:r>
              <a:r>
                <a:rPr lang="en-US" sz="2400" b="1" dirty="0" smtClean="0">
                  <a:latin typeface="Batang" pitchFamily="18" charset="-127"/>
                  <a:ea typeface="Batang" pitchFamily="18" charset="-127"/>
                </a:rPr>
                <a:t>.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 </a:t>
              </a:r>
              <a:r>
                <a:rPr lang="ko-KR" altLang="en-US" sz="2400" b="1" dirty="0" smtClean="0">
                  <a:latin typeface="Batang" pitchFamily="18" charset="-127"/>
                  <a:ea typeface="Batang" pitchFamily="18" charset="-127"/>
                </a:rPr>
                <a:t>시스템 자동 업데이트</a:t>
              </a:r>
              <a:endParaRPr lang="en-US" sz="2400" b="1" dirty="0" smtClean="0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제어판 제대로 사용하기</a:t>
            </a:r>
            <a:endParaRPr lang="en-US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43570" y="3286124"/>
            <a:ext cx="3714776" cy="264320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Window update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사이트에서 주기적으로  검색하여 최신버전으로 업데이트하도록 도와주는 기능 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가지 종류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자동권장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매일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오전</a:t>
            </a:r>
            <a:r>
              <a:rPr lang="en-US" altLang="ko-KR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?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시에 최신버전으로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업데이트</a:t>
            </a:r>
            <a:endParaRPr lang="en-US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업데이트 다운로드하지만 사용자가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원하는 시간에 설치합니다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새업데이트 알리도록  선택하지만 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다운로드하거나  설치하지 않습니다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자동업데이트를 사용 안합니다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1928</TotalTime>
  <Words>2333</Words>
  <Application>Microsoft Office PowerPoint</Application>
  <PresentationFormat>화면 슬라이드 쇼(4:3)</PresentationFormat>
  <Paragraphs>532</Paragraphs>
  <Slides>32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Solstice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스마트폰에서 영화보기</vt:lpstr>
      <vt:lpstr>Camera/ phone 연결하여 내 컴퓨터 파일 폴더에 저장하기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현빈</cp:lastModifiedBy>
  <cp:revision>278</cp:revision>
  <dcterms:created xsi:type="dcterms:W3CDTF">2015-01-03T02:03:43Z</dcterms:created>
  <dcterms:modified xsi:type="dcterms:W3CDTF">2015-08-28T20:58:45Z</dcterms:modified>
</cp:coreProperties>
</file>