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130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25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124.xml" ContentType="application/vnd.openxmlformats-officedocument.presentationml.notesSlide+xml"/>
  <Override PartName="/ppt/slides/slide55.xml" ContentType="application/vnd.openxmlformats-officedocument.presentationml.slide+xml"/>
  <Override PartName="/ppt/theme/theme2.xml" ContentType="application/vnd.openxmlformats-officedocument.theme+xml"/>
  <Override PartName="/ppt/notesSlides/notesSlide57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13.xml" ContentType="application/vnd.openxmlformats-officedocument.presentationml.notes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60.xml" ContentType="application/vnd.openxmlformats-officedocument.presentationml.notes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29.xml" ContentType="application/vnd.openxmlformats-officedocument.presentationml.notesSlide+xml"/>
  <Override PartName="/ppt/slides/slide108.xml" ContentType="application/vnd.openxmlformats-officedocument.presentationml.slide+xml"/>
  <Override PartName="/ppt/notesSlides/notesSlide118.xml" ContentType="application/vnd.openxmlformats-officedocument.presentationml.notesSlide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07.xml" ContentType="application/vnd.openxmlformats-officedocument.presentationml.notes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s/slide122.xml" ContentType="application/vnd.openxmlformats-officedocument.presentationml.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13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21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110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19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26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15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122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11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27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notesSlides/notesSlide89.xml" ContentType="application/vnd.openxmlformats-officedocument.presentationml.notesSlide+xml"/>
  <Override PartName="/ppt/notesSlides/notesSlide116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notesSlides/notesSlide78.xml" ContentType="application/vnd.openxmlformats-officedocument.presentationml.notesSlide+xml"/>
  <Override PartName="/ppt/notesSlides/notesSlide123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notesSlides/notesSlide112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slides/slide129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18.xml" ContentType="application/vnd.openxmlformats-officedocument.presentationml.slide+xml"/>
  <Override PartName="/ppt/notesSlides/notesSlide128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notesSlides/notesSlide117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131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12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126.xml" ContentType="application/vnd.openxmlformats-officedocument.presentationml.slide+xml"/>
  <Override PartName="/ppt/slides/slide78.xml" ContentType="application/vnd.openxmlformats-officedocument.presentationml.slide+xml"/>
  <Override PartName="/ppt/slides/slide115.xml" ContentType="application/vnd.openxmlformats-officedocument.presentationml.slide+xml"/>
  <Override PartName="/ppt/notesSlides/notesSlide125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1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6" r:id="rId121"/>
    <p:sldId id="377" r:id="rId122"/>
    <p:sldId id="378" r:id="rId123"/>
    <p:sldId id="379" r:id="rId124"/>
    <p:sldId id="380" r:id="rId125"/>
    <p:sldId id="381" r:id="rId126"/>
    <p:sldId id="382" r:id="rId127"/>
    <p:sldId id="383" r:id="rId128"/>
    <p:sldId id="384" r:id="rId129"/>
    <p:sldId id="385" r:id="rId130"/>
    <p:sldId id="386" r:id="rId131"/>
    <p:sldId id="387" r:id="rId132"/>
    <p:sldId id="388" r:id="rId1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80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67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FADDC-2EC3-4B2D-87ED-2BFE2153B42B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CF8A0-ACCA-4485-B2CE-D90149A7E2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13926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32A683-4C0B-42D7-AB68-DB9198E416C2}" type="slidenum">
              <a:rPr lang="ko-KR" altLang="en-US" smtClean="0"/>
              <a:pPr/>
              <a:t>1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16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78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98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19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39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49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00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21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31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419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26419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039F8F-AF55-486C-A78D-0CA9E080D512}" type="slidenum">
              <a:rPr lang="ko-KR" altLang="en-US" smtClean="0"/>
              <a:pPr/>
              <a:t>123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72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82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93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03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27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8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0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32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2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3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3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14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4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75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EDFF-5638-49C5-AF94-14CABEF36B19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084A-BE43-4046-88D2-68CFE54A0D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EDFF-5638-49C5-AF94-14CABEF36B19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084A-BE43-4046-88D2-68CFE54A0D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EDFF-5638-49C5-AF94-14CABEF36B19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084A-BE43-4046-88D2-68CFE54A0D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EDFF-5638-49C5-AF94-14CABEF36B19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084A-BE43-4046-88D2-68CFE54A0D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EDFF-5638-49C5-AF94-14CABEF36B19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084A-BE43-4046-88D2-68CFE54A0D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EDFF-5638-49C5-AF94-14CABEF36B19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084A-BE43-4046-88D2-68CFE54A0D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EDFF-5638-49C5-AF94-14CABEF36B19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084A-BE43-4046-88D2-68CFE54A0D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EDFF-5638-49C5-AF94-14CABEF36B19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084A-BE43-4046-88D2-68CFE54A0D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EDFF-5638-49C5-AF94-14CABEF36B19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084A-BE43-4046-88D2-68CFE54A0D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EDFF-5638-49C5-AF94-14CABEF36B19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084A-BE43-4046-88D2-68CFE54A0D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EDFF-5638-49C5-AF94-14CABEF36B19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084A-BE43-4046-88D2-68CFE54A0D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EDFF-5638-49C5-AF94-14CABEF36B19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B084A-BE43-4046-88D2-68CFE54A0D9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630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714375" y="2571750"/>
            <a:ext cx="769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6000" b="1" dirty="0">
                <a:latin typeface="HY헤드라인M" pitchFamily="18" charset="-127"/>
                <a:ea typeface="HY헤드라인M" pitchFamily="18" charset="-127"/>
              </a:rPr>
              <a:t>골든벨을 울려라</a:t>
            </a:r>
            <a:r>
              <a:rPr lang="en-US" altLang="ko-KR" sz="6000" b="1" dirty="0">
                <a:latin typeface="HY헤드라인M" pitchFamily="18" charset="-127"/>
                <a:ea typeface="HY헤드라인M" pitchFamily="18" charset="-127"/>
              </a:rPr>
              <a:t>..</a:t>
            </a:r>
            <a:r>
              <a:rPr lang="ko-KR" altLang="en-US" sz="3200" b="1" dirty="0">
                <a:latin typeface="HY헤드라인M" pitchFamily="18" charset="-127"/>
                <a:ea typeface="HY헤드라인M" pitchFamily="18" charset="-127"/>
              </a:rPr>
              <a:t>창세기편</a:t>
            </a:r>
            <a:endParaRPr lang="en-US" altLang="ko-KR" sz="3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411413" y="4643438"/>
            <a:ext cx="61214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4400" b="1">
                <a:latin typeface="HY헤드라인M" pitchFamily="18" charset="-127"/>
                <a:ea typeface="HY헤드라인M" pitchFamily="18" charset="-127"/>
              </a:rPr>
              <a:t>멋진 주일학교 어린이들</a:t>
            </a:r>
            <a:endParaRPr lang="en-US" altLang="ko-KR" sz="4400" b="1">
              <a:latin typeface="HY헤드라인M" pitchFamily="18" charset="-127"/>
              <a:ea typeface="HY헤드라인M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400" b="1">
                <a:latin typeface="HY헤드라인M" pitchFamily="18" charset="-127"/>
                <a:ea typeface="HY헤드라인M" pitchFamily="18" charset="-127"/>
              </a:rPr>
              <a:t>          파이팅</a:t>
            </a:r>
            <a:r>
              <a:rPr lang="en-US" altLang="ko-KR" sz="4400" b="1">
                <a:latin typeface="HY헤드라인M" pitchFamily="18" charset="-127"/>
                <a:ea typeface="HY헤드라인M" pitchFamily="18" charset="-127"/>
              </a:rPr>
              <a:t>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/>
      <p:bldP spid="266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7000875" y="5214938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2291" name="Rectangle 9"/>
          <p:cNvSpPr>
            <a:spLocks noChangeArrowheads="1"/>
          </p:cNvSpPr>
          <p:nvPr/>
        </p:nvSpPr>
        <p:spPr bwMode="auto">
          <a:xfrm>
            <a:off x="4500563" y="1500188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12292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9.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가인에게  내려진  저주의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내용은 무엇인가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71688" y="5524500"/>
            <a:ext cx="6784975" cy="1331913"/>
            <a:chOff x="2295" y="3036"/>
            <a:chExt cx="1934" cy="1106"/>
          </a:xfrm>
        </p:grpSpPr>
        <p:sp>
          <p:nvSpPr>
            <p:cNvPr id="12294" name="Text Box 16"/>
            <p:cNvSpPr txBox="1">
              <a:spLocks noChangeArrowheads="1"/>
            </p:cNvSpPr>
            <p:nvPr/>
          </p:nvSpPr>
          <p:spPr bwMode="auto">
            <a:xfrm>
              <a:off x="2295" y="3135"/>
              <a:ext cx="550" cy="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12295" name="Rectangle 17"/>
            <p:cNvSpPr>
              <a:spLocks noChangeArrowheads="1"/>
            </p:cNvSpPr>
            <p:nvPr/>
          </p:nvSpPr>
          <p:spPr bwMode="auto">
            <a:xfrm>
              <a:off x="2845" y="3036"/>
              <a:ext cx="1384" cy="110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    땅에서 피하여 </a:t>
              </a:r>
              <a:endParaRPr lang="en-US" altLang="ko-KR" sz="4000" b="1">
                <a:latin typeface="휴먼엑스포" pitchFamily="18" charset="-127"/>
                <a:ea typeface="휴먼엑스포" pitchFamily="18" charset="-127"/>
              </a:endParaRPr>
            </a:p>
            <a:p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유리하는  자가 됨</a:t>
              </a:r>
              <a:endParaRPr lang="ko-KR" altLang="en-US" sz="4000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"/>
          <p:cNvSpPr>
            <a:spLocks noChangeArrowheads="1"/>
          </p:cNvSpPr>
          <p:nvPr/>
        </p:nvSpPr>
        <p:spPr bwMode="auto">
          <a:xfrm>
            <a:off x="0" y="1643063"/>
            <a:ext cx="8572500" cy="2062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99. </a:t>
            </a:r>
            <a:r>
              <a:rPr lang="ko-KR" altLang="en-US" sz="4800" b="1" dirty="0">
                <a:latin typeface="휴먼엑스포" pitchFamily="18" charset="-127"/>
                <a:ea typeface="휴먼엑스포" pitchFamily="18" charset="-127"/>
              </a:rPr>
              <a:t>꿈과 관계가 없는 사람은</a:t>
            </a: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8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  ① 요셉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   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②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다니엘</a:t>
            </a:r>
            <a:endParaRPr lang="ko-KR" altLang="en-US" sz="40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③ 바로       ④ 에서</a:t>
            </a:r>
            <a:r>
              <a:rPr lang="ko-KR" altLang="en-US" sz="4000" b="1" dirty="0"/>
              <a:t> </a:t>
            </a:r>
            <a:endParaRPr lang="ko-KR" altLang="en-US" sz="4400" dirty="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104452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04453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4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"/>
          <p:cNvSpPr>
            <a:spLocks noChangeArrowheads="1"/>
          </p:cNvSpPr>
          <p:nvPr/>
        </p:nvSpPr>
        <p:spPr bwMode="auto">
          <a:xfrm>
            <a:off x="0" y="1643063"/>
            <a:ext cx="8858250" cy="3540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100. </a:t>
            </a:r>
            <a:r>
              <a:rPr lang="ko-KR" altLang="en-US" sz="4800" b="1" dirty="0">
                <a:latin typeface="휴먼엑스포" pitchFamily="18" charset="-127"/>
                <a:ea typeface="휴먼엑스포" pitchFamily="18" charset="-127"/>
              </a:rPr>
              <a:t>요셉의 형들이 요셉을 </a:t>
            </a:r>
            <a:r>
              <a:rPr lang="ko-KR" altLang="en-US" sz="4800" b="1" dirty="0" err="1">
                <a:latin typeface="휴먼엑스포" pitchFamily="18" charset="-127"/>
                <a:ea typeface="휴먼엑스포" pitchFamily="18" charset="-127"/>
              </a:rPr>
              <a:t>죽이고자할</a:t>
            </a:r>
            <a:r>
              <a:rPr lang="ko-KR" altLang="en-US" sz="4800" b="1" dirty="0">
                <a:latin typeface="휴먼엑스포" pitchFamily="18" charset="-127"/>
                <a:ea typeface="휴먼엑스포" pitchFamily="18" charset="-127"/>
              </a:rPr>
              <a:t> 때  반대한  사람은</a:t>
            </a: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pPr marL="742950" indent="-742950">
              <a:defRPr/>
            </a:pPr>
            <a:endParaRPr lang="ko-KR" altLang="en-US" sz="48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① 유다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②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르우벤</a:t>
            </a:r>
            <a:endParaRPr lang="ko-KR" altLang="en-US" sz="40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③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레위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 ④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시므온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</a:t>
            </a:r>
            <a:endParaRPr lang="ko-KR" altLang="en-US" sz="4400" dirty="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105476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05477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2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"/>
          <p:cNvSpPr>
            <a:spLocks noChangeArrowheads="1"/>
          </p:cNvSpPr>
          <p:nvPr/>
        </p:nvSpPr>
        <p:spPr bwMode="auto">
          <a:xfrm>
            <a:off x="0" y="1643063"/>
            <a:ext cx="8858250" cy="280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101. </a:t>
            </a:r>
            <a:r>
              <a:rPr lang="ko-KR" altLang="en-US" sz="4800" b="1" dirty="0">
                <a:latin typeface="휴먼엑스포" pitchFamily="18" charset="-127"/>
                <a:ea typeface="휴먼엑스포" pitchFamily="18" charset="-127"/>
              </a:rPr>
              <a:t>요셉을 </a:t>
            </a:r>
            <a:r>
              <a:rPr lang="ko-KR" altLang="en-US" sz="4800" b="1" dirty="0" err="1">
                <a:latin typeface="휴먼엑스포" pitchFamily="18" charset="-127"/>
                <a:ea typeface="휴먼엑스포" pitchFamily="18" charset="-127"/>
              </a:rPr>
              <a:t>이스마엘</a:t>
            </a:r>
            <a:r>
              <a:rPr lang="ko-KR" altLang="en-US" sz="4800" b="1" dirty="0">
                <a:latin typeface="휴먼엑스포" pitchFamily="18" charset="-127"/>
                <a:ea typeface="휴먼엑스포" pitchFamily="18" charset="-127"/>
              </a:rPr>
              <a:t> 사람들에게 팔자고 제안한 형제는</a:t>
            </a: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 ①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르우벤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② 유다</a:t>
            </a:r>
            <a:endParaRPr lang="ko-KR" altLang="en-US" sz="40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③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납달리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   ④ 단 </a:t>
            </a:r>
            <a:endParaRPr lang="ko-KR" altLang="en-US" sz="4400" dirty="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106500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06501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2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"/>
          <p:cNvSpPr>
            <a:spLocks noChangeArrowheads="1"/>
          </p:cNvSpPr>
          <p:nvPr/>
        </p:nvSpPr>
        <p:spPr bwMode="auto">
          <a:xfrm>
            <a:off x="0" y="1643063"/>
            <a:ext cx="8858250" cy="280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102. </a:t>
            </a:r>
            <a:r>
              <a:rPr lang="ko-KR" altLang="en-US" sz="4800" b="1" dirty="0">
                <a:latin typeface="휴먼엑스포" pitchFamily="18" charset="-127"/>
                <a:ea typeface="휴먼엑스포" pitchFamily="18" charset="-127"/>
              </a:rPr>
              <a:t>요셉이  </a:t>
            </a:r>
            <a:r>
              <a:rPr lang="ko-KR" altLang="en-US" sz="4800" b="1" dirty="0" err="1">
                <a:latin typeface="휴먼엑스포" pitchFamily="18" charset="-127"/>
                <a:ea typeface="휴먼엑스포" pitchFamily="18" charset="-127"/>
              </a:rPr>
              <a:t>이스마엘</a:t>
            </a:r>
            <a:r>
              <a:rPr lang="ko-KR" altLang="en-US" sz="4800" b="1" dirty="0">
                <a:latin typeface="휴먼엑스포" pitchFamily="18" charset="-127"/>
                <a:ea typeface="휴먼엑스포" pitchFamily="18" charset="-127"/>
              </a:rPr>
              <a:t>  사람들에게 팔린 값은</a:t>
            </a: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 ① 은 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30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개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② 은 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20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개</a:t>
            </a:r>
            <a:endParaRPr lang="ko-KR" altLang="en-US" sz="40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③ 은 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25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개     ④ 금 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20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개  </a:t>
            </a:r>
            <a:endParaRPr lang="ko-KR" altLang="en-US" sz="4400" dirty="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107524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07525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2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"/>
          <p:cNvSpPr>
            <a:spLocks noChangeArrowheads="1"/>
          </p:cNvSpPr>
          <p:nvPr/>
        </p:nvSpPr>
        <p:spPr bwMode="auto">
          <a:xfrm>
            <a:off x="0" y="1643063"/>
            <a:ext cx="8858250" cy="2308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103.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다말이  유다를  통하여 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 marL="742950" indent="-742950"/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낳은 쌍둥이 중에 예수님의  조상은  누구인가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08548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08549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베레스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0"/>
          <p:cNvSpPr>
            <a:spLocks noChangeArrowheads="1"/>
          </p:cNvSpPr>
          <p:nvPr/>
        </p:nvSpPr>
        <p:spPr bwMode="auto">
          <a:xfrm>
            <a:off x="0" y="1500188"/>
            <a:ext cx="8858250" cy="3786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104.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세 광주리의 떡을 새들이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먹는 꿈을 꾼 사람은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① 술 맡은 관원장  ② 바로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③ 떡 굽는 관원장  ④ 요셉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09572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09573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3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4340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105.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요셉이 형제들에 의해  팔려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 간지  몇 년만에  바로의  총리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대신이  되었는가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①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년       ②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13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년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③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18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년       ④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24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년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10596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10597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2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36623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106.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요셉이  애굽 왕 앞에 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설 때에  그  연령은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①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25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세     ②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30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세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③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35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세     ④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40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세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11620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11621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2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33543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107.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요셉이  애굽에서  통치한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기간은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①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30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년     ②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50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년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③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70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년     ④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80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년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12644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12645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4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13667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1570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108.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유다는 어느 동물에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비유되었는가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635375" y="5661025"/>
            <a:ext cx="4784725" cy="914400"/>
            <a:chOff x="2336" y="3521"/>
            <a:chExt cx="2000" cy="737"/>
          </a:xfrm>
        </p:grpSpPr>
        <p:sp>
          <p:nvSpPr>
            <p:cNvPr id="113669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13670" name="Rectangle 13"/>
            <p:cNvSpPr>
              <a:spLocks noChangeArrowheads="1"/>
            </p:cNvSpPr>
            <p:nvPr/>
          </p:nvSpPr>
          <p:spPr bwMode="auto">
            <a:xfrm>
              <a:off x="3159" y="3525"/>
              <a:ext cx="1177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ko-KR" altLang="en-US" sz="4400" b="1">
                  <a:latin typeface="휴먼엑스포" pitchFamily="18" charset="-127"/>
                  <a:ea typeface="휴먼엑스포" pitchFamily="18" charset="-127"/>
                </a:rPr>
                <a:t>새끼사자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7000875" y="5214938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3315" name="Rectangle 9"/>
          <p:cNvSpPr>
            <a:spLocks noChangeArrowheads="1"/>
          </p:cNvSpPr>
          <p:nvPr/>
        </p:nvSpPr>
        <p:spPr bwMode="auto">
          <a:xfrm>
            <a:off x="4500563" y="1500188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13316" name="Rectangle 10"/>
          <p:cNvSpPr>
            <a:spLocks noChangeArrowheads="1"/>
          </p:cNvSpPr>
          <p:nvPr/>
        </p:nvSpPr>
        <p:spPr bwMode="auto">
          <a:xfrm>
            <a:off x="285750" y="1928813"/>
            <a:ext cx="88582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10.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하나님께서 가인에게 아벨을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찾으시자  가인은  무엇이라고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대답했나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71688" y="5524500"/>
            <a:ext cx="6357937" cy="1331913"/>
            <a:chOff x="2295" y="3036"/>
            <a:chExt cx="1812" cy="1106"/>
          </a:xfrm>
        </p:grpSpPr>
        <p:sp>
          <p:nvSpPr>
            <p:cNvPr id="13318" name="Text Box 16"/>
            <p:cNvSpPr txBox="1">
              <a:spLocks noChangeArrowheads="1"/>
            </p:cNvSpPr>
            <p:nvPr/>
          </p:nvSpPr>
          <p:spPr bwMode="auto">
            <a:xfrm>
              <a:off x="2295" y="3135"/>
              <a:ext cx="550" cy="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13319" name="Rectangle 17"/>
            <p:cNvSpPr>
              <a:spLocks noChangeArrowheads="1"/>
            </p:cNvSpPr>
            <p:nvPr/>
          </p:nvSpPr>
          <p:spPr bwMode="auto">
            <a:xfrm>
              <a:off x="2845" y="3036"/>
              <a:ext cx="1262" cy="110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내가 내 아우를 </a:t>
              </a:r>
              <a:endParaRPr lang="en-US" altLang="ko-KR" sz="4000" b="1">
                <a:latin typeface="휴먼엑스포" pitchFamily="18" charset="-127"/>
                <a:ea typeface="휴먼엑스포" pitchFamily="18" charset="-127"/>
              </a:endParaRPr>
            </a:p>
            <a:p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 지키는  자니이까</a:t>
              </a: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0"/>
          <p:cNvSpPr>
            <a:spLocks noChangeArrowheads="1"/>
          </p:cNvSpPr>
          <p:nvPr/>
        </p:nvSpPr>
        <p:spPr bwMode="auto">
          <a:xfrm>
            <a:off x="0" y="1357313"/>
            <a:ext cx="9144000" cy="4524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109.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형들이  요셉을 죽이려 할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때에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요셉을 그들의 손에서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구원하고자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그 생명은 상하게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하지 말고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다만 그를 구덩이에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던지고 손을 그에게 대지 말자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고 했던 사람은 누구입니까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14692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14693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ko-KR" altLang="en-US" sz="4800" b="1">
                  <a:latin typeface="HY헤드라인M" pitchFamily="18" charset="-127"/>
                  <a:ea typeface="HY헤드라인M" pitchFamily="18" charset="-127"/>
                </a:rPr>
                <a:t>르우벤</a:t>
              </a:r>
              <a:r>
                <a:rPr lang="en-US" altLang="ko-KR" sz="48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48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3416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110.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총독이  된  요셉이  그 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형제 목전에서 결박한 형은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① 르우벤     ② 시므온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③ 베냐민     ④ 유다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15716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15717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2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4032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111.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요셉에게  처음  담보로  잡힌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형제와  베냐민을  요셉에게 놓아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주기를 애원한 형제는 각각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누구인가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① 르우벤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레위  ② 시므온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레위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③ 시므온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유다  ④ 레위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유다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16740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16741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4032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112.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야곱이  애굽으로  향하던 중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하나님께  희생을  드리자  이상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중에  하나님이  나타나신  곳은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① 고센    ② 라암세스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③ 소알    ④ 브엘세바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17764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17765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4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34782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113.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애굽에  내려간  야곱의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자손은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①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150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명      ②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70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명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③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103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명      ④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45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명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18788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18789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4094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114.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야곱이  애굽에 가서  살던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곳의  이름은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① 고센      ② 갈대아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③ 하맛      ④ 나일강 근처</a:t>
            </a:r>
            <a:r>
              <a:rPr lang="ko-KR" altLang="en-US" sz="4000" b="1"/>
              <a:t> </a:t>
            </a:r>
            <a:endParaRPr lang="ko-KR" altLang="en-US" sz="4000"/>
          </a:p>
          <a:p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19812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19813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1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20835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1570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115.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야곱이  꿈에 본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사닥다리가  상징하는  것은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en-US" altLang="ko-KR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563938" y="5734050"/>
            <a:ext cx="4784725" cy="914400"/>
            <a:chOff x="2336" y="3521"/>
            <a:chExt cx="2000" cy="737"/>
          </a:xfrm>
        </p:grpSpPr>
        <p:sp>
          <p:nvSpPr>
            <p:cNvPr id="120837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20838" name="Rectangle 13"/>
            <p:cNvSpPr>
              <a:spLocks noChangeArrowheads="1"/>
            </p:cNvSpPr>
            <p:nvPr/>
          </p:nvSpPr>
          <p:spPr bwMode="auto">
            <a:xfrm>
              <a:off x="3159" y="3525"/>
              <a:ext cx="1177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ko-KR" altLang="en-US" sz="6000" b="1">
                  <a:latin typeface="휴먼엑스포" pitchFamily="18" charset="-127"/>
                  <a:ea typeface="휴먼엑스포" pitchFamily="18" charset="-127"/>
                </a:rPr>
                <a:t>인자</a:t>
              </a:r>
              <a:r>
                <a:rPr lang="en-US" altLang="ko-KR" sz="6000" b="1">
                  <a:latin typeface="휴먼엑스포" pitchFamily="18" charset="-127"/>
                  <a:ea typeface="휴먼엑스포" pitchFamily="18" charset="-127"/>
                </a:rPr>
                <a:t> </a:t>
              </a:r>
              <a:endParaRPr lang="ko-KR" altLang="en-US" sz="6000" b="1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0"/>
          <p:cNvSpPr>
            <a:spLocks noChangeArrowheads="1"/>
          </p:cNvSpPr>
          <p:nvPr/>
        </p:nvSpPr>
        <p:spPr bwMode="auto">
          <a:xfrm>
            <a:off x="0" y="1714500"/>
            <a:ext cx="9144000" cy="4032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116.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야곱이 아들들에  대한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예언이  틀린  것은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① 유다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–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사자새끼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② 단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첩경의 독사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③ 납달리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암 사슴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④ 베냐민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무성한 가지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/</a:t>
            </a: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      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물어뜯는 이리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21860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21861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4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22883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1570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117.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라헬의</a:t>
            </a:r>
            <a:r>
              <a:rPr lang="ko-KR" altLang="en-US" sz="4800" b="1"/>
              <a:t>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무덤이  있는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에브랏의  다른 이름은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635375" y="5805488"/>
            <a:ext cx="4784725" cy="914400"/>
            <a:chOff x="2336" y="3521"/>
            <a:chExt cx="2000" cy="737"/>
          </a:xfrm>
        </p:grpSpPr>
        <p:sp>
          <p:nvSpPr>
            <p:cNvPr id="122885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22886" name="Rectangle 13"/>
            <p:cNvSpPr>
              <a:spLocks noChangeArrowheads="1"/>
            </p:cNvSpPr>
            <p:nvPr/>
          </p:nvSpPr>
          <p:spPr bwMode="auto">
            <a:xfrm>
              <a:off x="3159" y="3525"/>
              <a:ext cx="1177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베들레헴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0"/>
          <p:cNvSpPr>
            <a:spLocks noChangeArrowheads="1"/>
          </p:cNvSpPr>
          <p:nvPr/>
        </p:nvSpPr>
        <p:spPr bwMode="auto">
          <a:xfrm>
            <a:off x="0" y="1714500"/>
            <a:ext cx="9144000" cy="280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118.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야곱은 몇 세까지 살았는가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①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120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      ②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132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③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147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       ④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152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 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23908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23909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14339" name="Rectangle 10"/>
          <p:cNvSpPr>
            <a:spLocks noChangeArrowheads="1"/>
          </p:cNvSpPr>
          <p:nvPr/>
        </p:nvSpPr>
        <p:spPr bwMode="auto">
          <a:xfrm>
            <a:off x="285750" y="1714500"/>
            <a:ext cx="885825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11.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구약에서 짐승이 말한 것은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r>
              <a:rPr lang="ko-KR" altLang="en-US" sz="2800" b="1">
                <a:latin typeface="휴먼엑스포" pitchFamily="18" charset="-127"/>
                <a:ea typeface="휴먼엑스포" pitchFamily="18" charset="-127"/>
              </a:rPr>
              <a:t>① 한 번 </a:t>
            </a:r>
            <a:r>
              <a:rPr lang="en-US" altLang="ko-KR" sz="2800" b="1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2800" b="1">
                <a:latin typeface="휴먼엑스포" pitchFamily="18" charset="-127"/>
                <a:ea typeface="휴먼엑스포" pitchFamily="18" charset="-127"/>
              </a:rPr>
              <a:t> 하와에게 생명나무의 열매를  먹게한  뱀 </a:t>
            </a:r>
            <a:endParaRPr lang="en-US" altLang="ko-KR" sz="2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2800" b="1">
                <a:latin typeface="휴먼엑스포" pitchFamily="18" charset="-127"/>
                <a:ea typeface="휴먼엑스포" pitchFamily="18" charset="-127"/>
              </a:rPr>
              <a:t>② 두 번</a:t>
            </a:r>
            <a:r>
              <a:rPr lang="en-US" altLang="ko-KR" sz="2800" b="1">
                <a:latin typeface="휴먼엑스포" pitchFamily="18" charset="-127"/>
                <a:ea typeface="휴먼엑스포" pitchFamily="18" charset="-127"/>
              </a:rPr>
              <a:t>-  </a:t>
            </a:r>
            <a:r>
              <a:rPr lang="ko-KR" altLang="en-US" sz="2800" b="1">
                <a:latin typeface="휴먼엑스포" pitchFamily="18" charset="-127"/>
                <a:ea typeface="휴먼엑스포" pitchFamily="18" charset="-127"/>
              </a:rPr>
              <a:t>하와에게 생명나무의 열매를  먹게한  뱀과</a:t>
            </a:r>
            <a:endParaRPr lang="en-US" altLang="ko-KR" sz="2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2800" b="1">
                <a:latin typeface="휴먼엑스포" pitchFamily="18" charset="-127"/>
                <a:ea typeface="휴먼엑스포" pitchFamily="18" charset="-127"/>
              </a:rPr>
              <a:t>             발람의  나귀 </a:t>
            </a:r>
            <a:endParaRPr lang="en-US" altLang="ko-KR" sz="2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2800" b="1">
                <a:latin typeface="휴먼엑스포" pitchFamily="18" charset="-127"/>
                <a:ea typeface="휴먼엑스포" pitchFamily="18" charset="-127"/>
              </a:rPr>
              <a:t>③ 세 번</a:t>
            </a:r>
            <a:r>
              <a:rPr lang="en-US" altLang="ko-KR" sz="2800" b="1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2800" b="1">
                <a:latin typeface="휴먼엑스포" pitchFamily="18" charset="-127"/>
                <a:ea typeface="휴먼엑스포" pitchFamily="18" charset="-127"/>
              </a:rPr>
              <a:t> 하와에게 생명나무의  열매를  먹게한  뱀과 </a:t>
            </a:r>
            <a:endParaRPr lang="en-US" altLang="ko-KR" sz="2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2800" b="1">
                <a:latin typeface="휴먼엑스포" pitchFamily="18" charset="-127"/>
                <a:ea typeface="휴먼엑스포" pitchFamily="18" charset="-127"/>
              </a:rPr>
              <a:t>          </a:t>
            </a:r>
            <a:r>
              <a:rPr lang="ko-KR" altLang="en-US" sz="2800" b="1">
                <a:latin typeface="휴먼엑스포" pitchFamily="18" charset="-127"/>
                <a:ea typeface="휴먼엑스포" pitchFamily="18" charset="-127"/>
              </a:rPr>
              <a:t>  발람의  나귀 와  노아의  비둘기</a:t>
            </a:r>
            <a:endParaRPr lang="en-US" altLang="ko-KR" sz="2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2800" b="1">
                <a:latin typeface="휴먼엑스포" pitchFamily="18" charset="-127"/>
                <a:ea typeface="휴먼엑스포" pitchFamily="18" charset="-127"/>
              </a:rPr>
              <a:t>④ 네 번 </a:t>
            </a:r>
            <a:r>
              <a:rPr lang="en-US" altLang="ko-KR" sz="2800" b="1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2800" b="1">
                <a:latin typeface="휴먼엑스포" pitchFamily="18" charset="-127"/>
                <a:ea typeface="휴먼엑스포" pitchFamily="18" charset="-127"/>
              </a:rPr>
              <a:t> 하와에게 생명나무의 열매를  먹게한  뱀과 </a:t>
            </a:r>
            <a:endParaRPr lang="en-US" altLang="ko-KR" sz="2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2800" b="1">
                <a:latin typeface="휴먼엑스포" pitchFamily="18" charset="-127"/>
                <a:ea typeface="휴먼엑스포" pitchFamily="18" charset="-127"/>
              </a:rPr>
              <a:t>          </a:t>
            </a:r>
            <a:r>
              <a:rPr lang="ko-KR" altLang="en-US" sz="2800" b="1">
                <a:latin typeface="휴먼엑스포" pitchFamily="18" charset="-127"/>
                <a:ea typeface="휴먼엑스포" pitchFamily="18" charset="-127"/>
              </a:rPr>
              <a:t>  발람의  나귀 와 노아의  비둘기와  까마귀</a:t>
            </a:r>
            <a:endParaRPr lang="en-US" altLang="ko-KR" sz="2800" b="1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929313"/>
            <a:ext cx="3643313" cy="949325"/>
            <a:chOff x="2336" y="3475"/>
            <a:chExt cx="2299" cy="503"/>
          </a:xfrm>
        </p:grpSpPr>
        <p:sp>
          <p:nvSpPr>
            <p:cNvPr id="14341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0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0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 sz="5000"/>
                <a:t> </a:t>
              </a:r>
            </a:p>
          </p:txBody>
        </p:sp>
        <p:sp>
          <p:nvSpPr>
            <p:cNvPr id="14342" name="Rectangle 13"/>
            <p:cNvSpPr>
              <a:spLocks noChangeArrowheads="1"/>
            </p:cNvSpPr>
            <p:nvPr/>
          </p:nvSpPr>
          <p:spPr bwMode="auto">
            <a:xfrm>
              <a:off x="3424" y="3475"/>
              <a:ext cx="1211" cy="49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5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HY헤드라인M" pitchFamily="18" charset="-127"/>
                  <a:ea typeface="HY헤드라인M" pitchFamily="18" charset="-127"/>
                </a:rPr>
                <a:t>2</a:t>
              </a:r>
              <a:endParaRPr lang="ko-KR" altLang="en-US" sz="5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"/>
          <p:cNvSpPr>
            <a:spLocks noChangeArrowheads="1"/>
          </p:cNvSpPr>
          <p:nvPr/>
        </p:nvSpPr>
        <p:spPr bwMode="auto">
          <a:xfrm>
            <a:off x="285750" y="1714500"/>
            <a:ext cx="8858250" cy="4032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119.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야곱이 죽을 때 열 두 아들 중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메시아  출생의  축복을  예고한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아들은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① 유다       ② 베냐민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③ 요셉       ④ 므낫세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24932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24933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1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0"/>
          <p:cNvSpPr>
            <a:spLocks noChangeArrowheads="1"/>
          </p:cNvSpPr>
          <p:nvPr/>
        </p:nvSpPr>
        <p:spPr bwMode="auto">
          <a:xfrm>
            <a:off x="285750" y="1428750"/>
            <a:ext cx="8858250" cy="4032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120.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‘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첩경의  독사리로다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말굽을 물어서 그 탄 자로  뒤로 떨어지게 하리로다’라고 예언하여  적그리스도가 나타난다는 지파는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 </a:t>
            </a: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3600" b="1">
                <a:latin typeface="휴먼엑스포" pitchFamily="18" charset="-127"/>
                <a:ea typeface="휴먼엑스포" pitchFamily="18" charset="-127"/>
              </a:rPr>
              <a:t>① 르우벤       ② 잇사갈</a:t>
            </a:r>
            <a:endParaRPr lang="ko-KR" altLang="en-US" sz="36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600" b="1">
                <a:latin typeface="휴먼엑스포" pitchFamily="18" charset="-127"/>
                <a:ea typeface="휴먼엑스포" pitchFamily="18" charset="-127"/>
              </a:rPr>
              <a:t>     ③ 스불론       ④ 단</a:t>
            </a:r>
            <a:endParaRPr lang="ko-KR" altLang="en-US" sz="36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25956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25957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4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354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121.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창세기에서  차자이면서  장자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의 축복을  받은 자가 아닌 사람은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① 유다       ② 에브라임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③ 야곱       ④ 세라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26980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26981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4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0"/>
          <p:cNvSpPr>
            <a:spLocks noChangeArrowheads="1"/>
          </p:cNvSpPr>
          <p:nvPr/>
        </p:nvSpPr>
        <p:spPr bwMode="auto">
          <a:xfrm>
            <a:off x="0" y="1785938"/>
            <a:ext cx="8001000" cy="2308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/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122.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떡굽는  관원장이  꿈에 본 것은  포도나무였다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맞으면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O,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틀리면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X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28004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28005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6000" b="1"/>
                <a:t>    </a:t>
              </a:r>
              <a:r>
                <a:rPr lang="en-US" altLang="ko-KR" sz="6000" b="1">
                  <a:latin typeface="휴먼엑스포" pitchFamily="18" charset="-127"/>
                  <a:ea typeface="휴먼엑스포" pitchFamily="18" charset="-127"/>
                </a:rPr>
                <a:t>X</a:t>
              </a:r>
              <a:endParaRPr lang="en-US" altLang="ko-KR" sz="6000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"/>
          <p:cNvSpPr>
            <a:spLocks noChangeArrowheads="1"/>
          </p:cNvSpPr>
          <p:nvPr/>
        </p:nvSpPr>
        <p:spPr bwMode="auto">
          <a:xfrm>
            <a:off x="0" y="1785938"/>
            <a:ext cx="9144000" cy="2308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123.</a:t>
            </a:r>
            <a:r>
              <a:rPr lang="ko-KR" altLang="en-US" sz="4800" b="1"/>
              <a:t>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스불론은  야곱으로부터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양의 우리 사이에 꿇어 앉은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건장한 나귀라는 말을 들었다</a:t>
            </a:r>
            <a:r>
              <a:rPr lang="en-US" altLang="ko-KR" sz="4800" b="1"/>
              <a:t>.</a:t>
            </a:r>
            <a:endParaRPr lang="ko-KR" altLang="en-US" sz="480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29028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29029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6000" b="1"/>
                <a:t>    </a:t>
              </a:r>
              <a:r>
                <a:rPr lang="en-US" altLang="ko-KR" sz="6000" b="1">
                  <a:latin typeface="휴먼엑스포" pitchFamily="18" charset="-127"/>
                  <a:ea typeface="휴먼엑스포" pitchFamily="18" charset="-127"/>
                </a:rPr>
                <a:t>X</a:t>
              </a:r>
              <a:endParaRPr lang="en-US" altLang="ko-KR" sz="6000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10"/>
          <p:cNvSpPr>
            <a:spLocks noChangeArrowheads="1"/>
          </p:cNvSpPr>
          <p:nvPr/>
        </p:nvSpPr>
        <p:spPr bwMode="auto">
          <a:xfrm>
            <a:off x="0" y="1357313"/>
            <a:ext cx="9144000" cy="4278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124.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야곱의 유언가운데  다음은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누구를 가리키는  말씀입니까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“너는 네 형제의 찬송이 될찌라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네 손이 네 원수의 목을 잡을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것 이요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네 아비의 아들들이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네 앞에 절하리로다”</a:t>
            </a:r>
            <a:endParaRPr lang="ko-KR" altLang="en-US" sz="440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643563"/>
            <a:ext cx="4216400" cy="928687"/>
            <a:chOff x="2336" y="3388"/>
            <a:chExt cx="1793" cy="1336"/>
          </a:xfrm>
        </p:grpSpPr>
        <p:sp>
          <p:nvSpPr>
            <p:cNvPr id="130052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30053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6000" b="1"/>
                <a:t>  </a:t>
              </a: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유다</a:t>
              </a:r>
              <a:endParaRPr lang="en-US" sz="4800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10"/>
          <p:cNvSpPr>
            <a:spLocks noChangeArrowheads="1"/>
          </p:cNvSpPr>
          <p:nvPr/>
        </p:nvSpPr>
        <p:spPr bwMode="auto">
          <a:xfrm>
            <a:off x="0" y="1714500"/>
            <a:ext cx="9144000" cy="2124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125.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유다가  가나안 사람 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수아에게서  난  세 아들의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이름은  무엇입니까</a:t>
            </a:r>
            <a:r>
              <a:rPr lang="en-US" altLang="ko-KR" sz="4400" b="1"/>
              <a:t>?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643188" y="5857875"/>
            <a:ext cx="6000750" cy="1000125"/>
            <a:chOff x="2336" y="3388"/>
            <a:chExt cx="1655" cy="1336"/>
          </a:xfrm>
        </p:grpSpPr>
        <p:sp>
          <p:nvSpPr>
            <p:cNvPr id="131076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31077" name="Rectangle 13"/>
            <p:cNvSpPr>
              <a:spLocks noChangeArrowheads="1"/>
            </p:cNvSpPr>
            <p:nvPr/>
          </p:nvSpPr>
          <p:spPr bwMode="auto">
            <a:xfrm>
              <a:off x="2848" y="3388"/>
              <a:ext cx="1143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4400" b="1">
                  <a:latin typeface="휴먼엑스포" pitchFamily="18" charset="-127"/>
                  <a:ea typeface="휴먼엑스포" pitchFamily="18" charset="-127"/>
                </a:rPr>
                <a:t>엘</a:t>
              </a:r>
              <a:r>
                <a:rPr lang="en-US" altLang="ko-KR" sz="4400" b="1">
                  <a:latin typeface="휴먼엑스포" pitchFamily="18" charset="-127"/>
                  <a:ea typeface="휴먼엑스포" pitchFamily="18" charset="-127"/>
                </a:rPr>
                <a:t>, </a:t>
              </a:r>
              <a:r>
                <a:rPr lang="ko-KR" altLang="en-US" sz="4400" b="1">
                  <a:latin typeface="휴먼엑스포" pitchFamily="18" charset="-127"/>
                  <a:ea typeface="휴먼엑스포" pitchFamily="18" charset="-127"/>
                </a:rPr>
                <a:t>오난</a:t>
              </a:r>
              <a:r>
                <a:rPr lang="en-US" altLang="ko-KR" sz="4400" b="1">
                  <a:latin typeface="휴먼엑스포" pitchFamily="18" charset="-127"/>
                  <a:ea typeface="휴먼엑스포" pitchFamily="18" charset="-127"/>
                </a:rPr>
                <a:t>, </a:t>
              </a:r>
              <a:r>
                <a:rPr lang="ko-KR" altLang="en-US" sz="4400" b="1">
                  <a:latin typeface="휴먼엑스포" pitchFamily="18" charset="-127"/>
                  <a:ea typeface="휴먼엑스포" pitchFamily="18" charset="-127"/>
                </a:rPr>
                <a:t>셀라</a:t>
              </a:r>
              <a:endParaRPr lang="ko-KR" altLang="en-US" sz="4400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0"/>
          <p:cNvSpPr>
            <a:spLocks noChangeArrowheads="1"/>
          </p:cNvSpPr>
          <p:nvPr/>
        </p:nvSpPr>
        <p:spPr bwMode="auto">
          <a:xfrm>
            <a:off x="285750" y="1428750"/>
            <a:ext cx="8858250" cy="1570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126.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레아가 남편 야곱에게 낳은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아들은 모두 몇 명입니까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6400" cy="1000125"/>
            <a:chOff x="2336" y="3388"/>
            <a:chExt cx="1793" cy="1336"/>
          </a:xfrm>
        </p:grpSpPr>
        <p:sp>
          <p:nvSpPr>
            <p:cNvPr id="132100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32101" name="Rectangle 13"/>
            <p:cNvSpPr>
              <a:spLocks noChangeArrowheads="1"/>
            </p:cNvSpPr>
            <p:nvPr/>
          </p:nvSpPr>
          <p:spPr bwMode="auto">
            <a:xfrm>
              <a:off x="3035" y="3388"/>
              <a:ext cx="1094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6000" b="1"/>
                <a:t>  </a:t>
              </a:r>
              <a:r>
                <a:rPr lang="en-US" altLang="ko-KR" sz="6000" b="1">
                  <a:latin typeface="휴먼엑스포" pitchFamily="18" charset="-127"/>
                  <a:ea typeface="휴먼엑스포" pitchFamily="18" charset="-127"/>
                </a:rPr>
                <a:t>6</a:t>
              </a:r>
              <a:r>
                <a:rPr lang="ko-KR" altLang="en-US" sz="6000" b="1">
                  <a:latin typeface="휴먼엑스포" pitchFamily="18" charset="-127"/>
                  <a:ea typeface="휴먼엑스포" pitchFamily="18" charset="-127"/>
                </a:rPr>
                <a:t>명</a:t>
              </a:r>
              <a:endParaRPr lang="ko-KR" altLang="en-US" sz="6000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33123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308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127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형제들을  만난 때는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요셉이  총리가  된지 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몇 년 후 인가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en-US" altLang="ko-KR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635375" y="5805488"/>
            <a:ext cx="4784725" cy="914400"/>
            <a:chOff x="2336" y="3521"/>
            <a:chExt cx="2000" cy="737"/>
          </a:xfrm>
        </p:grpSpPr>
        <p:sp>
          <p:nvSpPr>
            <p:cNvPr id="133125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33126" name="Rectangle 13"/>
            <p:cNvSpPr>
              <a:spLocks noChangeArrowheads="1"/>
            </p:cNvSpPr>
            <p:nvPr/>
          </p:nvSpPr>
          <p:spPr bwMode="auto">
            <a:xfrm>
              <a:off x="3159" y="3525"/>
              <a:ext cx="1177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9</a:t>
              </a:r>
              <a:r>
                <a:rPr lang="ko-KR" altLang="en-US" sz="6000" b="1">
                  <a:latin typeface="HY헤드라인M" pitchFamily="18" charset="-127"/>
                  <a:ea typeface="HY헤드라인M" pitchFamily="18" charset="-127"/>
                </a:rPr>
                <a:t>년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34147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185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128.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술 맡은  관원장의  꿈 해석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 사건이 있은 지 요셉은  얼마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후에  석방되었는가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en-US" altLang="ko-KR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635375" y="5876925"/>
            <a:ext cx="4784725" cy="914400"/>
            <a:chOff x="2336" y="3521"/>
            <a:chExt cx="2000" cy="737"/>
          </a:xfrm>
        </p:grpSpPr>
        <p:sp>
          <p:nvSpPr>
            <p:cNvPr id="134149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34150" name="Rectangle 13"/>
            <p:cNvSpPr>
              <a:spLocks noChangeArrowheads="1"/>
            </p:cNvSpPr>
            <p:nvPr/>
          </p:nvSpPr>
          <p:spPr bwMode="auto">
            <a:xfrm>
              <a:off x="3159" y="3525"/>
              <a:ext cx="1177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</a:t>
              </a:r>
              <a:r>
                <a:rPr lang="ko-KR" altLang="en-US" sz="6000" b="1">
                  <a:latin typeface="HY헤드라인M" pitchFamily="18" charset="-127"/>
                  <a:ea typeface="HY헤드라인M" pitchFamily="18" charset="-127"/>
                </a:rPr>
                <a:t>년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930775" y="5872163"/>
            <a:ext cx="3713163" cy="985837"/>
            <a:chOff x="2461" y="3476"/>
            <a:chExt cx="2158" cy="621"/>
          </a:xfrm>
        </p:grpSpPr>
        <p:sp>
          <p:nvSpPr>
            <p:cNvPr id="15364" name="Text Box 17"/>
            <p:cNvSpPr txBox="1">
              <a:spLocks noChangeArrowheads="1"/>
            </p:cNvSpPr>
            <p:nvPr/>
          </p:nvSpPr>
          <p:spPr bwMode="auto">
            <a:xfrm>
              <a:off x="2461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15365" name="Rectangle 18"/>
            <p:cNvSpPr>
              <a:spLocks noChangeArrowheads="1"/>
            </p:cNvSpPr>
            <p:nvPr/>
          </p:nvSpPr>
          <p:spPr bwMode="auto">
            <a:xfrm>
              <a:off x="3504" y="3476"/>
              <a:ext cx="1115" cy="58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15363" name="직사각형 13"/>
          <p:cNvSpPr>
            <a:spLocks noChangeArrowheads="1"/>
          </p:cNvSpPr>
          <p:nvPr/>
        </p:nvSpPr>
        <p:spPr bwMode="auto">
          <a:xfrm>
            <a:off x="285750" y="1785938"/>
            <a:ext cx="8358188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12.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인간  최초의  범죄자는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pPr>
              <a:spcBef>
                <a:spcPct val="50000"/>
              </a:spcBef>
            </a:pP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① 가인       ② 하와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③ 아벨       ④ 에녹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35171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830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129.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요셉의  두 아들의 이름은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03350" y="5516563"/>
            <a:ext cx="7215188" cy="1057275"/>
            <a:chOff x="2336" y="3406"/>
            <a:chExt cx="2245" cy="852"/>
          </a:xfrm>
        </p:grpSpPr>
        <p:sp>
          <p:nvSpPr>
            <p:cNvPr id="135173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35174" name="Rectangle 13"/>
            <p:cNvSpPr>
              <a:spLocks noChangeArrowheads="1"/>
            </p:cNvSpPr>
            <p:nvPr/>
          </p:nvSpPr>
          <p:spPr bwMode="auto">
            <a:xfrm>
              <a:off x="2873" y="3406"/>
              <a:ext cx="1708" cy="69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4400" b="1">
                  <a:latin typeface="휴먼엑스포" pitchFamily="18" charset="-127"/>
                  <a:ea typeface="휴먼엑스포" pitchFamily="18" charset="-127"/>
                </a:rPr>
                <a:t>므낫세와 에브라임</a:t>
              </a:r>
              <a:endParaRPr lang="ko-KR" altLang="en-US" sz="6000" b="1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36195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1570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130.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애굽  사람들이  야곱을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위해  애곡한  날수는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635375" y="5876925"/>
            <a:ext cx="4784725" cy="981075"/>
            <a:chOff x="2336" y="3521"/>
            <a:chExt cx="2000" cy="791"/>
          </a:xfrm>
        </p:grpSpPr>
        <p:sp>
          <p:nvSpPr>
            <p:cNvPr id="136197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36198" name="Rectangle 13"/>
            <p:cNvSpPr>
              <a:spLocks noChangeArrowheads="1"/>
            </p:cNvSpPr>
            <p:nvPr/>
          </p:nvSpPr>
          <p:spPr bwMode="auto">
            <a:xfrm>
              <a:off x="3159" y="3525"/>
              <a:ext cx="1177" cy="787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ko-KR" altLang="en-US" sz="5400" b="1"/>
                <a:t> </a:t>
              </a:r>
              <a:r>
                <a:rPr lang="ko-KR" altLang="en-US" sz="3600" b="1">
                  <a:latin typeface="휴먼엑스포" pitchFamily="18" charset="-127"/>
                  <a:ea typeface="휴먼엑스포" pitchFamily="18" charset="-127"/>
                </a:rPr>
                <a:t>칠십일</a:t>
              </a:r>
              <a:r>
                <a:rPr lang="en-US" altLang="ko-KR" sz="48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48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37219" name="Rectangle 10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137220" name="Rectangle 11"/>
          <p:cNvSpPr>
            <a:spLocks noChangeArrowheads="1"/>
          </p:cNvSpPr>
          <p:nvPr/>
        </p:nvSpPr>
        <p:spPr bwMode="auto">
          <a:xfrm>
            <a:off x="685800" y="3124200"/>
            <a:ext cx="76962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5400" b="1">
                <a:latin typeface="Times New Roman" pitchFamily="18" charset="0"/>
                <a:ea typeface="궁서" pitchFamily="18" charset="-127"/>
              </a:rPr>
              <a:t>축하합니다</a:t>
            </a:r>
            <a:r>
              <a:rPr lang="en-US" altLang="ko-KR" sz="5400" b="1">
                <a:latin typeface="Times New Roman" pitchFamily="18" charset="0"/>
                <a:ea typeface="궁서" pitchFamily="18" charset="-127"/>
              </a:rPr>
              <a:t>!! </a:t>
            </a:r>
          </a:p>
          <a:p>
            <a:pPr algn="ctr">
              <a:spcBef>
                <a:spcPct val="50000"/>
              </a:spcBef>
            </a:pPr>
            <a:r>
              <a:rPr lang="ko-KR" altLang="en-US" sz="5400" b="1">
                <a:latin typeface="Times New Roman" pitchFamily="18" charset="0"/>
                <a:ea typeface="궁서" pitchFamily="18" charset="-127"/>
              </a:rPr>
              <a:t>당신이 오늘의 골든벨 </a:t>
            </a:r>
          </a:p>
          <a:p>
            <a:pPr algn="ctr">
              <a:spcBef>
                <a:spcPct val="50000"/>
              </a:spcBef>
            </a:pPr>
            <a:r>
              <a:rPr lang="ko-KR" altLang="en-US" sz="5400" b="1">
                <a:latin typeface="Times New Roman" pitchFamily="18" charset="0"/>
                <a:ea typeface="궁서" pitchFamily="18" charset="-127"/>
              </a:rPr>
              <a:t>주인공입니다</a:t>
            </a:r>
            <a:r>
              <a:rPr lang="en-US" altLang="ko-KR" sz="5400" b="1">
                <a:latin typeface="Times New Roman" pitchFamily="18" charset="0"/>
                <a:ea typeface="궁서" pitchFamily="18" charset="-127"/>
              </a:rPr>
              <a:t>.</a:t>
            </a:r>
          </a:p>
        </p:txBody>
      </p:sp>
      <p:pic>
        <p:nvPicPr>
          <p:cNvPr id="137221" name="Picture 12" descr="MCj034103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688" y="1700213"/>
            <a:ext cx="22542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3" descr="MCj033146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643063"/>
            <a:ext cx="1944688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41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16387" name="Rectangle 10"/>
          <p:cNvSpPr>
            <a:spLocks noChangeArrowheads="1"/>
          </p:cNvSpPr>
          <p:nvPr/>
        </p:nvSpPr>
        <p:spPr bwMode="auto">
          <a:xfrm>
            <a:off x="0" y="1928813"/>
            <a:ext cx="91440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13.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아담과  하와가  범죄한 후 하나님이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그들에게  지어서  입혀 주신 옷은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① 무화과  나뭇잎옷  ② 털옷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③ 가죽옷              ④ 통옷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786313" y="5776913"/>
            <a:ext cx="3857625" cy="1081087"/>
            <a:chOff x="2336" y="3465"/>
            <a:chExt cx="2430" cy="681"/>
          </a:xfrm>
        </p:grpSpPr>
        <p:sp>
          <p:nvSpPr>
            <p:cNvPr id="16389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16390" name="Rectangle 13"/>
            <p:cNvSpPr>
              <a:spLocks noChangeArrowheads="1"/>
            </p:cNvSpPr>
            <p:nvPr/>
          </p:nvSpPr>
          <p:spPr bwMode="auto">
            <a:xfrm>
              <a:off x="3465" y="3465"/>
              <a:ext cx="1301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7411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17412" name="Rectangle 10"/>
          <p:cNvSpPr>
            <a:spLocks noChangeArrowheads="1"/>
          </p:cNvSpPr>
          <p:nvPr/>
        </p:nvSpPr>
        <p:spPr bwMode="auto">
          <a:xfrm>
            <a:off x="357188" y="1857375"/>
            <a:ext cx="8786812" cy="349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14.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구주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(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메시야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)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에  대한 허락이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en-US" altLang="ko-KR" sz="20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처음 기록된 곳은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pPr>
              <a:spcBef>
                <a:spcPct val="50000"/>
              </a:spcBef>
            </a:pPr>
            <a:endParaRPr lang="en-US" altLang="ko-KR" sz="1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2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①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창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49:10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②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창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3:15</a:t>
            </a:r>
            <a:endParaRPr lang="ko-KR" altLang="en-US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③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민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24:17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 ④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민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18:15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214813" y="5929313"/>
            <a:ext cx="4572000" cy="928687"/>
            <a:chOff x="2336" y="3468"/>
            <a:chExt cx="2700" cy="688"/>
          </a:xfrm>
        </p:grpSpPr>
        <p:sp>
          <p:nvSpPr>
            <p:cNvPr id="17414" name="Text Box 15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17415" name="Rectangle 16"/>
            <p:cNvSpPr>
              <a:spLocks noChangeArrowheads="1"/>
            </p:cNvSpPr>
            <p:nvPr/>
          </p:nvSpPr>
          <p:spPr bwMode="auto">
            <a:xfrm>
              <a:off x="3510" y="3468"/>
              <a:ext cx="1526" cy="688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8435" name="Rectangle 9"/>
          <p:cNvSpPr>
            <a:spLocks noChangeArrowheads="1"/>
          </p:cNvSpPr>
          <p:nvPr/>
        </p:nvSpPr>
        <p:spPr bwMode="auto">
          <a:xfrm>
            <a:off x="3714750" y="2500313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285750" y="1928813"/>
            <a:ext cx="885825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5000" b="1">
                <a:latin typeface="휴먼엑스포" pitchFamily="18" charset="-127"/>
                <a:ea typeface="휴먼엑스포" pitchFamily="18" charset="-127"/>
              </a:rPr>
              <a:t>15. </a:t>
            </a:r>
            <a:r>
              <a:rPr lang="ko-KR" altLang="en-US" sz="5000" b="1">
                <a:latin typeface="휴먼엑스포" pitchFamily="18" charset="-127"/>
                <a:ea typeface="휴먼엑스포" pitchFamily="18" charset="-127"/>
              </a:rPr>
              <a:t>의인으로서  악인에게 </a:t>
            </a:r>
            <a:endParaRPr lang="en-US" altLang="ko-KR" sz="5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50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5000" b="1">
                <a:latin typeface="휴먼엑스포" pitchFamily="18" charset="-127"/>
                <a:ea typeface="휴먼엑스포" pitchFamily="18" charset="-127"/>
              </a:rPr>
              <a:t>처음으로 희생된 사람은</a:t>
            </a:r>
            <a:r>
              <a:rPr lang="en-US" altLang="ko-KR" sz="50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r>
              <a:rPr lang="en-US" altLang="ko-KR" sz="5000" b="1">
                <a:latin typeface="휴먼엑스포" pitchFamily="18" charset="-127"/>
                <a:ea typeface="휴먼엑스포" pitchFamily="18" charset="-127"/>
              </a:rPr>
              <a:t> </a:t>
            </a:r>
            <a:r>
              <a:rPr lang="ko-KR" altLang="en-US" sz="5000" b="1">
                <a:latin typeface="휴먼엑스포" pitchFamily="18" charset="-127"/>
                <a:ea typeface="휴먼엑스포" pitchFamily="18" charset="-127"/>
              </a:rPr>
              <a:t> ① 라못     ② 세례요한 </a:t>
            </a:r>
            <a:endParaRPr lang="en-US" altLang="ko-KR" sz="5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5000" b="1">
                <a:latin typeface="휴먼엑스포" pitchFamily="18" charset="-127"/>
                <a:ea typeface="휴먼엑스포" pitchFamily="18" charset="-127"/>
              </a:rPr>
              <a:t>  ③ 아벨     ④ 예레미야 </a:t>
            </a:r>
            <a:endParaRPr lang="ko-KR" altLang="en-US" sz="5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000500" y="5776913"/>
            <a:ext cx="4572000" cy="1081087"/>
            <a:chOff x="2336" y="3475"/>
            <a:chExt cx="2880" cy="681"/>
          </a:xfrm>
        </p:grpSpPr>
        <p:sp>
          <p:nvSpPr>
            <p:cNvPr id="18438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/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18439" name="Rectangle 13"/>
            <p:cNvSpPr>
              <a:spLocks noChangeArrowheads="1"/>
            </p:cNvSpPr>
            <p:nvPr/>
          </p:nvSpPr>
          <p:spPr bwMode="auto">
            <a:xfrm>
              <a:off x="3506" y="3475"/>
              <a:ext cx="1710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19459" name="Rectangle 10"/>
          <p:cNvSpPr>
            <a:spLocks noChangeArrowheads="1"/>
          </p:cNvSpPr>
          <p:nvPr/>
        </p:nvSpPr>
        <p:spPr bwMode="auto">
          <a:xfrm>
            <a:off x="357188" y="1571625"/>
            <a:ext cx="87868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16.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성경의  기록 중  최초로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성을  쌓은 사람은 누구이며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그 성 이름은 무엇인가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000375" y="5776913"/>
            <a:ext cx="5721350" cy="1081087"/>
            <a:chOff x="2336" y="3475"/>
            <a:chExt cx="2600" cy="681"/>
          </a:xfrm>
        </p:grpSpPr>
        <p:sp>
          <p:nvSpPr>
            <p:cNvPr id="19461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0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0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19462" name="Rectangle 13"/>
            <p:cNvSpPr>
              <a:spLocks noChangeArrowheads="1"/>
            </p:cNvSpPr>
            <p:nvPr/>
          </p:nvSpPr>
          <p:spPr bwMode="auto">
            <a:xfrm>
              <a:off x="3083" y="3475"/>
              <a:ext cx="1853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4800" b="1">
                  <a:latin typeface="HY헤드라인M" pitchFamily="18" charset="-127"/>
                  <a:ea typeface="HY헤드라인M" pitchFamily="18" charset="-127"/>
                </a:rPr>
                <a:t>가인</a:t>
              </a:r>
              <a:r>
                <a:rPr lang="en-US" altLang="ko-KR" sz="4800" b="1">
                  <a:latin typeface="HY헤드라인M" pitchFamily="18" charset="-127"/>
                  <a:ea typeface="HY헤드라인M" pitchFamily="18" charset="-127"/>
                </a:rPr>
                <a:t>, </a:t>
              </a:r>
              <a:r>
                <a:rPr lang="ko-KR" altLang="en-US" sz="4800" b="1">
                  <a:latin typeface="HY헤드라인M" pitchFamily="18" charset="-127"/>
                  <a:ea typeface="HY헤드라인M" pitchFamily="18" charset="-127"/>
                </a:rPr>
                <a:t>에녹성</a:t>
              </a: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285750" y="1571625"/>
            <a:ext cx="85725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>
              <a:spcBef>
                <a:spcPct val="50000"/>
              </a:spcBef>
              <a:defRPr/>
            </a:pPr>
            <a:r>
              <a:rPr lang="en-US" altLang="ko-KR" sz="5400" b="1" dirty="0">
                <a:latin typeface="휴먼엑스포" pitchFamily="18" charset="-127"/>
                <a:ea typeface="휴먼엑스포" pitchFamily="18" charset="-127"/>
              </a:rPr>
              <a:t>17. </a:t>
            </a:r>
            <a:r>
              <a:rPr lang="ko-KR" altLang="en-US" sz="5400" b="1" dirty="0">
                <a:latin typeface="휴먼엑스포" pitchFamily="18" charset="-127"/>
                <a:ea typeface="휴먼엑스포" pitchFamily="18" charset="-127"/>
              </a:rPr>
              <a:t>목축업을  처음  </a:t>
            </a:r>
            <a:r>
              <a:rPr lang="ko-KR" altLang="en-US" sz="5400" b="1" dirty="0" err="1">
                <a:latin typeface="휴먼엑스포" pitchFamily="18" charset="-127"/>
                <a:ea typeface="휴먼엑스포" pitchFamily="18" charset="-127"/>
              </a:rPr>
              <a:t>시작한사람은</a:t>
            </a:r>
            <a:r>
              <a:rPr lang="en-US" altLang="ko-KR" sz="5400" b="1" dirty="0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pPr marL="457200" indent="-457200">
              <a:spcBef>
                <a:spcPct val="50000"/>
              </a:spcBef>
              <a:defRPr/>
            </a:pPr>
            <a:r>
              <a:rPr lang="ko-KR" altLang="en-US" sz="4400" b="1" dirty="0">
                <a:latin typeface="휴먼엑스포" pitchFamily="18" charset="-127"/>
                <a:ea typeface="휴먼엑스포" pitchFamily="18" charset="-127"/>
              </a:rPr>
              <a:t>  ① </a:t>
            </a:r>
            <a:r>
              <a:rPr lang="ko-KR" altLang="en-US" sz="4400" b="1" dirty="0" err="1">
                <a:latin typeface="휴먼엑스포" pitchFamily="18" charset="-127"/>
                <a:ea typeface="휴먼엑스포" pitchFamily="18" charset="-127"/>
              </a:rPr>
              <a:t>아벨</a:t>
            </a:r>
            <a:r>
              <a:rPr lang="ko-KR" altLang="en-US" sz="4400" b="1" dirty="0">
                <a:latin typeface="휴먼엑스포" pitchFamily="18" charset="-127"/>
                <a:ea typeface="휴먼엑스포" pitchFamily="18" charset="-127"/>
              </a:rPr>
              <a:t>      ② 두발가인 </a:t>
            </a:r>
            <a:endParaRPr lang="en-US" altLang="ko-KR" sz="4400" b="1" dirty="0">
              <a:latin typeface="휴먼엑스포" pitchFamily="18" charset="-127"/>
              <a:ea typeface="휴먼엑스포" pitchFamily="18" charset="-127"/>
            </a:endParaRPr>
          </a:p>
          <a:p>
            <a:pPr marL="457200" indent="-457200">
              <a:spcBef>
                <a:spcPct val="50000"/>
              </a:spcBef>
              <a:defRPr/>
            </a:pPr>
            <a:r>
              <a:rPr lang="en-US" altLang="ko-KR" sz="4400" b="1" dirty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 dirty="0">
                <a:latin typeface="휴먼엑스포" pitchFamily="18" charset="-127"/>
                <a:ea typeface="휴먼엑스포" pitchFamily="18" charset="-127"/>
              </a:rPr>
              <a:t>③ </a:t>
            </a:r>
            <a:r>
              <a:rPr lang="ko-KR" altLang="en-US" sz="4400" b="1" dirty="0" err="1">
                <a:latin typeface="휴먼엑스포" pitchFamily="18" charset="-127"/>
                <a:ea typeface="휴먼엑스포" pitchFamily="18" charset="-127"/>
              </a:rPr>
              <a:t>야발</a:t>
            </a:r>
            <a:r>
              <a:rPr lang="ko-KR" altLang="en-US" sz="4400" b="1" dirty="0">
                <a:latin typeface="휴먼엑스포" pitchFamily="18" charset="-127"/>
                <a:ea typeface="휴먼엑스포" pitchFamily="18" charset="-127"/>
              </a:rPr>
              <a:t>      ④ </a:t>
            </a:r>
            <a:r>
              <a:rPr lang="ko-KR" altLang="en-US" sz="4400" b="1" dirty="0" err="1">
                <a:latin typeface="휴먼엑스포" pitchFamily="18" charset="-127"/>
                <a:ea typeface="휴먼엑스포" pitchFamily="18" charset="-127"/>
              </a:rPr>
              <a:t>노아</a:t>
            </a:r>
            <a:endParaRPr lang="en-US" altLang="ko-KR" sz="5400" b="1" dirty="0">
              <a:latin typeface="Times New Roman" pitchFamily="18" charset="0"/>
              <a:ea typeface="궁서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746499" y="5883057"/>
            <a:ext cx="4142572" cy="968593"/>
            <a:chOff x="2336" y="3256"/>
            <a:chExt cx="2415" cy="655"/>
          </a:xfrm>
          <a:solidFill>
            <a:srgbClr val="99CC00"/>
          </a:solidFill>
        </p:grpSpPr>
        <p:sp>
          <p:nvSpPr>
            <p:cNvPr id="14346" name="Text Box 12"/>
            <p:cNvSpPr txBox="1">
              <a:spLocks noChangeArrowheads="1"/>
            </p:cNvSpPr>
            <p:nvPr/>
          </p:nvSpPr>
          <p:spPr bwMode="auto">
            <a:xfrm>
              <a:off x="2336" y="3287"/>
              <a:ext cx="1225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ko-KR" altLang="en-US" sz="5400" b="1" dirty="0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 dirty="0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 dirty="0"/>
                <a:t> </a:t>
              </a:r>
            </a:p>
          </p:txBody>
        </p:sp>
        <p:sp>
          <p:nvSpPr>
            <p:cNvPr id="14347" name="Rectangle 13"/>
            <p:cNvSpPr>
              <a:spLocks noChangeArrowheads="1"/>
            </p:cNvSpPr>
            <p:nvPr/>
          </p:nvSpPr>
          <p:spPr bwMode="auto">
            <a:xfrm>
              <a:off x="3502" y="3256"/>
              <a:ext cx="1249" cy="613"/>
            </a:xfrm>
            <a:prstGeom prst="rect">
              <a:avLst/>
            </a:prstGeom>
            <a:grpFill/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6000" b="1" dirty="0">
                  <a:latin typeface="HY헤드라인M" pitchFamily="18" charset="-127"/>
                  <a:ea typeface="HY헤드라인M" pitchFamily="18" charset="-127"/>
                </a:rPr>
                <a:t>3</a:t>
              </a:r>
              <a:endParaRPr lang="ko-KR" altLang="en-US" sz="6000" b="1" dirty="0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21507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21508" name="Rectangle 10"/>
          <p:cNvSpPr>
            <a:spLocks noChangeArrowheads="1"/>
          </p:cNvSpPr>
          <p:nvPr/>
        </p:nvSpPr>
        <p:spPr bwMode="auto">
          <a:xfrm>
            <a:off x="0" y="1785938"/>
            <a:ext cx="91440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5000" b="1">
                <a:latin typeface="휴먼엑스포" pitchFamily="18" charset="-127"/>
                <a:ea typeface="휴먼엑스포" pitchFamily="18" charset="-127"/>
              </a:rPr>
              <a:t>18. </a:t>
            </a:r>
            <a:r>
              <a:rPr lang="ko-KR" altLang="en-US" sz="5000" b="1">
                <a:latin typeface="휴먼엑스포" pitchFamily="18" charset="-127"/>
                <a:ea typeface="휴먼엑스포" pitchFamily="18" charset="-127"/>
              </a:rPr>
              <a:t>악기를  처음  만든 사람은</a:t>
            </a:r>
            <a:r>
              <a:rPr lang="en-US" altLang="ko-KR" sz="50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ko-KR" altLang="en-US" sz="5000" b="1">
                <a:latin typeface="휴먼엑스포" pitchFamily="18" charset="-127"/>
                <a:ea typeface="휴먼엑스포" pitchFamily="18" charset="-127"/>
              </a:rPr>
              <a:t>  ① 가인         ② 라덱</a:t>
            </a:r>
            <a:endParaRPr lang="en-US" altLang="ko-KR" sz="50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50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5000" b="1">
                <a:latin typeface="휴먼엑스포" pitchFamily="18" charset="-127"/>
                <a:ea typeface="휴먼엑스포" pitchFamily="18" charset="-127"/>
              </a:rPr>
              <a:t>③ 아다         ④ 유발 </a:t>
            </a:r>
            <a:endParaRPr lang="en-US" altLang="ko-KR" sz="5000" b="1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357688" y="5849938"/>
            <a:ext cx="4214812" cy="1008062"/>
            <a:chOff x="2336" y="3521"/>
            <a:chExt cx="2655" cy="635"/>
          </a:xfrm>
        </p:grpSpPr>
        <p:sp>
          <p:nvSpPr>
            <p:cNvPr id="21510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21511" name="Rectangle 13"/>
            <p:cNvSpPr>
              <a:spLocks noChangeArrowheads="1"/>
            </p:cNvSpPr>
            <p:nvPr/>
          </p:nvSpPr>
          <p:spPr bwMode="auto">
            <a:xfrm>
              <a:off x="3424" y="3526"/>
              <a:ext cx="1567" cy="630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4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0" y="2611438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>
              <a:spcBef>
                <a:spcPct val="50000"/>
              </a:spcBef>
              <a:buFontTx/>
              <a:buAutoNum type="arabicPeriod"/>
            </a:pP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창조사업에서 육지와 바다가 분리된 날은 셋째 날이다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 맞으면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O,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틀리면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X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11638" y="5776913"/>
            <a:ext cx="4541837" cy="1081087"/>
            <a:chOff x="2336" y="3475"/>
            <a:chExt cx="2710" cy="681"/>
          </a:xfrm>
        </p:grpSpPr>
        <p:sp>
          <p:nvSpPr>
            <p:cNvPr id="4101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/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3084" name="Rectangle 13"/>
            <p:cNvSpPr>
              <a:spLocks noChangeArrowheads="1"/>
            </p:cNvSpPr>
            <p:nvPr/>
          </p:nvSpPr>
          <p:spPr bwMode="auto">
            <a:xfrm>
              <a:off x="3653" y="3475"/>
              <a:ext cx="1393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6000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r>
                <a:rPr lang="en-US" sz="60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O</a:t>
              </a:r>
            </a:p>
            <a:p>
              <a:pPr algn="ctr">
                <a:defRPr/>
              </a:pPr>
              <a:endParaRPr lang="ko-KR" altLang="en-US" sz="6000" b="1" dirty="0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22531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22532" name="Rectangle 11"/>
          <p:cNvSpPr>
            <a:spLocks noChangeArrowheads="1"/>
          </p:cNvSpPr>
          <p:nvPr/>
        </p:nvSpPr>
        <p:spPr bwMode="auto">
          <a:xfrm>
            <a:off x="0" y="2143125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19.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아벨 대신 태어난 아들은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en-US" altLang="ko-KR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>
                <a:latin typeface="휴먼엑스포" pitchFamily="18" charset="-127"/>
                <a:ea typeface="휴먼엑스포" pitchFamily="18" charset="-127"/>
              </a:rPr>
              <a:t>   </a:t>
            </a:r>
            <a:r>
              <a:rPr lang="ko-KR" altLang="en-US" sz="3600" b="1">
                <a:latin typeface="휴먼엑스포" pitchFamily="18" charset="-127"/>
                <a:ea typeface="휴먼엑스포" pitchFamily="18" charset="-127"/>
              </a:rPr>
              <a:t>      ① 함               ② 셋 </a:t>
            </a:r>
            <a:endParaRPr lang="en-US" altLang="ko-KR" sz="36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600" b="1">
                <a:latin typeface="휴먼엑스포" pitchFamily="18" charset="-127"/>
                <a:ea typeface="휴먼엑스포" pitchFamily="18" charset="-127"/>
              </a:rPr>
              <a:t>        ③ 노아            ④ 셈</a:t>
            </a:r>
            <a:r>
              <a:rPr lang="ko-KR" altLang="en-US">
                <a:latin typeface="휴먼엑스포" pitchFamily="18" charset="-127"/>
                <a:ea typeface="휴먼엑스포" pitchFamily="18" charset="-127"/>
              </a:rPr>
              <a:t> 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929063" y="5776913"/>
            <a:ext cx="4649787" cy="1081087"/>
            <a:chOff x="2336" y="3475"/>
            <a:chExt cx="2929" cy="681"/>
          </a:xfrm>
        </p:grpSpPr>
        <p:sp>
          <p:nvSpPr>
            <p:cNvPr id="22534" name="Text Box 14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22535" name="Rectangle 15"/>
            <p:cNvSpPr>
              <a:spLocks noChangeArrowheads="1"/>
            </p:cNvSpPr>
            <p:nvPr/>
          </p:nvSpPr>
          <p:spPr bwMode="auto">
            <a:xfrm>
              <a:off x="3555" y="3475"/>
              <a:ext cx="1710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23555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23556" name="Rectangle 10"/>
          <p:cNvSpPr>
            <a:spLocks noChangeArrowheads="1"/>
          </p:cNvSpPr>
          <p:nvPr/>
        </p:nvSpPr>
        <p:spPr bwMode="auto">
          <a:xfrm>
            <a:off x="0" y="1785938"/>
            <a:ext cx="91440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20.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아다와  씰라의  남편이며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야발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유발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,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두발가인의  아버지는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r>
              <a:rPr lang="en-US" altLang="ko-KR" sz="5000" b="1">
                <a:latin typeface="휴먼엑스포" pitchFamily="18" charset="-127"/>
                <a:ea typeface="휴먼엑스포" pitchFamily="18" charset="-127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ko-KR" altLang="en-US" sz="5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① 셋 ② 에노스 ③ 라멕 ④ 에녹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643438" y="5776913"/>
            <a:ext cx="4214812" cy="1081087"/>
            <a:chOff x="2336" y="3475"/>
            <a:chExt cx="2655" cy="681"/>
          </a:xfrm>
        </p:grpSpPr>
        <p:sp>
          <p:nvSpPr>
            <p:cNvPr id="23558" name="Text Box 13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23559" name="Rectangle 14"/>
            <p:cNvSpPr>
              <a:spLocks noChangeArrowheads="1"/>
            </p:cNvSpPr>
            <p:nvPr/>
          </p:nvSpPr>
          <p:spPr bwMode="auto">
            <a:xfrm>
              <a:off x="3506" y="3475"/>
              <a:ext cx="1485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24579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24580" name="Rectangle 10"/>
          <p:cNvSpPr>
            <a:spLocks noChangeArrowheads="1"/>
          </p:cNvSpPr>
          <p:nvPr/>
        </p:nvSpPr>
        <p:spPr bwMode="auto">
          <a:xfrm>
            <a:off x="0" y="2000250"/>
            <a:ext cx="9144000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21.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에녹은  아담의  몇 대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후손인가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</a:p>
          <a:p>
            <a:pPr>
              <a:spcBef>
                <a:spcPct val="50000"/>
              </a:spcBef>
            </a:pP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①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5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대  ②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7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대 ③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10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대 ④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12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대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357688" y="5776913"/>
            <a:ext cx="4364037" cy="1081087"/>
            <a:chOff x="2336" y="3475"/>
            <a:chExt cx="2749" cy="681"/>
          </a:xfrm>
        </p:grpSpPr>
        <p:sp>
          <p:nvSpPr>
            <p:cNvPr id="24582" name="Text Box 14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24583" name="Rectangle 15"/>
            <p:cNvSpPr>
              <a:spLocks noChangeArrowheads="1"/>
            </p:cNvSpPr>
            <p:nvPr/>
          </p:nvSpPr>
          <p:spPr bwMode="auto">
            <a:xfrm>
              <a:off x="3555" y="3475"/>
              <a:ext cx="1530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20484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400" b="1" dirty="0">
                <a:latin typeface="휴먼엑스포" pitchFamily="18" charset="-127"/>
                <a:ea typeface="휴먼엑스포" pitchFamily="18" charset="-127"/>
              </a:rPr>
              <a:t>22. </a:t>
            </a:r>
            <a:r>
              <a:rPr lang="ko-KR" altLang="en-US" sz="4400" b="1" dirty="0">
                <a:latin typeface="휴먼엑스포" pitchFamily="18" charset="-127"/>
                <a:ea typeface="휴먼엑스포" pitchFamily="18" charset="-127"/>
              </a:rPr>
              <a:t>성경에  나타난  처음 </a:t>
            </a:r>
            <a:endParaRPr lang="en-US" altLang="ko-KR" sz="4400" b="1" dirty="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  <a:defRPr/>
            </a:pPr>
            <a:r>
              <a:rPr lang="en-US" altLang="ko-KR" sz="4400" b="1" dirty="0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400" b="1" dirty="0">
                <a:latin typeface="휴먼엑스포" pitchFamily="18" charset="-127"/>
                <a:ea typeface="휴먼엑스포" pitchFamily="18" charset="-127"/>
              </a:rPr>
              <a:t>선지자는</a:t>
            </a:r>
            <a:r>
              <a:rPr lang="en-US" altLang="ko-KR" sz="4400" b="1" dirty="0">
                <a:latin typeface="휴먼엑스포" pitchFamily="18" charset="-127"/>
                <a:ea typeface="휴먼엑스포" pitchFamily="18" charset="-127"/>
              </a:rPr>
              <a:t>?</a:t>
            </a:r>
            <a:r>
              <a:rPr lang="ko-KR" altLang="en-US" sz="4400" b="1" dirty="0">
                <a:latin typeface="휴먼엑스포" pitchFamily="18" charset="-127"/>
                <a:ea typeface="휴먼엑스포" pitchFamily="18" charset="-127"/>
              </a:rPr>
              <a:t>  </a:t>
            </a:r>
            <a:endParaRPr lang="en-US" altLang="ko-KR" sz="4400" b="1" dirty="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  <a:defRPr/>
            </a:pPr>
            <a:endParaRPr lang="en-US" altLang="ko-KR" sz="4400" b="1" dirty="0">
              <a:latin typeface="휴먼엑스포" pitchFamily="18" charset="-127"/>
              <a:ea typeface="휴먼엑스포" pitchFamily="18" charset="-127"/>
            </a:endParaRPr>
          </a:p>
          <a:p>
            <a:pPr marL="457200" indent="-457200">
              <a:defRPr/>
            </a:pPr>
            <a:r>
              <a:rPr lang="ko-KR" altLang="en-US" sz="4400" b="1" dirty="0">
                <a:latin typeface="휴먼엑스포" pitchFamily="18" charset="-127"/>
                <a:ea typeface="휴먼엑스포" pitchFamily="18" charset="-127"/>
              </a:rPr>
              <a:t>   ① 모세        ② 사무엘 </a:t>
            </a:r>
            <a:endParaRPr lang="en-US" altLang="ko-KR" sz="4400" b="1" dirty="0">
              <a:latin typeface="휴먼엑스포" pitchFamily="18" charset="-127"/>
              <a:ea typeface="휴먼엑스포" pitchFamily="18" charset="-127"/>
            </a:endParaRPr>
          </a:p>
          <a:p>
            <a:pPr marL="457200" indent="-457200">
              <a:defRPr/>
            </a:pPr>
            <a:r>
              <a:rPr lang="ko-KR" altLang="en-US" sz="4400" b="1" dirty="0">
                <a:latin typeface="휴먼엑스포" pitchFamily="18" charset="-127"/>
                <a:ea typeface="휴먼엑스포" pitchFamily="18" charset="-127"/>
              </a:rPr>
              <a:t>   ③ </a:t>
            </a:r>
            <a:r>
              <a:rPr lang="ko-KR" altLang="en-US" sz="4400" b="1" dirty="0" err="1">
                <a:latin typeface="휴먼엑스포" pitchFamily="18" charset="-127"/>
                <a:ea typeface="휴먼엑스포" pitchFamily="18" charset="-127"/>
              </a:rPr>
              <a:t>에녹</a:t>
            </a:r>
            <a:r>
              <a:rPr lang="ko-KR" altLang="en-US" sz="4400" b="1" dirty="0">
                <a:latin typeface="휴먼엑스포" pitchFamily="18" charset="-127"/>
                <a:ea typeface="휴먼엑스포" pitchFamily="18" charset="-127"/>
              </a:rPr>
              <a:t>        ④ </a:t>
            </a:r>
            <a:r>
              <a:rPr lang="ko-KR" altLang="en-US" sz="4400" b="1" dirty="0" err="1">
                <a:latin typeface="휴먼엑스포" pitchFamily="18" charset="-127"/>
                <a:ea typeface="휴먼엑스포" pitchFamily="18" charset="-127"/>
              </a:rPr>
              <a:t>노아</a:t>
            </a:r>
            <a:endParaRPr lang="en-US" altLang="ko-KR" sz="4400" b="1" dirty="0">
              <a:latin typeface="Times New Roman" pitchFamily="18" charset="0"/>
              <a:ea typeface="궁서" pitchFamily="18" charset="-127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429124" y="5776913"/>
            <a:ext cx="4221163" cy="1081087"/>
            <a:chOff x="2336" y="3475"/>
            <a:chExt cx="2659" cy="681"/>
          </a:xfrm>
          <a:solidFill>
            <a:srgbClr val="99CC00"/>
          </a:solidFill>
        </p:grpSpPr>
        <p:sp>
          <p:nvSpPr>
            <p:cNvPr id="19468" name="Text Box 13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ko-KR" altLang="en-US" sz="5400" b="1" dirty="0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 dirty="0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 dirty="0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9469" name="Rectangle 14"/>
            <p:cNvSpPr>
              <a:spLocks noChangeArrowheads="1"/>
            </p:cNvSpPr>
            <p:nvPr/>
          </p:nvSpPr>
          <p:spPr bwMode="auto">
            <a:xfrm>
              <a:off x="3424" y="3475"/>
              <a:ext cx="1571" cy="681"/>
            </a:xfrm>
            <a:prstGeom prst="rect">
              <a:avLst/>
            </a:prstGeom>
            <a:grpFill/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6000" b="1" dirty="0">
                  <a:latin typeface="HY헤드라인M" pitchFamily="18" charset="-127"/>
                  <a:ea typeface="HY헤드라인M" pitchFamily="18" charset="-127"/>
                </a:rPr>
                <a:t>3</a:t>
              </a:r>
              <a:endParaRPr lang="ko-KR" altLang="en-US" sz="6000" b="1" dirty="0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7086600" y="1785938"/>
            <a:ext cx="1122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26627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26628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23.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므두셀라는</a:t>
            </a:r>
            <a:r>
              <a:rPr lang="ko-KR" altLang="en-US" sz="4800" b="1"/>
              <a:t>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노아가 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몇 살때까지  살았는가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286248" y="5776913"/>
            <a:ext cx="4221163" cy="1081087"/>
            <a:chOff x="2336" y="3475"/>
            <a:chExt cx="2659" cy="681"/>
          </a:xfrm>
          <a:solidFill>
            <a:srgbClr val="99CC00"/>
          </a:solidFill>
        </p:grpSpPr>
        <p:sp>
          <p:nvSpPr>
            <p:cNvPr id="19468" name="Text Box 13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ko-KR" altLang="en-US" sz="5400" b="1" dirty="0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 dirty="0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 dirty="0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9469" name="Rectangle 14"/>
            <p:cNvSpPr>
              <a:spLocks noChangeArrowheads="1"/>
            </p:cNvSpPr>
            <p:nvPr/>
          </p:nvSpPr>
          <p:spPr bwMode="auto">
            <a:xfrm>
              <a:off x="3424" y="3475"/>
              <a:ext cx="1571" cy="681"/>
            </a:xfrm>
            <a:prstGeom prst="rect">
              <a:avLst/>
            </a:prstGeom>
            <a:grpFill/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6000" b="1" dirty="0">
                  <a:latin typeface="HY헤드라인M" pitchFamily="18" charset="-127"/>
                  <a:ea typeface="HY헤드라인M" pitchFamily="18" charset="-127"/>
                </a:rPr>
                <a:t>600</a:t>
              </a:r>
              <a:r>
                <a:rPr lang="ko-KR" altLang="en-US" sz="6000" b="1" dirty="0">
                  <a:latin typeface="HY헤드라인M" pitchFamily="18" charset="-127"/>
                  <a:ea typeface="HY헤드라인M" pitchFamily="18" charset="-127"/>
                </a:rPr>
                <a:t>세</a:t>
              </a: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7086600" y="1785938"/>
            <a:ext cx="1122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27651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27652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24.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다음은  누구인가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</a:p>
          <a:p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폭력자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거인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노아 당시 땅에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있었던 자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429124" y="5787019"/>
            <a:ext cx="4221163" cy="1070982"/>
            <a:chOff x="2336" y="3476"/>
            <a:chExt cx="2659" cy="680"/>
          </a:xfrm>
          <a:solidFill>
            <a:srgbClr val="99CC00"/>
          </a:solidFill>
        </p:grpSpPr>
        <p:sp>
          <p:nvSpPr>
            <p:cNvPr id="19468" name="Text Box 13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ko-KR" altLang="en-US" sz="5400" b="1" dirty="0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 dirty="0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 dirty="0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9469" name="Rectangle 14"/>
            <p:cNvSpPr>
              <a:spLocks noChangeArrowheads="1"/>
            </p:cNvSpPr>
            <p:nvPr/>
          </p:nvSpPr>
          <p:spPr bwMode="auto">
            <a:xfrm>
              <a:off x="3424" y="3476"/>
              <a:ext cx="1571" cy="680"/>
            </a:xfrm>
            <a:prstGeom prst="rect">
              <a:avLst/>
            </a:prstGeom>
            <a:grpFill/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sz="4800" b="1" dirty="0" err="1">
                  <a:latin typeface="HY헤드라인M" pitchFamily="18" charset="-127"/>
                  <a:ea typeface="HY헤드라인M" pitchFamily="18" charset="-127"/>
                </a:rPr>
                <a:t>네피림</a:t>
              </a:r>
              <a:endParaRPr lang="ko-KR" altLang="en-US" sz="4800" b="1" dirty="0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28675" name="Rectangle 10"/>
          <p:cNvSpPr>
            <a:spLocks noChangeArrowheads="1"/>
          </p:cNvSpPr>
          <p:nvPr/>
        </p:nvSpPr>
        <p:spPr bwMode="auto">
          <a:xfrm>
            <a:off x="107950" y="1571625"/>
            <a:ext cx="9036050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25.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홍수 전에  살던  사람 중  에녹이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365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세만  산 이유는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pPr>
              <a:spcBef>
                <a:spcPct val="50000"/>
              </a:spcBef>
            </a:pPr>
            <a:endParaRPr lang="en-US" altLang="ko-KR" sz="20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① 병으로 일찍 죽음  ② 피살됨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③ 육신으로 승천함   ④ 수명이 다함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500563" y="5788025"/>
            <a:ext cx="4643437" cy="1069975"/>
            <a:chOff x="2336" y="3519"/>
            <a:chExt cx="2967" cy="637"/>
          </a:xfrm>
        </p:grpSpPr>
        <p:sp>
          <p:nvSpPr>
            <p:cNvPr id="28677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28678" name="Rectangle 13"/>
            <p:cNvSpPr>
              <a:spLocks noChangeArrowheads="1"/>
            </p:cNvSpPr>
            <p:nvPr/>
          </p:nvSpPr>
          <p:spPr bwMode="auto">
            <a:xfrm>
              <a:off x="3506" y="3519"/>
              <a:ext cx="1797" cy="637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</a:t>
              </a: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29699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26.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아담의 연수는 몇 세인가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ko-KR" altLang="en-US" sz="54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①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969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세    ②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365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세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③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950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세   ④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930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세</a:t>
            </a:r>
            <a:endParaRPr lang="en-US" altLang="ko-KR" sz="4400" b="1">
              <a:latin typeface="Times New Roman" pitchFamily="18" charset="0"/>
              <a:ea typeface="궁서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500563" y="5776913"/>
            <a:ext cx="4071937" cy="1081087"/>
            <a:chOff x="2336" y="3475"/>
            <a:chExt cx="2565" cy="681"/>
          </a:xfrm>
        </p:grpSpPr>
        <p:sp>
          <p:nvSpPr>
            <p:cNvPr id="29701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29702" name="Rectangle 13"/>
            <p:cNvSpPr>
              <a:spLocks noChangeArrowheads="1"/>
            </p:cNvSpPr>
            <p:nvPr/>
          </p:nvSpPr>
          <p:spPr bwMode="auto">
            <a:xfrm>
              <a:off x="3424" y="3475"/>
              <a:ext cx="1477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4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30723" name="Rectangle 10"/>
          <p:cNvSpPr>
            <a:spLocks noChangeArrowheads="1"/>
          </p:cNvSpPr>
          <p:nvPr/>
        </p:nvSpPr>
        <p:spPr bwMode="auto">
          <a:xfrm>
            <a:off x="0" y="1428750"/>
            <a:ext cx="9144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27.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므두셀라는  몇 살까지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살았는가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①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960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세    ②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999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세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③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969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세     ④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985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세 </a:t>
            </a:r>
            <a:endParaRPr lang="en-US" altLang="ko-KR" sz="4800" b="1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000500" y="5926138"/>
            <a:ext cx="4137025" cy="931862"/>
            <a:chOff x="2336" y="3510"/>
            <a:chExt cx="2342" cy="587"/>
          </a:xfrm>
        </p:grpSpPr>
        <p:sp>
          <p:nvSpPr>
            <p:cNvPr id="30725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30726" name="Rectangle 13"/>
            <p:cNvSpPr>
              <a:spLocks noChangeArrowheads="1"/>
            </p:cNvSpPr>
            <p:nvPr/>
          </p:nvSpPr>
          <p:spPr bwMode="auto">
            <a:xfrm>
              <a:off x="3347" y="3510"/>
              <a:ext cx="1331" cy="58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31747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31748" name="Rectangle 10"/>
          <p:cNvSpPr>
            <a:spLocks noChangeArrowheads="1"/>
          </p:cNvSpPr>
          <p:nvPr/>
        </p:nvSpPr>
        <p:spPr bwMode="auto">
          <a:xfrm>
            <a:off x="287338" y="1500188"/>
            <a:ext cx="8856662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28.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노아는 아담으로부터  몇 대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 후손인가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①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5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대     ②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20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대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③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15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대    ④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대</a:t>
            </a:r>
            <a:endParaRPr lang="en-US" altLang="ko-KR" sz="5400" b="1">
              <a:latin typeface="Times New Roman" pitchFamily="18" charset="0"/>
              <a:ea typeface="궁서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357688" y="5945188"/>
            <a:ext cx="4000500" cy="912812"/>
            <a:chOff x="2336" y="3475"/>
            <a:chExt cx="2520" cy="575"/>
          </a:xfrm>
        </p:grpSpPr>
        <p:sp>
          <p:nvSpPr>
            <p:cNvPr id="31750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31751" name="Rectangle 13"/>
            <p:cNvSpPr>
              <a:spLocks noChangeArrowheads="1"/>
            </p:cNvSpPr>
            <p:nvPr/>
          </p:nvSpPr>
          <p:spPr bwMode="auto">
            <a:xfrm>
              <a:off x="3424" y="3475"/>
              <a:ext cx="1432" cy="57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4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5123" name="Rectangle 10"/>
          <p:cNvSpPr>
            <a:spLocks noChangeArrowheads="1"/>
          </p:cNvSpPr>
          <p:nvPr/>
        </p:nvSpPr>
        <p:spPr bwMode="auto">
          <a:xfrm>
            <a:off x="357188" y="2643188"/>
            <a:ext cx="8424862" cy="277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2.</a:t>
            </a:r>
            <a:r>
              <a:rPr lang="ko-KR" altLang="en-US" sz="5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천지 창조시 새들을 만드신 날은 다섯째 날이다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맞으면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O,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틀리면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X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500563" y="5776913"/>
            <a:ext cx="3929062" cy="1081087"/>
            <a:chOff x="2336" y="3475"/>
            <a:chExt cx="2475" cy="681"/>
          </a:xfrm>
        </p:grpSpPr>
        <p:sp>
          <p:nvSpPr>
            <p:cNvPr id="5125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/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461" y="3475"/>
              <a:ext cx="1350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6000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r>
                <a:rPr lang="en-US" sz="60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O</a:t>
              </a:r>
            </a:p>
            <a:p>
              <a:pPr algn="ctr">
                <a:defRPr/>
              </a:pPr>
              <a:endParaRPr lang="ko-KR" altLang="en-US" sz="6000" b="1" dirty="0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32771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32772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29.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누구의 이름의 뜻인가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 </a:t>
            </a:r>
          </a:p>
          <a:p>
            <a:pPr>
              <a:spcBef>
                <a:spcPct val="50000"/>
              </a:spcBef>
            </a:pP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“여호와께서 땅을 저주하시므로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수고로이  일하는  우리를  이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아들이 안위하리라”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071938" y="5857875"/>
            <a:ext cx="4365625" cy="1000125"/>
            <a:chOff x="2336" y="3508"/>
            <a:chExt cx="2750" cy="887"/>
          </a:xfrm>
        </p:grpSpPr>
        <p:sp>
          <p:nvSpPr>
            <p:cNvPr id="32774" name="Text Box 13"/>
            <p:cNvSpPr txBox="1">
              <a:spLocks noChangeArrowheads="1"/>
            </p:cNvSpPr>
            <p:nvPr/>
          </p:nvSpPr>
          <p:spPr bwMode="auto">
            <a:xfrm>
              <a:off x="2336" y="3522"/>
              <a:ext cx="1225" cy="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32775" name="Rectangle 14"/>
            <p:cNvSpPr>
              <a:spLocks noChangeArrowheads="1"/>
            </p:cNvSpPr>
            <p:nvPr/>
          </p:nvSpPr>
          <p:spPr bwMode="auto">
            <a:xfrm>
              <a:off x="3551" y="3508"/>
              <a:ext cx="1535" cy="887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4800" b="1">
                  <a:latin typeface="HY헤드라인M" pitchFamily="18" charset="-127"/>
                  <a:ea typeface="HY헤드라인M" pitchFamily="18" charset="-127"/>
                </a:rPr>
                <a:t>노아</a:t>
              </a: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33795" name="Rectangle 10"/>
          <p:cNvSpPr>
            <a:spLocks noChangeArrowheads="1"/>
          </p:cNvSpPr>
          <p:nvPr/>
        </p:nvSpPr>
        <p:spPr bwMode="auto">
          <a:xfrm>
            <a:off x="357188" y="1714500"/>
            <a:ext cx="8786812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30. </a:t>
            </a:r>
            <a:r>
              <a:rPr lang="ko-KR" altLang="en-US" sz="5400" b="1">
                <a:latin typeface="휴먼엑스포" pitchFamily="18" charset="-127"/>
                <a:ea typeface="휴먼엑스포" pitchFamily="18" charset="-127"/>
              </a:rPr>
              <a:t>노아의 아버지 이름은</a:t>
            </a:r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① 에녹    ② 라멕  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③ 셈       ④ 므두셀라</a:t>
            </a:r>
            <a:endParaRPr lang="en-US" altLang="ko-KR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714750" y="5849938"/>
            <a:ext cx="4435475" cy="1008062"/>
            <a:chOff x="2336" y="3521"/>
            <a:chExt cx="2794" cy="635"/>
          </a:xfrm>
        </p:grpSpPr>
        <p:sp>
          <p:nvSpPr>
            <p:cNvPr id="33797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33798" name="Rectangle 13"/>
            <p:cNvSpPr>
              <a:spLocks noChangeArrowheads="1"/>
            </p:cNvSpPr>
            <p:nvPr/>
          </p:nvSpPr>
          <p:spPr bwMode="auto">
            <a:xfrm>
              <a:off x="3555" y="3555"/>
              <a:ext cx="1575" cy="60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34819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31.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노아의 방주는 장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광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고가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각각  몇 규빗인가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3200" b="1">
                <a:latin typeface="휴먼엑스포" pitchFamily="18" charset="-127"/>
                <a:ea typeface="휴먼엑스포" pitchFamily="18" charset="-127"/>
              </a:rPr>
              <a:t> ① </a:t>
            </a:r>
            <a:r>
              <a:rPr lang="en-US" altLang="ko-KR" sz="3200" b="1">
                <a:latin typeface="휴먼엑스포" pitchFamily="18" charset="-127"/>
                <a:ea typeface="휴먼엑스포" pitchFamily="18" charset="-127"/>
              </a:rPr>
              <a:t>300, 50, 30</a:t>
            </a:r>
            <a:r>
              <a:rPr lang="ko-KR" altLang="en-US" sz="3200" b="1">
                <a:latin typeface="휴먼엑스포" pitchFamily="18" charset="-127"/>
                <a:ea typeface="휴먼엑스포" pitchFamily="18" charset="-127"/>
              </a:rPr>
              <a:t>규빗  ② </a:t>
            </a:r>
            <a:r>
              <a:rPr lang="en-US" altLang="ko-KR" sz="3200" b="1">
                <a:latin typeface="휴먼엑스포" pitchFamily="18" charset="-127"/>
                <a:ea typeface="휴먼엑스포" pitchFamily="18" charset="-127"/>
              </a:rPr>
              <a:t>350, 40, 30</a:t>
            </a:r>
            <a:r>
              <a:rPr lang="ko-KR" altLang="en-US" sz="3200" b="1">
                <a:latin typeface="휴먼엑스포" pitchFamily="18" charset="-127"/>
                <a:ea typeface="휴먼엑스포" pitchFamily="18" charset="-127"/>
              </a:rPr>
              <a:t>규빗 </a:t>
            </a:r>
            <a:endParaRPr lang="en-US" altLang="ko-KR" sz="32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3200" b="1">
                <a:latin typeface="휴먼엑스포" pitchFamily="18" charset="-127"/>
                <a:ea typeface="휴먼엑스포" pitchFamily="18" charset="-127"/>
              </a:rPr>
              <a:t> ③ </a:t>
            </a:r>
            <a:r>
              <a:rPr lang="en-US" altLang="ko-KR" sz="3200" b="1">
                <a:latin typeface="휴먼엑스포" pitchFamily="18" charset="-127"/>
                <a:ea typeface="휴먼엑스포" pitchFamily="18" charset="-127"/>
              </a:rPr>
              <a:t>300, 60, 40</a:t>
            </a:r>
            <a:r>
              <a:rPr lang="ko-KR" altLang="en-US" sz="3200" b="1">
                <a:latin typeface="휴먼엑스포" pitchFamily="18" charset="-127"/>
                <a:ea typeface="휴먼엑스포" pitchFamily="18" charset="-127"/>
              </a:rPr>
              <a:t>규빗  ④ </a:t>
            </a:r>
            <a:r>
              <a:rPr lang="en-US" altLang="ko-KR" sz="3200" b="1">
                <a:latin typeface="휴먼엑스포" pitchFamily="18" charset="-127"/>
                <a:ea typeface="휴먼엑스포" pitchFamily="18" charset="-127"/>
              </a:rPr>
              <a:t>300, 30, 20</a:t>
            </a:r>
            <a:r>
              <a:rPr lang="ko-KR" altLang="en-US" sz="3200" b="1">
                <a:latin typeface="휴먼엑스포" pitchFamily="18" charset="-127"/>
                <a:ea typeface="휴먼엑스포" pitchFamily="18" charset="-127"/>
              </a:rPr>
              <a:t>규빗</a:t>
            </a:r>
            <a:endParaRPr lang="en-US" altLang="ko-KR" sz="32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929188" y="5786438"/>
            <a:ext cx="3649662" cy="1071562"/>
            <a:chOff x="2336" y="3439"/>
            <a:chExt cx="2299" cy="921"/>
          </a:xfrm>
        </p:grpSpPr>
        <p:sp>
          <p:nvSpPr>
            <p:cNvPr id="34821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34822" name="Rectangle 13"/>
            <p:cNvSpPr>
              <a:spLocks noChangeArrowheads="1"/>
            </p:cNvSpPr>
            <p:nvPr/>
          </p:nvSpPr>
          <p:spPr bwMode="auto">
            <a:xfrm>
              <a:off x="3555" y="3439"/>
              <a:ext cx="1080" cy="92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1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35843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32.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노아 홍수 때  비가  땅에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쏟아진  기간은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①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7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주야       ②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30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주야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③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40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주야     ④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70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주야 </a:t>
            </a:r>
            <a:endParaRPr lang="en-US" altLang="ko-KR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929188" y="5786438"/>
            <a:ext cx="3649662" cy="1071562"/>
            <a:chOff x="2336" y="3439"/>
            <a:chExt cx="2299" cy="921"/>
          </a:xfrm>
        </p:grpSpPr>
        <p:sp>
          <p:nvSpPr>
            <p:cNvPr id="35845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35846" name="Rectangle 13"/>
            <p:cNvSpPr>
              <a:spLocks noChangeArrowheads="1"/>
            </p:cNvSpPr>
            <p:nvPr/>
          </p:nvSpPr>
          <p:spPr bwMode="auto">
            <a:xfrm>
              <a:off x="3555" y="3439"/>
              <a:ext cx="1080" cy="92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36867" name="Rectangle 10"/>
          <p:cNvSpPr>
            <a:spLocks noChangeArrowheads="1"/>
          </p:cNvSpPr>
          <p:nvPr/>
        </p:nvSpPr>
        <p:spPr bwMode="auto">
          <a:xfrm>
            <a:off x="285750" y="1643063"/>
            <a:ext cx="8572500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33.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노아 외에  방주에  들어간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사람의  수는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①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9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명  ②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8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명  ③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7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명  ④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10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명</a:t>
            </a:r>
            <a:endParaRPr lang="en-US" altLang="ko-KR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929188" y="5786438"/>
            <a:ext cx="3649662" cy="1071562"/>
            <a:chOff x="2336" y="3439"/>
            <a:chExt cx="2299" cy="921"/>
          </a:xfrm>
        </p:grpSpPr>
        <p:sp>
          <p:nvSpPr>
            <p:cNvPr id="36869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36870" name="Rectangle 13"/>
            <p:cNvSpPr>
              <a:spLocks noChangeArrowheads="1"/>
            </p:cNvSpPr>
            <p:nvPr/>
          </p:nvSpPr>
          <p:spPr bwMode="auto">
            <a:xfrm>
              <a:off x="3555" y="3439"/>
              <a:ext cx="1080" cy="92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37891" name="Rectangle 10"/>
          <p:cNvSpPr>
            <a:spLocks noChangeArrowheads="1"/>
          </p:cNvSpPr>
          <p:nvPr/>
        </p:nvSpPr>
        <p:spPr bwMode="auto">
          <a:xfrm>
            <a:off x="285750" y="1643063"/>
            <a:ext cx="8501063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34.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인류의 두 번째 시조는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① 셋          ② 가인과 셋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③ 아브라함   ④ 노아</a:t>
            </a:r>
            <a:endParaRPr lang="en-US" altLang="ko-KR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929188" y="5786438"/>
            <a:ext cx="3649662" cy="1071562"/>
            <a:chOff x="2336" y="3439"/>
            <a:chExt cx="2299" cy="921"/>
          </a:xfrm>
        </p:grpSpPr>
        <p:sp>
          <p:nvSpPr>
            <p:cNvPr id="37893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37894" name="Rectangle 13"/>
            <p:cNvSpPr>
              <a:spLocks noChangeArrowheads="1"/>
            </p:cNvSpPr>
            <p:nvPr/>
          </p:nvSpPr>
          <p:spPr bwMode="auto">
            <a:xfrm>
              <a:off x="3555" y="3439"/>
              <a:ext cx="1080" cy="92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4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38915" name="Rectangle 10"/>
          <p:cNvSpPr>
            <a:spLocks noChangeArrowheads="1"/>
          </p:cNvSpPr>
          <p:nvPr/>
        </p:nvSpPr>
        <p:spPr bwMode="auto">
          <a:xfrm>
            <a:off x="285750" y="1643063"/>
            <a:ext cx="8501063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35.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홍수가 땅에 물이 불어서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  넘친 기간은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①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150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일간    ②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40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일간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③ 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70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일간    ④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30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일간 </a:t>
            </a:r>
            <a:endParaRPr lang="en-US" altLang="ko-KR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929188" y="5786438"/>
            <a:ext cx="3649662" cy="1071562"/>
            <a:chOff x="2336" y="3439"/>
            <a:chExt cx="2299" cy="921"/>
          </a:xfrm>
        </p:grpSpPr>
        <p:sp>
          <p:nvSpPr>
            <p:cNvPr id="38917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38918" name="Rectangle 13"/>
            <p:cNvSpPr>
              <a:spLocks noChangeArrowheads="1"/>
            </p:cNvSpPr>
            <p:nvPr/>
          </p:nvSpPr>
          <p:spPr bwMode="auto">
            <a:xfrm>
              <a:off x="3555" y="3439"/>
              <a:ext cx="1080" cy="92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1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39939" name="Rectangle 10"/>
          <p:cNvSpPr>
            <a:spLocks noChangeArrowheads="1"/>
          </p:cNvSpPr>
          <p:nvPr/>
        </p:nvSpPr>
        <p:spPr bwMode="auto">
          <a:xfrm>
            <a:off x="0" y="1643063"/>
            <a:ext cx="9144000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600" b="1">
                <a:latin typeface="휴먼엑스포" pitchFamily="18" charset="-127"/>
                <a:ea typeface="휴먼엑스포" pitchFamily="18" charset="-127"/>
              </a:rPr>
              <a:t>36. </a:t>
            </a:r>
            <a:r>
              <a:rPr lang="ko-KR" altLang="en-US" sz="4600" b="1">
                <a:latin typeface="휴먼엑스포" pitchFamily="18" charset="-127"/>
                <a:ea typeface="휴먼엑스포" pitchFamily="18" charset="-127"/>
              </a:rPr>
              <a:t>노아 홍수때 세번째 비둘기가</a:t>
            </a:r>
            <a:endParaRPr lang="en-US" altLang="ko-KR" sz="46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600" b="1">
                <a:latin typeface="휴먼엑스포" pitchFamily="18" charset="-127"/>
                <a:ea typeface="휴먼엑스포" pitchFamily="18" charset="-127"/>
              </a:rPr>
              <a:t>   그 입으로  노아에게  물고  온</a:t>
            </a:r>
            <a:endParaRPr lang="en-US" altLang="ko-KR" sz="46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6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600" b="1">
                <a:latin typeface="휴먼엑스포" pitchFamily="18" charset="-127"/>
                <a:ea typeface="휴먼엑스포" pitchFamily="18" charset="-127"/>
              </a:rPr>
              <a:t>  잎사귀는</a:t>
            </a:r>
            <a:r>
              <a:rPr lang="en-US" altLang="ko-KR" sz="46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6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① 무화과나무 잎 ② 종려나무 잎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③뽕나무 잎       ④ 감람나무 잎</a:t>
            </a:r>
            <a:endParaRPr lang="en-US" altLang="ko-KR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929188" y="5786438"/>
            <a:ext cx="3649662" cy="1071562"/>
            <a:chOff x="2336" y="3439"/>
            <a:chExt cx="2299" cy="921"/>
          </a:xfrm>
        </p:grpSpPr>
        <p:sp>
          <p:nvSpPr>
            <p:cNvPr id="39941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39942" name="Rectangle 13"/>
            <p:cNvSpPr>
              <a:spLocks noChangeArrowheads="1"/>
            </p:cNvSpPr>
            <p:nvPr/>
          </p:nvSpPr>
          <p:spPr bwMode="auto">
            <a:xfrm>
              <a:off x="3555" y="3439"/>
              <a:ext cx="1080" cy="92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4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40963" name="Rectangle 10"/>
          <p:cNvSpPr>
            <a:spLocks noChangeArrowheads="1"/>
          </p:cNvSpPr>
          <p:nvPr/>
        </p:nvSpPr>
        <p:spPr bwMode="auto">
          <a:xfrm>
            <a:off x="0" y="1500188"/>
            <a:ext cx="9144000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600" b="1">
                <a:latin typeface="휴먼엑스포" pitchFamily="18" charset="-127"/>
                <a:ea typeface="휴먼엑스포" pitchFamily="18" charset="-127"/>
              </a:rPr>
              <a:t>37.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노아가  방주에서  나와 제일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  먼저  한  일은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① 제단을 쌓고  번제를  드림 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② 포도 나무를 심음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③ 집을 지음     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④ 기도를 드림</a:t>
            </a:r>
            <a:endParaRPr lang="en-US" altLang="ko-KR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929188" y="5786438"/>
            <a:ext cx="3649662" cy="1071562"/>
            <a:chOff x="2336" y="3439"/>
            <a:chExt cx="2299" cy="921"/>
          </a:xfrm>
        </p:grpSpPr>
        <p:sp>
          <p:nvSpPr>
            <p:cNvPr id="40965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40966" name="Rectangle 13"/>
            <p:cNvSpPr>
              <a:spLocks noChangeArrowheads="1"/>
            </p:cNvSpPr>
            <p:nvPr/>
          </p:nvSpPr>
          <p:spPr bwMode="auto">
            <a:xfrm>
              <a:off x="3555" y="3439"/>
              <a:ext cx="1080" cy="92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1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41987" name="Rectangle 10"/>
          <p:cNvSpPr>
            <a:spLocks noChangeArrowheads="1"/>
          </p:cNvSpPr>
          <p:nvPr/>
        </p:nvSpPr>
        <p:spPr bwMode="auto">
          <a:xfrm>
            <a:off x="0" y="1785938"/>
            <a:ext cx="914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38.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하나님께서  사람에게  육식을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허락하신  것은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①창조 직후부터 ②홍수 직후부터 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③모세 시대부터 ④</a:t>
            </a:r>
            <a:r>
              <a:rPr lang="ko-KR" altLang="en-US" sz="3600" b="1">
                <a:latin typeface="휴먼엑스포" pitchFamily="18" charset="-127"/>
                <a:ea typeface="휴먼엑스포" pitchFamily="18" charset="-127"/>
              </a:rPr>
              <a:t>바벨탑 사건 후 부터              </a:t>
            </a:r>
            <a:endParaRPr lang="en-US" altLang="ko-KR" sz="36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41989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41990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1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6147" name="Rectangle 10"/>
          <p:cNvSpPr>
            <a:spLocks noChangeArrowheads="1"/>
          </p:cNvSpPr>
          <p:nvPr/>
        </p:nvSpPr>
        <p:spPr bwMode="auto">
          <a:xfrm>
            <a:off x="285750" y="1785938"/>
            <a:ext cx="885825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3.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사람과  동물이  창조된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날은     넷째 날이다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맞으면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O,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틀리면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X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143375" y="5776913"/>
            <a:ext cx="4071938" cy="1081087"/>
            <a:chOff x="2336" y="3475"/>
            <a:chExt cx="2617" cy="681"/>
          </a:xfrm>
        </p:grpSpPr>
        <p:sp>
          <p:nvSpPr>
            <p:cNvPr id="6149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/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6150" name="Rectangle 13"/>
            <p:cNvSpPr>
              <a:spLocks noChangeArrowheads="1"/>
            </p:cNvSpPr>
            <p:nvPr/>
          </p:nvSpPr>
          <p:spPr bwMode="auto">
            <a:xfrm>
              <a:off x="3484" y="3475"/>
              <a:ext cx="1469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ko-KR" sz="6000">
                <a:solidFill>
                  <a:srgbClr val="FF0000"/>
                </a:solidFill>
              </a:endParaRPr>
            </a:p>
            <a:p>
              <a:pPr algn="ctr"/>
              <a:r>
                <a:rPr lang="en-US" altLang="ko-KR" sz="6000" b="1">
                  <a:latin typeface="휴먼엑스포" pitchFamily="18" charset="-127"/>
                  <a:ea typeface="휴먼엑스포" pitchFamily="18" charset="-127"/>
                </a:rPr>
                <a:t>X</a:t>
              </a:r>
              <a:endParaRPr lang="en-US" altLang="ko-KR" sz="6000">
                <a:latin typeface="휴먼엑스포" pitchFamily="18" charset="-127"/>
                <a:ea typeface="휴먼엑스포" pitchFamily="18" charset="-127"/>
              </a:endParaRPr>
            </a:p>
            <a:p>
              <a:pPr algn="ctr"/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43011" name="Rectangle 10"/>
          <p:cNvSpPr>
            <a:spLocks noChangeArrowheads="1"/>
          </p:cNvSpPr>
          <p:nvPr/>
        </p:nvSpPr>
        <p:spPr bwMode="auto">
          <a:xfrm>
            <a:off x="0" y="1785938"/>
            <a:ext cx="91440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39.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하나님께서  노아에게  홍수를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다시  보내지  않겠다는  약속으로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준 표징은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① 말씀        ② 구름 속의 빛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③</a:t>
            </a:r>
            <a:r>
              <a:rPr lang="ko-KR" altLang="en-US" sz="4000" b="1"/>
              <a:t>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무지개      ④</a:t>
            </a:r>
            <a:r>
              <a:rPr lang="ko-KR" altLang="en-US" sz="3600" b="1">
                <a:latin typeface="휴먼엑스포" pitchFamily="18" charset="-127"/>
                <a:ea typeface="휴먼엑스포" pitchFamily="18" charset="-127"/>
              </a:rPr>
              <a:t> 불기둥과 구름기둥</a:t>
            </a:r>
            <a:endParaRPr lang="en-US" altLang="ko-KR" sz="36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43013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43014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1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44035" name="Rectangle 10"/>
          <p:cNvSpPr>
            <a:spLocks noChangeArrowheads="1"/>
          </p:cNvSpPr>
          <p:nvPr/>
        </p:nvSpPr>
        <p:spPr bwMode="auto">
          <a:xfrm>
            <a:off x="0" y="1928813"/>
            <a:ext cx="91440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40.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언어가  혼잡하게  된 것은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①창조 직후       ② 아담의 범죄직후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③바벨탑 사건시  ④ 노아 홍수 직후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44037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44038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1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45059" name="Rectangle 10"/>
          <p:cNvSpPr>
            <a:spLocks noChangeArrowheads="1"/>
          </p:cNvSpPr>
          <p:nvPr/>
        </p:nvSpPr>
        <p:spPr bwMode="auto">
          <a:xfrm>
            <a:off x="0" y="1643063"/>
            <a:ext cx="8643938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41.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다음은 누구인가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</a:p>
          <a:p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구스의 아들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,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세상에  처음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영걸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특이한 사냥꾼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,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시날땅의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여러 나라통치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성 건축자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143375" y="6000750"/>
            <a:ext cx="4578350" cy="857250"/>
            <a:chOff x="2336" y="3521"/>
            <a:chExt cx="2299" cy="576"/>
          </a:xfrm>
        </p:grpSpPr>
        <p:sp>
          <p:nvSpPr>
            <p:cNvPr id="45061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45062" name="Rectangle 13"/>
            <p:cNvSpPr>
              <a:spLocks noChangeArrowheads="1"/>
            </p:cNvSpPr>
            <p:nvPr/>
          </p:nvSpPr>
          <p:spPr bwMode="auto">
            <a:xfrm>
              <a:off x="3233" y="3525"/>
              <a:ext cx="1402" cy="51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4800" b="1">
                  <a:latin typeface="HY헤드라인M" pitchFamily="18" charset="-127"/>
                  <a:ea typeface="HY헤드라인M" pitchFamily="18" charset="-127"/>
                </a:rPr>
                <a:t>니므롯</a:t>
              </a: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"/>
          <p:cNvSpPr>
            <a:spLocks noChangeArrowheads="1"/>
          </p:cNvSpPr>
          <p:nvPr/>
        </p:nvSpPr>
        <p:spPr bwMode="auto">
          <a:xfrm>
            <a:off x="285750" y="1928813"/>
            <a:ext cx="8286750" cy="3046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42.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아브라함이 에셀나무를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심고 영생하시는 하나님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여호와의 이름을 불렀던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곳의 지명은 무엇입니까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857875"/>
            <a:ext cx="4213225" cy="1000125"/>
            <a:chOff x="2336" y="3388"/>
            <a:chExt cx="1510" cy="1336"/>
          </a:xfrm>
        </p:grpSpPr>
        <p:sp>
          <p:nvSpPr>
            <p:cNvPr id="46084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46085" name="Rectangle 13"/>
            <p:cNvSpPr>
              <a:spLocks noChangeArrowheads="1"/>
            </p:cNvSpPr>
            <p:nvPr/>
          </p:nvSpPr>
          <p:spPr bwMode="auto">
            <a:xfrm>
              <a:off x="2899" y="3388"/>
              <a:ext cx="947" cy="133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4400" b="1">
                  <a:latin typeface="휴먼엑스포" pitchFamily="18" charset="-127"/>
                  <a:ea typeface="휴먼엑스포" pitchFamily="18" charset="-127"/>
                </a:rPr>
                <a:t>브엘세바</a:t>
              </a:r>
              <a:endParaRPr lang="ko-KR" altLang="en-US" sz="4400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47107" name="Rectangle 10"/>
          <p:cNvSpPr>
            <a:spLocks noChangeArrowheads="1"/>
          </p:cNvSpPr>
          <p:nvPr/>
        </p:nvSpPr>
        <p:spPr bwMode="auto">
          <a:xfrm>
            <a:off x="0" y="1928813"/>
            <a:ext cx="91440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43.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아브라함의  출생지는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① 시날           ② 우르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③ 하란           ④ 가나안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47109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47110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1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48131" name="Rectangle 10"/>
          <p:cNvSpPr>
            <a:spLocks noChangeArrowheads="1"/>
          </p:cNvSpPr>
          <p:nvPr/>
        </p:nvSpPr>
        <p:spPr bwMode="auto">
          <a:xfrm>
            <a:off x="0" y="1643063"/>
            <a:ext cx="9144000" cy="3786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44.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아브라함이  갈대아  우르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에서  떠날 때  동행자는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① 사래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룻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나홀  ② 데라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사래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롯 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③ 하란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데라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롯  ④ 하란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데라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사래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48133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48134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1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49155" name="Rectangle 10"/>
          <p:cNvSpPr>
            <a:spLocks noChangeArrowheads="1"/>
          </p:cNvSpPr>
          <p:nvPr/>
        </p:nvSpPr>
        <p:spPr bwMode="auto">
          <a:xfrm>
            <a:off x="0" y="1500188"/>
            <a:ext cx="9144000" cy="3694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45.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롯을 구출하고 돌아오면서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누구에게 십일조를 바쳤는가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 ① 엘라왕 아리옥 ② 살렘왕 멜기세덱</a:t>
            </a:r>
            <a:endParaRPr lang="ko-KR" altLang="en-US" sz="3800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 ③ 소돔왕  메라   ④ 그랄왕 그돌라오멜</a:t>
            </a:r>
            <a:endParaRPr lang="en-US" altLang="ko-KR" sz="3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49157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49158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1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50179" name="Rectangle 10"/>
          <p:cNvSpPr>
            <a:spLocks noChangeArrowheads="1"/>
          </p:cNvSpPr>
          <p:nvPr/>
        </p:nvSpPr>
        <p:spPr bwMode="auto">
          <a:xfrm>
            <a:off x="0" y="1428750"/>
            <a:ext cx="9144000" cy="3970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46.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그리스도께서  멜기세덱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반차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를  좇아  영원한  제사장이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이라고 예언해 놓은 곳은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  </a:t>
            </a:r>
            <a:endParaRPr lang="en-US" altLang="ko-KR" sz="3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3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①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히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7:11      </a:t>
            </a:r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②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창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14:19</a:t>
            </a:r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 </a:t>
            </a:r>
            <a:endParaRPr lang="en-US" altLang="ko-KR" sz="38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3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③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사           </a:t>
            </a:r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④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시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110:4</a:t>
            </a:r>
            <a:endParaRPr lang="en-US" altLang="ko-KR" sz="3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50181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50182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1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1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51203" name="Rectangle 10"/>
          <p:cNvSpPr>
            <a:spLocks noChangeArrowheads="1"/>
          </p:cNvSpPr>
          <p:nvPr/>
        </p:nvSpPr>
        <p:spPr bwMode="auto">
          <a:xfrm>
            <a:off x="0" y="1643063"/>
            <a:ext cx="9144000" cy="1784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47.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믿음으로  말미암는  의에  대한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최초의  표현은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2275" y="5214938"/>
            <a:ext cx="8721725" cy="1285875"/>
            <a:chOff x="2336" y="3233"/>
            <a:chExt cx="2299" cy="864"/>
          </a:xfrm>
        </p:grpSpPr>
        <p:sp>
          <p:nvSpPr>
            <p:cNvPr id="51205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51206" name="Rectangle 13"/>
            <p:cNvSpPr>
              <a:spLocks noChangeArrowheads="1"/>
            </p:cNvSpPr>
            <p:nvPr/>
          </p:nvSpPr>
          <p:spPr bwMode="auto">
            <a:xfrm>
              <a:off x="2769" y="3233"/>
              <a:ext cx="1866" cy="86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3200" b="1">
                  <a:latin typeface="휴먼엑스포" pitchFamily="18" charset="-127"/>
                  <a:ea typeface="휴먼엑스포" pitchFamily="18" charset="-127"/>
                </a:rPr>
                <a:t>아브람이  여호와를  믿으니 </a:t>
              </a:r>
              <a:endParaRPr lang="en-US" altLang="ko-KR" sz="3200" b="1">
                <a:latin typeface="휴먼엑스포" pitchFamily="18" charset="-127"/>
                <a:ea typeface="휴먼엑스포" pitchFamily="18" charset="-127"/>
              </a:endParaRPr>
            </a:p>
            <a:p>
              <a:pPr algn="ctr"/>
              <a:r>
                <a:rPr lang="ko-KR" altLang="en-US" sz="3200" b="1">
                  <a:latin typeface="휴먼엑스포" pitchFamily="18" charset="-127"/>
                  <a:ea typeface="휴먼엑스포" pitchFamily="18" charset="-127"/>
                </a:rPr>
                <a:t>여호와께서 이를 그의 의로 여기시고</a:t>
              </a: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52227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4032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48.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하나님은 이스라엘  백성이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장차 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400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년 동안 애굽의  종살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이를 하게  될 것을 누구에게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예언하셨는가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  ①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아브라함       </a:t>
            </a:r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②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이삭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 ③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야곱            </a:t>
            </a:r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④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요셉</a:t>
            </a:r>
            <a:endParaRPr lang="en-US" altLang="ko-KR" sz="3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52229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52230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1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1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7000875" y="5214938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7171" name="Rectangle 9"/>
          <p:cNvSpPr>
            <a:spLocks noChangeArrowheads="1"/>
          </p:cNvSpPr>
          <p:nvPr/>
        </p:nvSpPr>
        <p:spPr bwMode="auto">
          <a:xfrm>
            <a:off x="4500563" y="1500188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7172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327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4. </a:t>
            </a:r>
            <a:r>
              <a:rPr lang="ko-KR" altLang="en-US" sz="4800" b="1" dirty="0">
                <a:latin typeface="휴먼엑스포" pitchFamily="18" charset="-127"/>
                <a:ea typeface="휴먼엑스포" pitchFamily="18" charset="-127"/>
              </a:rPr>
              <a:t>에덴동산을  흘러간  강들은</a:t>
            </a: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pPr>
              <a:spcBef>
                <a:spcPct val="50000"/>
              </a:spcBef>
              <a:defRPr/>
            </a:pPr>
            <a:endParaRPr lang="en-US" altLang="ko-KR" sz="1800" b="1" dirty="0">
              <a:latin typeface="휴먼엑스포" pitchFamily="18" charset="-127"/>
              <a:ea typeface="휴먼엑스포" pitchFamily="18" charset="-127"/>
            </a:endParaRPr>
          </a:p>
          <a:p>
            <a:pPr marL="742950" indent="-742950">
              <a:defRPr/>
            </a:pPr>
            <a:r>
              <a:rPr lang="en-US" altLang="ko-KR" sz="4400" b="1" dirty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(1)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비손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기혼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힛데겔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유브라데</a:t>
            </a:r>
            <a:endParaRPr lang="en-US" altLang="ko-KR" sz="4000" b="1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(2)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유브라데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아바나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힛데겔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,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기혼</a:t>
            </a:r>
            <a:endParaRPr lang="en-US" altLang="ko-KR" sz="4000" b="1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(3)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요단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,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유브라데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비손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,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기혼</a:t>
            </a:r>
            <a:endParaRPr lang="en-US" altLang="ko-KR" sz="4000" b="1" dirty="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357688" y="5776913"/>
            <a:ext cx="3784600" cy="1081087"/>
            <a:chOff x="2336" y="3475"/>
            <a:chExt cx="1771" cy="681"/>
          </a:xfrm>
        </p:grpSpPr>
        <p:sp>
          <p:nvSpPr>
            <p:cNvPr id="7174" name="Text Box 16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/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7175" name="Rectangle 17"/>
            <p:cNvSpPr>
              <a:spLocks noChangeArrowheads="1"/>
            </p:cNvSpPr>
            <p:nvPr/>
          </p:nvSpPr>
          <p:spPr bwMode="auto">
            <a:xfrm>
              <a:off x="3238" y="3475"/>
              <a:ext cx="869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4000" b="1">
                  <a:latin typeface="HY헤드라인M" pitchFamily="18" charset="-127"/>
                  <a:ea typeface="HY헤드라인M" pitchFamily="18" charset="-127"/>
                </a:rPr>
                <a:t>1</a:t>
              </a:r>
              <a:endParaRPr lang="ko-KR" altLang="en-US" sz="4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"/>
          <p:cNvSpPr>
            <a:spLocks noChangeArrowheads="1"/>
          </p:cNvSpPr>
          <p:nvPr/>
        </p:nvSpPr>
        <p:spPr bwMode="auto">
          <a:xfrm>
            <a:off x="0" y="1785938"/>
            <a:ext cx="9144000" cy="2124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49.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하나님께서  이스라엘  백성이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  가나안  소유하는 것을 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400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년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후로  미룬 이유는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en-US" altLang="ko-KR" sz="3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28688" y="5586413"/>
            <a:ext cx="7961312" cy="1271587"/>
            <a:chOff x="-859" y="3041"/>
            <a:chExt cx="5105" cy="854"/>
          </a:xfrm>
        </p:grpSpPr>
        <p:sp>
          <p:nvSpPr>
            <p:cNvPr id="53252" name="Text Box 12"/>
            <p:cNvSpPr txBox="1">
              <a:spLocks noChangeArrowheads="1"/>
            </p:cNvSpPr>
            <p:nvPr/>
          </p:nvSpPr>
          <p:spPr bwMode="auto">
            <a:xfrm>
              <a:off x="-859" y="3137"/>
              <a:ext cx="1008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53253" name="Rectangle 13"/>
            <p:cNvSpPr>
              <a:spLocks noChangeArrowheads="1"/>
            </p:cNvSpPr>
            <p:nvPr/>
          </p:nvSpPr>
          <p:spPr bwMode="auto">
            <a:xfrm>
              <a:off x="286" y="3041"/>
              <a:ext cx="3960" cy="85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3600" b="1">
                  <a:latin typeface="휴먼엑스포" pitchFamily="18" charset="-127"/>
                  <a:ea typeface="휴먼엑스포" pitchFamily="18" charset="-127"/>
                </a:rPr>
                <a:t>   </a:t>
              </a:r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아모리  족속의  죄악이 </a:t>
              </a:r>
              <a:endParaRPr lang="en-US" altLang="ko-KR" sz="4000" b="1">
                <a:latin typeface="휴먼엑스포" pitchFamily="18" charset="-127"/>
                <a:ea typeface="휴먼엑스포" pitchFamily="18" charset="-127"/>
              </a:endParaRPr>
            </a:p>
            <a:p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아직  관영치  아니했기에</a:t>
              </a:r>
              <a:endParaRPr lang="ko-KR" altLang="en-US" sz="4000"/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54275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478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50.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“아브라함”이란  이름의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   뜻은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① 믿음의 조상  ② 창성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③ 복되다        ④ 많은 무리의 아비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54277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54278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1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4</a:t>
              </a:r>
              <a:r>
                <a:rPr lang="ko-KR" altLang="en-US" sz="6000" b="1"/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55299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954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51.</a:t>
            </a:r>
            <a:r>
              <a:rPr lang="ko-KR" altLang="en-US" sz="5400" b="1">
                <a:latin typeface="휴먼엑스포" pitchFamily="18" charset="-127"/>
                <a:ea typeface="휴먼엑스포" pitchFamily="18" charset="-127"/>
              </a:rPr>
              <a:t>“사라”란 이름의 뜻은</a:t>
            </a:r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540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  ① 여종      ② 열국의 어미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③ 웃음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④ 복되도다 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55301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55302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140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52.</a:t>
            </a:r>
            <a:r>
              <a:rPr lang="ko-KR" altLang="en-US" sz="5400" b="1"/>
              <a:t>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하갈이 사라를  피해  도망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가다가  하나님을  만난 후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 감찰하시는  하나님이라는 뜻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의 이름을 붙힌 샘의 이름은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429000" y="5935663"/>
            <a:ext cx="5715000" cy="922337"/>
            <a:chOff x="1301" y="3521"/>
            <a:chExt cx="3098" cy="620"/>
          </a:xfrm>
        </p:grpSpPr>
        <p:sp>
          <p:nvSpPr>
            <p:cNvPr id="56324" name="Text Box 12"/>
            <p:cNvSpPr txBox="1">
              <a:spLocks noChangeArrowheads="1"/>
            </p:cNvSpPr>
            <p:nvPr/>
          </p:nvSpPr>
          <p:spPr bwMode="auto">
            <a:xfrm>
              <a:off x="1301" y="3521"/>
              <a:ext cx="2260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56325" name="Rectangle 13"/>
            <p:cNvSpPr>
              <a:spLocks noChangeArrowheads="1"/>
            </p:cNvSpPr>
            <p:nvPr/>
          </p:nvSpPr>
          <p:spPr bwMode="auto">
            <a:xfrm>
              <a:off x="2269" y="3525"/>
              <a:ext cx="2130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 브엘라헤로이</a:t>
              </a:r>
              <a:r>
                <a:rPr lang="en-US" altLang="ko-KR" sz="4000" b="1">
                  <a:latin typeface="휴먼엑스포" pitchFamily="18" charset="-127"/>
                  <a:ea typeface="휴먼엑스포" pitchFamily="18" charset="-127"/>
                </a:rPr>
                <a:t> </a:t>
              </a:r>
              <a:endParaRPr lang="ko-KR" altLang="en-US" sz="4000" b="1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57347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86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53.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아브라함의 가족 묘지는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① 엔게디    ② 벳세메스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③ 막벨라    ④ 헤브론</a:t>
            </a:r>
            <a:endParaRPr lang="en-US" altLang="ko-KR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643313" y="6143625"/>
            <a:ext cx="4784725" cy="714375"/>
            <a:chOff x="2336" y="3521"/>
            <a:chExt cx="2000" cy="576"/>
          </a:xfrm>
        </p:grpSpPr>
        <p:sp>
          <p:nvSpPr>
            <p:cNvPr id="57349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57350" name="Rectangle 13"/>
            <p:cNvSpPr>
              <a:spLocks noChangeArrowheads="1"/>
            </p:cNvSpPr>
            <p:nvPr/>
          </p:nvSpPr>
          <p:spPr bwMode="auto">
            <a:xfrm>
              <a:off x="3159" y="3525"/>
              <a:ext cx="1177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58371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478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54.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성경에서  십일조를  제일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먼저 낸 사람은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① 노아        ② 아브라함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③ 야곱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④ 말라기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58373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58374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59395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308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55.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아브람이  아브라함으로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이름이  바뀌게  된  때의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나이는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59397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59398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99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1570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56.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소돔성은  의인  몇 명이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없어서  망했는가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714750" cy="857250"/>
            <a:chOff x="2336" y="3521"/>
            <a:chExt cx="2340" cy="576"/>
          </a:xfrm>
        </p:grpSpPr>
        <p:sp>
          <p:nvSpPr>
            <p:cNvPr id="60420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60421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121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10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"/>
          <p:cNvSpPr>
            <a:spLocks noChangeArrowheads="1"/>
          </p:cNvSpPr>
          <p:nvPr/>
        </p:nvSpPr>
        <p:spPr bwMode="auto">
          <a:xfrm>
            <a:off x="0" y="1785938"/>
            <a:ext cx="9144000" cy="830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57.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롯이 두 딸과 피한 곳은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714750" cy="857250"/>
            <a:chOff x="2336" y="3521"/>
            <a:chExt cx="2340" cy="576"/>
          </a:xfrm>
        </p:grpSpPr>
        <p:sp>
          <p:nvSpPr>
            <p:cNvPr id="61444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61445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121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소알</a:t>
              </a: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"/>
          <p:cNvSpPr>
            <a:spLocks noChangeArrowheads="1"/>
          </p:cNvSpPr>
          <p:nvPr/>
        </p:nvSpPr>
        <p:spPr bwMode="auto">
          <a:xfrm>
            <a:off x="0" y="1785938"/>
            <a:ext cx="9144000" cy="15700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58.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롯의  두 딸로 생겨난 후손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571875" y="6000750"/>
            <a:ext cx="5572125" cy="857250"/>
            <a:chOff x="2336" y="3521"/>
            <a:chExt cx="2500" cy="576"/>
          </a:xfrm>
        </p:grpSpPr>
        <p:sp>
          <p:nvSpPr>
            <p:cNvPr id="62468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62469" name="Rectangle 13"/>
            <p:cNvSpPr>
              <a:spLocks noChangeArrowheads="1"/>
            </p:cNvSpPr>
            <p:nvPr/>
          </p:nvSpPr>
          <p:spPr bwMode="auto">
            <a:xfrm>
              <a:off x="3105" y="3525"/>
              <a:ext cx="1731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모압과 암몬</a:t>
              </a: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8195" name="Rectangle 10"/>
          <p:cNvSpPr>
            <a:spLocks noChangeArrowheads="1"/>
          </p:cNvSpPr>
          <p:nvPr/>
        </p:nvSpPr>
        <p:spPr bwMode="auto">
          <a:xfrm>
            <a:off x="0" y="1857375"/>
            <a:ext cx="914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</a:pP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5.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“하나님이 보시기에 좋았다”라는  말씀이 없는 창조 날은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en-US" altLang="ko-KR" sz="5400" b="1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643438" y="5776913"/>
            <a:ext cx="3714750" cy="1081087"/>
            <a:chOff x="2336" y="3475"/>
            <a:chExt cx="2340" cy="681"/>
          </a:xfrm>
        </p:grpSpPr>
        <p:sp>
          <p:nvSpPr>
            <p:cNvPr id="8198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8199" name="Rectangle 13"/>
            <p:cNvSpPr>
              <a:spLocks noChangeArrowheads="1"/>
            </p:cNvSpPr>
            <p:nvPr/>
          </p:nvSpPr>
          <p:spPr bwMode="auto">
            <a:xfrm>
              <a:off x="3424" y="3475"/>
              <a:ext cx="1252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5000" b="1">
                  <a:latin typeface="HY헤드라인M" pitchFamily="18" charset="-127"/>
                  <a:ea typeface="HY헤드라인M" pitchFamily="18" charset="-127"/>
                </a:rPr>
                <a:t>1</a:t>
              </a:r>
              <a:endParaRPr lang="ko-KR" altLang="en-US" sz="5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8197" name="직사각형 11"/>
          <p:cNvSpPr>
            <a:spLocks noChangeArrowheads="1"/>
          </p:cNvSpPr>
          <p:nvPr/>
        </p:nvSpPr>
        <p:spPr bwMode="auto">
          <a:xfrm>
            <a:off x="428625" y="3714750"/>
            <a:ext cx="8001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① 둘째 날        ② 셋째 날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③ 넷째 날        ④ 여섯째 날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63491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738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59.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“이삭”이란 이름의  뜻은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① 승리          ② 웃는 자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③ 복의 근원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④ 만민의 아비 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63493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63494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64515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738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60.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아브라함이 할례 받은 때는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①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90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        ②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100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③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99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         ④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75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 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64517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64518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65539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416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61.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아브라함을  방문한  세 천사는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① 사람들        ② 보통 천사들 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③ 가브리엘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미가엘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라파엘 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④ 그 중 한 천사는 하나님 자신 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65541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65542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4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66563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416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62.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이삭이  출생할 때 아브라함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의  나이는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①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75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       ②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99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③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100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     ④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120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세 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66565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66566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67587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80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63.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아브라함이  이삭을  제물로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바치려던  산은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 ① 모리아산     ② 아라랏산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 ③ 갈보리산     ④ 시내산 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000750"/>
            <a:ext cx="3649662" cy="857250"/>
            <a:chOff x="2336" y="3521"/>
            <a:chExt cx="2299" cy="576"/>
          </a:xfrm>
        </p:grpSpPr>
        <p:sp>
          <p:nvSpPr>
            <p:cNvPr id="67589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67590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1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68611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1570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64.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요셉이  자신임을  밝힐 때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형들을  안심시키며 한 말은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85750" y="5429250"/>
            <a:ext cx="8858250" cy="1428750"/>
            <a:chOff x="-679" y="3137"/>
            <a:chExt cx="5580" cy="960"/>
          </a:xfrm>
        </p:grpSpPr>
        <p:sp>
          <p:nvSpPr>
            <p:cNvPr id="68613" name="Text Box 12"/>
            <p:cNvSpPr txBox="1">
              <a:spLocks noChangeArrowheads="1"/>
            </p:cNvSpPr>
            <p:nvPr/>
          </p:nvSpPr>
          <p:spPr bwMode="auto">
            <a:xfrm>
              <a:off x="-679" y="3281"/>
              <a:ext cx="1035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68614" name="Rectangle 13"/>
            <p:cNvSpPr>
              <a:spLocks noChangeArrowheads="1"/>
            </p:cNvSpPr>
            <p:nvPr/>
          </p:nvSpPr>
          <p:spPr bwMode="auto">
            <a:xfrm>
              <a:off x="446" y="3137"/>
              <a:ext cx="4455" cy="960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ko-KR" altLang="en-US" sz="3200" b="1">
                  <a:latin typeface="휴먼엑스포" pitchFamily="18" charset="-127"/>
                  <a:ea typeface="휴먼엑스포" pitchFamily="18" charset="-127"/>
                </a:rPr>
                <a:t>당신들이 나를 이곳에 팔았으므로</a:t>
              </a:r>
              <a:r>
                <a:rPr lang="ko-KR" altLang="en-US" sz="6000" b="1">
                  <a:latin typeface="휴먼엑스포" pitchFamily="18" charset="-127"/>
                  <a:ea typeface="휴먼엑스포" pitchFamily="18" charset="-127"/>
                </a:rPr>
                <a:t> </a:t>
              </a:r>
              <a:endParaRPr lang="en-US" altLang="ko-KR" sz="6000" b="1">
                <a:latin typeface="휴먼엑스포" pitchFamily="18" charset="-127"/>
                <a:ea typeface="휴먼엑스포" pitchFamily="18" charset="-127"/>
              </a:endParaRPr>
            </a:p>
            <a:p>
              <a:pPr algn="ctr"/>
              <a:r>
                <a:rPr lang="ko-KR" altLang="en-US" sz="3200" b="1">
                  <a:latin typeface="휴먼엑스포" pitchFamily="18" charset="-127"/>
                  <a:ea typeface="휴먼엑스포" pitchFamily="18" charset="-127"/>
                </a:rPr>
                <a:t>근심하지 마소서 한탄하지 마소서 </a:t>
              </a:r>
              <a:r>
                <a:rPr lang="en-US" altLang="ko-KR" sz="3200" b="1">
                  <a:latin typeface="휴먼엑스포" pitchFamily="18" charset="-127"/>
                  <a:ea typeface="휴먼엑스포" pitchFamily="18" charset="-127"/>
                </a:rPr>
                <a:t> </a:t>
              </a:r>
              <a:endParaRPr lang="ko-KR" altLang="en-US" sz="3200" b="1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69635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4770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65.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아브라함이  하나님께서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이삭을  번제로  드리라는 명령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을 받은 후 한 행동은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① 즉시 순종함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② 하나님의 명령을 거부함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③ 어찌할 바를 몰라 함 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④ 며칠을 두고 생각함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2063" y="6143625"/>
            <a:ext cx="3649662" cy="714375"/>
            <a:chOff x="2336" y="3521"/>
            <a:chExt cx="2299" cy="576"/>
          </a:xfrm>
        </p:grpSpPr>
        <p:sp>
          <p:nvSpPr>
            <p:cNvPr id="69637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69638" name="Rectangle 13"/>
            <p:cNvSpPr>
              <a:spLocks noChangeArrowheads="1"/>
            </p:cNvSpPr>
            <p:nvPr/>
          </p:nvSpPr>
          <p:spPr bwMode="auto">
            <a:xfrm>
              <a:off x="3555" y="3525"/>
              <a:ext cx="1080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1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70659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472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66.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모리아 산으로 가는 도중 이삭이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아브라함에게  번제할 양이 어디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있나이까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?”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물을 때  아브라함이  한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대답은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 ① 네가 양이 되어야한다</a:t>
            </a:r>
            <a:endParaRPr lang="ko-KR" altLang="en-US" sz="33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200" b="1">
                <a:latin typeface="휴먼엑스포" pitchFamily="18" charset="-127"/>
                <a:ea typeface="휴먼엑스포" pitchFamily="18" charset="-127"/>
              </a:rPr>
              <a:t>   ② 하나님께서 준비하시리라</a:t>
            </a:r>
            <a:endParaRPr lang="ko-KR" altLang="en-US" sz="32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200" b="1">
                <a:latin typeface="휴먼엑스포" pitchFamily="18" charset="-127"/>
                <a:ea typeface="휴먼엑스포" pitchFamily="18" charset="-127"/>
              </a:rPr>
              <a:t>   ③ 가보아야 알 것이다</a:t>
            </a:r>
            <a:endParaRPr lang="ko-KR" altLang="en-US" sz="32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200" b="1">
                <a:latin typeface="휴먼엑스포" pitchFamily="18" charset="-127"/>
                <a:ea typeface="휴먼엑스포" pitchFamily="18" charset="-127"/>
              </a:rPr>
              <a:t>   ④ 양이 나뭇가지에 걸려 있을 것이다 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076825" y="6143625"/>
            <a:ext cx="3586163" cy="714375"/>
            <a:chOff x="2339" y="3233"/>
            <a:chExt cx="2259" cy="576"/>
          </a:xfrm>
        </p:grpSpPr>
        <p:sp>
          <p:nvSpPr>
            <p:cNvPr id="70661" name="Text Box 12"/>
            <p:cNvSpPr txBox="1">
              <a:spLocks noChangeArrowheads="1"/>
            </p:cNvSpPr>
            <p:nvPr/>
          </p:nvSpPr>
          <p:spPr bwMode="auto">
            <a:xfrm>
              <a:off x="2339" y="3233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70662" name="Rectangle 13"/>
            <p:cNvSpPr>
              <a:spLocks noChangeArrowheads="1"/>
            </p:cNvSpPr>
            <p:nvPr/>
          </p:nvSpPr>
          <p:spPr bwMode="auto">
            <a:xfrm>
              <a:off x="3518" y="3237"/>
              <a:ext cx="1080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2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"/>
          <p:cNvSpPr>
            <a:spLocks noChangeArrowheads="1"/>
          </p:cNvSpPr>
          <p:nvPr/>
        </p:nvSpPr>
        <p:spPr bwMode="auto">
          <a:xfrm>
            <a:off x="285750" y="1428750"/>
            <a:ext cx="8858250" cy="30464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67.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아브라함이 모리아산에서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아들 이삭대신에 드린 제물은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수염소였다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. </a:t>
            </a: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맞으면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O,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틀리면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X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5902325"/>
            <a:ext cx="3570288" cy="955675"/>
            <a:chOff x="2336" y="3607"/>
            <a:chExt cx="1518" cy="1117"/>
          </a:xfrm>
        </p:grpSpPr>
        <p:sp>
          <p:nvSpPr>
            <p:cNvPr id="71684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71685" name="Rectangle 13"/>
            <p:cNvSpPr>
              <a:spLocks noChangeArrowheads="1"/>
            </p:cNvSpPr>
            <p:nvPr/>
          </p:nvSpPr>
          <p:spPr bwMode="auto">
            <a:xfrm>
              <a:off x="3095" y="3639"/>
              <a:ext cx="759" cy="108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6000" b="1"/>
                <a:t>  </a:t>
              </a:r>
              <a:r>
                <a:rPr lang="en-US" altLang="ko-KR" sz="6000" b="1">
                  <a:latin typeface="휴먼엑스포" pitchFamily="18" charset="-127"/>
                  <a:ea typeface="휴먼엑스포" pitchFamily="18" charset="-127"/>
                </a:rPr>
                <a:t>X</a:t>
              </a:r>
              <a:endParaRPr lang="en-US" altLang="ko-KR" sz="6000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80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68.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“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여호와 이레”란  말과 제일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관계가  깊은  사람은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① 야곱             ② 사라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 ③ 아브라함        ④ 에서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143500" y="5786438"/>
            <a:ext cx="3643313" cy="781050"/>
            <a:chOff x="2336" y="3521"/>
            <a:chExt cx="2295" cy="630"/>
          </a:xfrm>
        </p:grpSpPr>
        <p:sp>
          <p:nvSpPr>
            <p:cNvPr id="72708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72709" name="Rectangle 13"/>
            <p:cNvSpPr>
              <a:spLocks noChangeArrowheads="1"/>
            </p:cNvSpPr>
            <p:nvPr/>
          </p:nvSpPr>
          <p:spPr bwMode="auto">
            <a:xfrm>
              <a:off x="3551" y="3579"/>
              <a:ext cx="1080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ChangeArrowheads="1"/>
          </p:cNvSpPr>
          <p:nvPr/>
        </p:nvSpPr>
        <p:spPr bwMode="auto">
          <a:xfrm>
            <a:off x="4479925" y="3048000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9219" name="Rectangle 10"/>
          <p:cNvSpPr>
            <a:spLocks noChangeArrowheads="1"/>
          </p:cNvSpPr>
          <p:nvPr/>
        </p:nvSpPr>
        <p:spPr bwMode="auto">
          <a:xfrm>
            <a:off x="285750" y="2000250"/>
            <a:ext cx="885825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6.</a:t>
            </a:r>
            <a:r>
              <a:rPr lang="ko-KR" altLang="en-US" sz="5400" b="1">
                <a:latin typeface="휴먼엑스포" pitchFamily="18" charset="-127"/>
                <a:ea typeface="휴먼엑스포" pitchFamily="18" charset="-127"/>
              </a:rPr>
              <a:t> 사람의 식물로 주신 것은 </a:t>
            </a:r>
            <a:endParaRPr lang="en-US" altLang="ko-KR" sz="5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5400" b="1">
                <a:latin typeface="휴먼엑스포" pitchFamily="18" charset="-127"/>
                <a:ea typeface="휴먼엑스포" pitchFamily="18" charset="-127"/>
              </a:rPr>
              <a:t>무엇 무엇인가</a:t>
            </a:r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?</a:t>
            </a:r>
            <a:r>
              <a:rPr lang="ko-KR" altLang="en-US" sz="5400" b="1">
                <a:latin typeface="휴먼엑스포" pitchFamily="18" charset="-127"/>
                <a:ea typeface="휴먼엑스포" pitchFamily="18" charset="-127"/>
              </a:rPr>
              <a:t> </a:t>
            </a:r>
            <a:endParaRPr lang="en-US" altLang="ko-KR" sz="5400" b="1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50825" y="5141913"/>
            <a:ext cx="8718550" cy="1716087"/>
            <a:chOff x="2379" y="3592"/>
            <a:chExt cx="2393" cy="564"/>
          </a:xfrm>
        </p:grpSpPr>
        <p:sp>
          <p:nvSpPr>
            <p:cNvPr id="9221" name="Text Box 12"/>
            <p:cNvSpPr txBox="1">
              <a:spLocks noChangeArrowheads="1"/>
            </p:cNvSpPr>
            <p:nvPr/>
          </p:nvSpPr>
          <p:spPr bwMode="auto">
            <a:xfrm>
              <a:off x="2379" y="3686"/>
              <a:ext cx="48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/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9222" name="Rectangle 13"/>
            <p:cNvSpPr>
              <a:spLocks noChangeArrowheads="1"/>
            </p:cNvSpPr>
            <p:nvPr/>
          </p:nvSpPr>
          <p:spPr bwMode="auto">
            <a:xfrm>
              <a:off x="2918" y="3592"/>
              <a:ext cx="1854" cy="56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6000" b="1">
                  <a:latin typeface="휴먼엑스포" pitchFamily="18" charset="-127"/>
                  <a:ea typeface="휴먼엑스포" pitchFamily="18" charset="-127"/>
                </a:rPr>
                <a:t> </a:t>
              </a:r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씨 맺는 모든 채소와 </a:t>
              </a:r>
              <a:endParaRPr lang="en-US" altLang="ko-KR" sz="4000" b="1">
                <a:latin typeface="휴먼엑스포" pitchFamily="18" charset="-127"/>
                <a:ea typeface="휴먼엑스포" pitchFamily="18" charset="-127"/>
              </a:endParaRPr>
            </a:p>
            <a:p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씨 가진 열매맺는 모든 나무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124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69.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그랄왕  아비멜렉의  장관으로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아브라함을  찾아와서  조약을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했던  사람은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en-US" altLang="ko-KR" sz="40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357688" y="5715000"/>
            <a:ext cx="4143375" cy="781050"/>
            <a:chOff x="2336" y="3521"/>
            <a:chExt cx="2295" cy="630"/>
          </a:xfrm>
        </p:grpSpPr>
        <p:sp>
          <p:nvSpPr>
            <p:cNvPr id="73732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73733" name="Rectangle 13"/>
            <p:cNvSpPr>
              <a:spLocks noChangeArrowheads="1"/>
            </p:cNvSpPr>
            <p:nvPr/>
          </p:nvSpPr>
          <p:spPr bwMode="auto">
            <a:xfrm>
              <a:off x="3365" y="3579"/>
              <a:ext cx="1266" cy="57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비골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6623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70.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이삭이 그의 아내  리브가를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누구에게 누이라고 속였는가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3600" b="1">
                <a:latin typeface="휴먼엑스포" pitchFamily="18" charset="-127"/>
                <a:ea typeface="휴먼엑스포" pitchFamily="18" charset="-127"/>
              </a:rPr>
              <a:t>① 아히멜렉             </a:t>
            </a:r>
            <a:endParaRPr lang="en-US" altLang="ko-KR" sz="36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36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3600" b="1">
                <a:latin typeface="휴먼엑스포" pitchFamily="18" charset="-127"/>
                <a:ea typeface="휴먼엑스포" pitchFamily="18" charset="-127"/>
              </a:rPr>
              <a:t>② 아비멜렉</a:t>
            </a:r>
            <a:endParaRPr lang="ko-KR" altLang="en-US" sz="36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600" b="1">
                <a:latin typeface="휴먼엑스포" pitchFamily="18" charset="-127"/>
                <a:ea typeface="휴먼엑스포" pitchFamily="18" charset="-127"/>
              </a:rPr>
              <a:t>   ③ 사울의아들  말기수아  </a:t>
            </a:r>
            <a:endParaRPr lang="en-US" altLang="ko-KR" sz="36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36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3600" b="1">
                <a:latin typeface="휴먼엑스포" pitchFamily="18" charset="-127"/>
                <a:ea typeface="휴먼엑스포" pitchFamily="18" charset="-127"/>
              </a:rPr>
              <a:t>④ 사울의 아들  요나단의 아들 므비보셋  </a:t>
            </a:r>
            <a:endParaRPr lang="en-US" altLang="ko-KR" sz="36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143500" y="5905500"/>
            <a:ext cx="3643313" cy="952500"/>
            <a:chOff x="2336" y="3579"/>
            <a:chExt cx="2295" cy="1152"/>
          </a:xfrm>
        </p:grpSpPr>
        <p:sp>
          <p:nvSpPr>
            <p:cNvPr id="74756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74757" name="Rectangle 13"/>
            <p:cNvSpPr>
              <a:spLocks noChangeArrowheads="1"/>
            </p:cNvSpPr>
            <p:nvPr/>
          </p:nvSpPr>
          <p:spPr bwMode="auto">
            <a:xfrm>
              <a:off x="3551" y="3579"/>
              <a:ext cx="1080" cy="115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2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478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71.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그랄에서 이삭이 큰 부자가  되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자 시기를  받게 되어 우물을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메우며 쫓아내려 하였다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. </a:t>
            </a: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이삭이 판 우물의  이름을 차례로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열거하라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!</a:t>
            </a:r>
            <a:endParaRPr lang="en-US" altLang="ko-KR" sz="36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785938" y="5929313"/>
            <a:ext cx="7358062" cy="928687"/>
            <a:chOff x="2336" y="3607"/>
            <a:chExt cx="2295" cy="1124"/>
          </a:xfrm>
        </p:grpSpPr>
        <p:sp>
          <p:nvSpPr>
            <p:cNvPr id="75780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75781" name="Rectangle 13"/>
            <p:cNvSpPr>
              <a:spLocks noChangeArrowheads="1"/>
            </p:cNvSpPr>
            <p:nvPr/>
          </p:nvSpPr>
          <p:spPr bwMode="auto">
            <a:xfrm>
              <a:off x="2945" y="3694"/>
              <a:ext cx="1686" cy="1037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에섹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, </a:t>
              </a: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싯나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, </a:t>
              </a: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르호봇</a:t>
              </a:r>
              <a:r>
                <a:rPr lang="en-US" altLang="ko-KR" sz="6000" b="1">
                  <a:latin typeface="휴먼엑스포" pitchFamily="18" charset="-127"/>
                  <a:ea typeface="휴먼엑스포" pitchFamily="18" charset="-127"/>
                </a:rPr>
                <a:t> </a:t>
              </a:r>
              <a:endParaRPr lang="ko-KR" altLang="en-US" sz="6000" b="1"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80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72.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“야곱”이라는 이름의 뜻은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 </a:t>
            </a: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① 정직한 자   ② 용감한 자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 ③ 속이는 자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④ 온유한 자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143500" y="5905500"/>
            <a:ext cx="3643313" cy="952500"/>
            <a:chOff x="2336" y="3579"/>
            <a:chExt cx="2295" cy="1152"/>
          </a:xfrm>
        </p:grpSpPr>
        <p:sp>
          <p:nvSpPr>
            <p:cNvPr id="76804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76805" name="Rectangle 13"/>
            <p:cNvSpPr>
              <a:spLocks noChangeArrowheads="1"/>
            </p:cNvSpPr>
            <p:nvPr/>
          </p:nvSpPr>
          <p:spPr bwMode="auto">
            <a:xfrm>
              <a:off x="3551" y="3579"/>
              <a:ext cx="1080" cy="115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3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421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73.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야곱이  브엘세바를  떠나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외조부 브두엘의  집 하란으로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향하여 가던 중 베개로 삼은 돌로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단을 쌓은 벧엘의 본 이름은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① </a:t>
            </a:r>
            <a:r>
              <a:rPr lang="ko-KR" altLang="en-US" sz="4200" b="1">
                <a:latin typeface="휴먼엑스포" pitchFamily="18" charset="-127"/>
                <a:ea typeface="휴먼엑스포" pitchFamily="18" charset="-127"/>
              </a:rPr>
              <a:t>드고아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    ② 루스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 ③ 세바  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600" b="1">
                <a:latin typeface="휴먼엑스포" pitchFamily="18" charset="-127"/>
                <a:ea typeface="휴먼엑스포" pitchFamily="18" charset="-127"/>
              </a:rPr>
              <a:t>④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브니엘</a:t>
            </a:r>
            <a:r>
              <a:rPr lang="ko-KR" altLang="en-US" sz="4400" b="1"/>
              <a:t>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143500" y="5905500"/>
            <a:ext cx="3643313" cy="952500"/>
            <a:chOff x="2336" y="3579"/>
            <a:chExt cx="2295" cy="1152"/>
          </a:xfrm>
        </p:grpSpPr>
        <p:sp>
          <p:nvSpPr>
            <p:cNvPr id="77828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77829" name="Rectangle 13"/>
            <p:cNvSpPr>
              <a:spLocks noChangeArrowheads="1"/>
            </p:cNvSpPr>
            <p:nvPr/>
          </p:nvSpPr>
          <p:spPr bwMode="auto">
            <a:xfrm>
              <a:off x="3551" y="3579"/>
              <a:ext cx="1080" cy="115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2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832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74.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야곱이  하나님께  십일조를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약속한  곳은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① 벧엘      ② 밧단아람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 ③ 하란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600" b="1">
                <a:latin typeface="휴먼엑스포" pitchFamily="18" charset="-127"/>
                <a:ea typeface="휴먼엑스포" pitchFamily="18" charset="-127"/>
              </a:rPr>
              <a:t>④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세겜 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143500" y="5905500"/>
            <a:ext cx="3643313" cy="952500"/>
            <a:chOff x="2336" y="3579"/>
            <a:chExt cx="2295" cy="1152"/>
          </a:xfrm>
        </p:grpSpPr>
        <p:sp>
          <p:nvSpPr>
            <p:cNvPr id="78852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78853" name="Rectangle 13"/>
            <p:cNvSpPr>
              <a:spLocks noChangeArrowheads="1"/>
            </p:cNvSpPr>
            <p:nvPr/>
          </p:nvSpPr>
          <p:spPr bwMode="auto">
            <a:xfrm>
              <a:off x="3551" y="3579"/>
              <a:ext cx="1080" cy="115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1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832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75.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‘벧엘“의 뜻은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① 하나님의  집  </a:t>
            </a:r>
            <a:r>
              <a:rPr lang="ko-KR" altLang="en-US" sz="4200" b="1">
                <a:latin typeface="휴먼엑스포" pitchFamily="18" charset="-127"/>
                <a:ea typeface="휴먼엑스포" pitchFamily="18" charset="-127"/>
              </a:rPr>
              <a:t>② 하나님의 출현</a:t>
            </a:r>
            <a:endParaRPr lang="ko-KR" altLang="en-US" sz="42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③ 하나님의 위로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600" b="1">
                <a:latin typeface="휴먼엑스포" pitchFamily="18" charset="-127"/>
                <a:ea typeface="휴먼엑스포" pitchFamily="18" charset="-127"/>
              </a:rPr>
              <a:t>④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고깃간 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143500" y="5905500"/>
            <a:ext cx="3643313" cy="952500"/>
            <a:chOff x="2336" y="3579"/>
            <a:chExt cx="2295" cy="1152"/>
          </a:xfrm>
        </p:grpSpPr>
        <p:sp>
          <p:nvSpPr>
            <p:cNvPr id="79876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79877" name="Rectangle 13"/>
            <p:cNvSpPr>
              <a:spLocks noChangeArrowheads="1"/>
            </p:cNvSpPr>
            <p:nvPr/>
          </p:nvSpPr>
          <p:spPr bwMode="auto">
            <a:xfrm>
              <a:off x="3551" y="3579"/>
              <a:ext cx="1080" cy="115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1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832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76.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다음 중 레아의 아들은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① 에녹      </a:t>
            </a:r>
            <a:r>
              <a:rPr lang="ko-KR" altLang="en-US" sz="4200" b="1">
                <a:latin typeface="휴먼엑스포" pitchFamily="18" charset="-127"/>
                <a:ea typeface="휴먼엑스포" pitchFamily="18" charset="-127"/>
              </a:rPr>
              <a:t>②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요셉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 ③ 유다      </a:t>
            </a:r>
            <a:r>
              <a:rPr lang="ko-KR" altLang="en-US" sz="4600" b="1">
                <a:latin typeface="휴먼엑스포" pitchFamily="18" charset="-127"/>
                <a:ea typeface="휴먼엑스포" pitchFamily="18" charset="-127"/>
              </a:rPr>
              <a:t>④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에브라임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143500" y="5905500"/>
            <a:ext cx="3643313" cy="952500"/>
            <a:chOff x="2336" y="3579"/>
            <a:chExt cx="2295" cy="1152"/>
          </a:xfrm>
        </p:grpSpPr>
        <p:sp>
          <p:nvSpPr>
            <p:cNvPr id="80900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80901" name="Rectangle 13"/>
            <p:cNvSpPr>
              <a:spLocks noChangeArrowheads="1"/>
            </p:cNvSpPr>
            <p:nvPr/>
          </p:nvSpPr>
          <p:spPr bwMode="auto">
            <a:xfrm>
              <a:off x="3551" y="3579"/>
              <a:ext cx="1080" cy="115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3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832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77.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레아가 낳은 아들이 아닌 자는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① 유다     </a:t>
            </a:r>
            <a:r>
              <a:rPr lang="ko-KR" altLang="en-US" sz="4200" b="1">
                <a:latin typeface="휴먼엑스포" pitchFamily="18" charset="-127"/>
                <a:ea typeface="휴먼엑스포" pitchFamily="18" charset="-127"/>
              </a:rPr>
              <a:t>②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잇사갈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 ③ 스불론  </a:t>
            </a:r>
            <a:r>
              <a:rPr lang="ko-KR" altLang="en-US" sz="4600" b="1">
                <a:latin typeface="휴먼엑스포" pitchFamily="18" charset="-127"/>
                <a:ea typeface="휴먼엑스포" pitchFamily="18" charset="-127"/>
              </a:rPr>
              <a:t>④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납달리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143500" y="5905500"/>
            <a:ext cx="3643313" cy="952500"/>
            <a:chOff x="2336" y="3579"/>
            <a:chExt cx="2295" cy="1152"/>
          </a:xfrm>
        </p:grpSpPr>
        <p:sp>
          <p:nvSpPr>
            <p:cNvPr id="81924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81925" name="Rectangle 13"/>
            <p:cNvSpPr>
              <a:spLocks noChangeArrowheads="1"/>
            </p:cNvSpPr>
            <p:nvPr/>
          </p:nvSpPr>
          <p:spPr bwMode="auto">
            <a:xfrm>
              <a:off x="3551" y="3579"/>
              <a:ext cx="1080" cy="115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4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4462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78.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이름의 의미가 잘못된 것은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① 단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-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신원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/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억울함을 풀어주셨다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.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② 갓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-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행복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/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나는 운이 좋다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③ 요셉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-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찬양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/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하나님께서 아들을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     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더 주셨으면 좋겠다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④ 레위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-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연합함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/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이제는 내 남편이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      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가까이 하겠지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143500" y="5905500"/>
            <a:ext cx="3643313" cy="952500"/>
            <a:chOff x="2336" y="3579"/>
            <a:chExt cx="2295" cy="1152"/>
          </a:xfrm>
        </p:grpSpPr>
        <p:sp>
          <p:nvSpPr>
            <p:cNvPr id="82948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82949" name="Rectangle 13"/>
            <p:cNvSpPr>
              <a:spLocks noChangeArrowheads="1"/>
            </p:cNvSpPr>
            <p:nvPr/>
          </p:nvSpPr>
          <p:spPr bwMode="auto">
            <a:xfrm>
              <a:off x="3551" y="3579"/>
              <a:ext cx="1080" cy="115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3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7000875" y="5214938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0243" name="Rectangle 9"/>
          <p:cNvSpPr>
            <a:spLocks noChangeArrowheads="1"/>
          </p:cNvSpPr>
          <p:nvPr/>
        </p:nvSpPr>
        <p:spPr bwMode="auto">
          <a:xfrm>
            <a:off x="4500563" y="1500188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10244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7.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금이  있는  하월라  온  땅을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두른 강은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  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357688" y="5776913"/>
            <a:ext cx="3784600" cy="1081087"/>
            <a:chOff x="2336" y="3475"/>
            <a:chExt cx="1771" cy="681"/>
          </a:xfrm>
        </p:grpSpPr>
        <p:sp>
          <p:nvSpPr>
            <p:cNvPr id="10246" name="Text Box 16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10247" name="Rectangle 17"/>
            <p:cNvSpPr>
              <a:spLocks noChangeArrowheads="1"/>
            </p:cNvSpPr>
            <p:nvPr/>
          </p:nvSpPr>
          <p:spPr bwMode="auto">
            <a:xfrm>
              <a:off x="3238" y="3475"/>
              <a:ext cx="869" cy="6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4000" b="1">
                  <a:latin typeface="HY헤드라인M" pitchFamily="18" charset="-127"/>
                  <a:ea typeface="HY헤드라인M" pitchFamily="18" charset="-127"/>
                </a:rPr>
                <a:t>비손</a:t>
              </a: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0"/>
          <p:cNvSpPr>
            <a:spLocks noChangeArrowheads="1"/>
          </p:cNvSpPr>
          <p:nvPr/>
        </p:nvSpPr>
        <p:spPr bwMode="auto">
          <a:xfrm>
            <a:off x="0" y="1857375"/>
            <a:ext cx="8715375" cy="7699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79.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이스라엘의 뜻은 무엇인가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212850" y="5905500"/>
            <a:ext cx="7931150" cy="952500"/>
            <a:chOff x="2198" y="3579"/>
            <a:chExt cx="2548" cy="1152"/>
          </a:xfrm>
        </p:grpSpPr>
        <p:sp>
          <p:nvSpPr>
            <p:cNvPr id="83972" name="Text Box 12"/>
            <p:cNvSpPr txBox="1">
              <a:spLocks noChangeArrowheads="1"/>
            </p:cNvSpPr>
            <p:nvPr/>
          </p:nvSpPr>
          <p:spPr bwMode="auto">
            <a:xfrm>
              <a:off x="2198" y="3607"/>
              <a:ext cx="1363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83973" name="Rectangle 13"/>
            <p:cNvSpPr>
              <a:spLocks noChangeArrowheads="1"/>
            </p:cNvSpPr>
            <p:nvPr/>
          </p:nvSpPr>
          <p:spPr bwMode="auto">
            <a:xfrm>
              <a:off x="2772" y="3579"/>
              <a:ext cx="1974" cy="115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</a:p>
            <a:p>
              <a:pPr algn="ctr"/>
              <a:r>
                <a:rPr lang="ko-KR" altLang="en-US" sz="3600" b="1">
                  <a:latin typeface="휴먼엑스포" pitchFamily="18" charset="-127"/>
                  <a:ea typeface="휴먼엑스포" pitchFamily="18" charset="-127"/>
                </a:rPr>
                <a:t>하나님과 겨루어 이겼다</a:t>
              </a:r>
              <a:endParaRPr lang="ko-KR" altLang="en-US" sz="3600">
                <a:latin typeface="휴먼엑스포" pitchFamily="18" charset="-127"/>
                <a:ea typeface="휴먼엑스포" pitchFamily="18" charset="-127"/>
              </a:endParaRPr>
            </a:p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416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80.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야곱이  라헬을  위해  수고한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횟수는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 </a:t>
            </a:r>
          </a:p>
          <a:p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①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7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년          ②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14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년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 ③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21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년          ④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15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년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143500" y="5905500"/>
            <a:ext cx="3643313" cy="952500"/>
            <a:chOff x="2336" y="3579"/>
            <a:chExt cx="2295" cy="1152"/>
          </a:xfrm>
        </p:grpSpPr>
        <p:sp>
          <p:nvSpPr>
            <p:cNvPr id="84996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84997" name="Rectangle 13"/>
            <p:cNvSpPr>
              <a:spLocks noChangeArrowheads="1"/>
            </p:cNvSpPr>
            <p:nvPr/>
          </p:nvSpPr>
          <p:spPr bwMode="auto">
            <a:xfrm>
              <a:off x="3551" y="3579"/>
              <a:ext cx="1080" cy="1152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2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4340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81.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야곱이  라반의 양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염소 중에 자신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의 품삯을 정하기 위하여 아롱진 것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점 있는 것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검은 양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염소 새끼를  배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게 하는데 사용한 나무가 아닌 것은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</a:t>
            </a: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3200" b="1">
                <a:latin typeface="휴먼엑스포" pitchFamily="18" charset="-127"/>
                <a:ea typeface="휴먼엑스포" pitchFamily="18" charset="-127"/>
              </a:rPr>
              <a:t>① 무화과나무    ② 버드나무</a:t>
            </a:r>
            <a:endParaRPr lang="ko-KR" altLang="en-US" sz="32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3200" b="1">
                <a:latin typeface="휴먼엑스포" pitchFamily="18" charset="-127"/>
                <a:ea typeface="휴먼엑스포" pitchFamily="18" charset="-127"/>
              </a:rPr>
              <a:t>      ③ 살구나무       ④ 신풍나무     </a:t>
            </a:r>
            <a:endParaRPr lang="ko-KR" altLang="en-US" sz="32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214938" y="6000750"/>
            <a:ext cx="3635375" cy="857250"/>
            <a:chOff x="2336" y="3579"/>
            <a:chExt cx="2123" cy="1145"/>
          </a:xfrm>
        </p:grpSpPr>
        <p:sp>
          <p:nvSpPr>
            <p:cNvPr id="86020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86021" name="Rectangle 13"/>
            <p:cNvSpPr>
              <a:spLocks noChangeArrowheads="1"/>
            </p:cNvSpPr>
            <p:nvPr/>
          </p:nvSpPr>
          <p:spPr bwMode="auto">
            <a:xfrm>
              <a:off x="3379" y="3579"/>
              <a:ext cx="108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1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354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82.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야곱이  고향으로  돌아오는 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길에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하나님의  군대를  본 곳은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</a:t>
            </a: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 ①  갈르엣     ②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바네나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 ③  에브랏     ④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  마하나임</a:t>
            </a:r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214938" y="6000750"/>
            <a:ext cx="3635375" cy="857250"/>
            <a:chOff x="2336" y="3579"/>
            <a:chExt cx="2123" cy="1145"/>
          </a:xfrm>
        </p:grpSpPr>
        <p:sp>
          <p:nvSpPr>
            <p:cNvPr id="87044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87045" name="Rectangle 13"/>
            <p:cNvSpPr>
              <a:spLocks noChangeArrowheads="1"/>
            </p:cNvSpPr>
            <p:nvPr/>
          </p:nvSpPr>
          <p:spPr bwMode="auto">
            <a:xfrm>
              <a:off x="3379" y="3579"/>
              <a:ext cx="108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3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3"/>
          <p:cNvSpPr txBox="1">
            <a:spLocks noChangeArrowheads="1"/>
          </p:cNvSpPr>
          <p:nvPr/>
        </p:nvSpPr>
        <p:spPr bwMode="auto">
          <a:xfrm>
            <a:off x="7086600" y="44958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88067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786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83.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야곱이 죽은 후에 요셉의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형제들이 요셉에게 다시 지난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날의  죄를  용서해달라고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하자 요셉은 어떤 반응을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보였는가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57188" y="5786438"/>
            <a:ext cx="8070850" cy="1071562"/>
            <a:chOff x="2336" y="3233"/>
            <a:chExt cx="2000" cy="864"/>
          </a:xfrm>
        </p:grpSpPr>
        <p:sp>
          <p:nvSpPr>
            <p:cNvPr id="88069" name="Text Box 12"/>
            <p:cNvSpPr txBox="1">
              <a:spLocks noChangeArrowheads="1"/>
            </p:cNvSpPr>
            <p:nvPr/>
          </p:nvSpPr>
          <p:spPr bwMode="auto">
            <a:xfrm>
              <a:off x="2336" y="3521"/>
              <a:ext cx="122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88070" name="Rectangle 13"/>
            <p:cNvSpPr>
              <a:spLocks noChangeArrowheads="1"/>
            </p:cNvSpPr>
            <p:nvPr/>
          </p:nvSpPr>
          <p:spPr bwMode="auto">
            <a:xfrm>
              <a:off x="2831" y="3233"/>
              <a:ext cx="1505" cy="864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6000" b="1"/>
                <a:t> </a:t>
              </a:r>
              <a:endParaRPr lang="en-US" altLang="ko-KR" sz="6000" b="1">
                <a:latin typeface="HY헤드라인M" pitchFamily="18" charset="-127"/>
                <a:ea typeface="HY헤드라인M" pitchFamily="18" charset="-127"/>
              </a:endParaRPr>
            </a:p>
            <a:p>
              <a:pPr algn="ctr"/>
              <a:r>
                <a:rPr lang="ko-KR" altLang="en-US" sz="6000" b="1"/>
                <a:t> </a:t>
              </a:r>
              <a:r>
                <a:rPr lang="ko-KR" altLang="en-US" sz="3600" b="1">
                  <a:latin typeface="휴먼엑스포" pitchFamily="18" charset="-127"/>
                  <a:ea typeface="휴먼엑스포" pitchFamily="18" charset="-127"/>
                </a:rPr>
                <a:t>간곡히  위로의  말을  했다</a:t>
              </a:r>
              <a:endParaRPr lang="ko-KR" altLang="en-US" sz="3600">
                <a:latin typeface="휴먼엑스포" pitchFamily="18" charset="-127"/>
                <a:ea typeface="휴먼엑스포" pitchFamily="18" charset="-127"/>
              </a:endParaRPr>
            </a:p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232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84.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야곱이  라반의  집을  도망할 때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라헬이  그 아버지에게서  훔친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것은  무엇인가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57625" y="6000750"/>
            <a:ext cx="4992688" cy="857250"/>
            <a:chOff x="2336" y="3579"/>
            <a:chExt cx="2123" cy="1145"/>
          </a:xfrm>
        </p:grpSpPr>
        <p:sp>
          <p:nvSpPr>
            <p:cNvPr id="89092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89093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33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드라빔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908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85.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야곱이 밧단 아람에서 떠난 것은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① 하나님의 지시에 의하여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② 자의에 의하여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③ 라반이 떠나라고 하므로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④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형 에서를 피하기 위해  </a:t>
            </a:r>
            <a:r>
              <a:rPr lang="ko-KR" altLang="en-US" sz="3300" b="1">
                <a:latin typeface="휴먼엑스포" pitchFamily="18" charset="-127"/>
                <a:ea typeface="휴먼엑스포" pitchFamily="18" charset="-127"/>
              </a:rPr>
              <a:t>   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90116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90117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1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292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86.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야곱이  이스라엘이란  이름을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얻게  된  곳은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① 얍복강변    ② 벧엘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③ 밧단아람    ④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세겜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91140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91141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1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2124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87.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야곱이 꿈에서 뵌 하나님께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무사히 귀환하게 하면 무엇을 </a:t>
            </a:r>
            <a:endParaRPr lang="en-US" altLang="ko-KR" sz="4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하겠다고 서원했는가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5000625"/>
            <a:ext cx="9145588" cy="1857375"/>
            <a:chOff x="1226" y="2243"/>
            <a:chExt cx="3071" cy="2481"/>
          </a:xfrm>
        </p:grpSpPr>
        <p:sp>
          <p:nvSpPr>
            <p:cNvPr id="92164" name="Text Box 12"/>
            <p:cNvSpPr txBox="1">
              <a:spLocks noChangeArrowheads="1"/>
            </p:cNvSpPr>
            <p:nvPr/>
          </p:nvSpPr>
          <p:spPr bwMode="auto">
            <a:xfrm>
              <a:off x="1226" y="2339"/>
              <a:ext cx="504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92165" name="Rectangle 13"/>
            <p:cNvSpPr>
              <a:spLocks noChangeArrowheads="1"/>
            </p:cNvSpPr>
            <p:nvPr/>
          </p:nvSpPr>
          <p:spPr bwMode="auto">
            <a:xfrm>
              <a:off x="1778" y="2243"/>
              <a:ext cx="2519" cy="248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ko-KR" altLang="en-US" sz="4400" b="1">
                  <a:latin typeface="휴먼엑스포" pitchFamily="18" charset="-127"/>
                  <a:ea typeface="휴먼엑스포" pitchFamily="18" charset="-127"/>
                </a:rPr>
                <a:t>이곳이  하나님의  전이 </a:t>
              </a:r>
              <a:endParaRPr lang="en-US" altLang="ko-KR" sz="4400" b="1">
                <a:latin typeface="휴먼엑스포" pitchFamily="18" charset="-127"/>
                <a:ea typeface="휴먼엑스포" pitchFamily="18" charset="-127"/>
              </a:endParaRPr>
            </a:p>
            <a:p>
              <a:pPr algn="ctr"/>
              <a:r>
                <a:rPr lang="ko-KR" altLang="en-US" sz="4400" b="1">
                  <a:latin typeface="휴먼엑스포" pitchFamily="18" charset="-127"/>
                  <a:ea typeface="휴먼엑스포" pitchFamily="18" charset="-127"/>
                </a:rPr>
                <a:t> 될 것이며 십일조를 드리겠다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292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88.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야곱이  하나님과  대면하여  보았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으나  생명이  보전되고  하나님과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씨름하여  붙인 이름은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① 벧엘             ② 브니엘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③ 마하나임        ④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벧세메스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93188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93189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2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7000875" y="5214938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ko-KR" altLang="en-US">
                <a:solidFill>
                  <a:schemeClr val="bg1"/>
                </a:solidFill>
                <a:latin typeface="비둘기" pitchFamily="18" charset="-127"/>
                <a:ea typeface="비둘기" pitchFamily="18" charset="-127"/>
              </a:rPr>
              <a:t>첨성대</a:t>
            </a:r>
          </a:p>
        </p:txBody>
      </p:sp>
      <p:sp>
        <p:nvSpPr>
          <p:cNvPr id="11267" name="Rectangle 9"/>
          <p:cNvSpPr>
            <a:spLocks noChangeArrowheads="1"/>
          </p:cNvSpPr>
          <p:nvPr/>
        </p:nvSpPr>
        <p:spPr bwMode="auto">
          <a:xfrm>
            <a:off x="4500563" y="1500188"/>
            <a:ext cx="4359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o-KR" altLang="ko-KR" sz="4400">
              <a:solidFill>
                <a:schemeClr val="tx2"/>
              </a:solidFill>
            </a:endParaRPr>
          </a:p>
        </p:txBody>
      </p:sp>
      <p:sp>
        <p:nvSpPr>
          <p:cNvPr id="11268" name="Rectangle 10"/>
          <p:cNvSpPr>
            <a:spLocks noChangeArrowheads="1"/>
          </p:cNvSpPr>
          <p:nvPr/>
        </p:nvSpPr>
        <p:spPr bwMode="auto">
          <a:xfrm>
            <a:off x="285750" y="1643063"/>
            <a:ext cx="88582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8.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아담 범죄 후 에덴 동산으로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   다시 들어가지  못하도록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동산 입구를  누가  지켰나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71688" y="5524500"/>
            <a:ext cx="6357937" cy="1331913"/>
            <a:chOff x="2295" y="3036"/>
            <a:chExt cx="1812" cy="1106"/>
          </a:xfrm>
        </p:grpSpPr>
        <p:sp>
          <p:nvSpPr>
            <p:cNvPr id="11270" name="Text Box 16"/>
            <p:cNvSpPr txBox="1">
              <a:spLocks noChangeArrowheads="1"/>
            </p:cNvSpPr>
            <p:nvPr/>
          </p:nvSpPr>
          <p:spPr bwMode="auto">
            <a:xfrm>
              <a:off x="2295" y="3135"/>
              <a:ext cx="550" cy="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54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54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/>
                <a:t> </a:t>
              </a:r>
            </a:p>
          </p:txBody>
        </p:sp>
        <p:sp>
          <p:nvSpPr>
            <p:cNvPr id="11271" name="Rectangle 17"/>
            <p:cNvSpPr>
              <a:spLocks noChangeArrowheads="1"/>
            </p:cNvSpPr>
            <p:nvPr/>
          </p:nvSpPr>
          <p:spPr bwMode="auto">
            <a:xfrm>
              <a:off x="2845" y="3036"/>
              <a:ext cx="1262" cy="1106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그룹들과 </a:t>
              </a:r>
              <a:endParaRPr lang="en-US" altLang="ko-KR" sz="4000" b="1">
                <a:latin typeface="휴먼엑스포" pitchFamily="18" charset="-127"/>
                <a:ea typeface="휴먼엑스포" pitchFamily="18" charset="-127"/>
              </a:endParaRPr>
            </a:p>
            <a:p>
              <a:pPr algn="ctr"/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두루 도는 화염겸</a:t>
              </a: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"/>
          <p:cNvSpPr>
            <a:spLocks noChangeArrowheads="1"/>
          </p:cNvSpPr>
          <p:nvPr/>
        </p:nvSpPr>
        <p:spPr bwMode="auto">
          <a:xfrm>
            <a:off x="0" y="1571625"/>
            <a:ext cx="9144000" cy="3292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89.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창세기에서  차자로서  장자의 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축복을  받은  자는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① 야곱과 에브라임  ② 야곱과 셋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③ 이스라엘과 유다  ④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셋과 솔로몬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94212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94213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1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0"/>
          <p:cNvSpPr>
            <a:spLocks noChangeArrowheads="1"/>
          </p:cNvSpPr>
          <p:nvPr/>
        </p:nvSpPr>
        <p:spPr bwMode="auto">
          <a:xfrm>
            <a:off x="0" y="1857375"/>
            <a:ext cx="9144000" cy="3292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90.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세겜의  남자들을  학살한  야곱의 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아들들은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000">
              <a:latin typeface="휴먼엑스포" pitchFamily="18" charset="-127"/>
              <a:ea typeface="휴먼엑스포" pitchFamily="18" charset="-127"/>
            </a:endParaRPr>
          </a:p>
          <a:p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① 시므온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레위  ② 르우벤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갓</a:t>
            </a:r>
            <a:endParaRPr lang="en-US" altLang="ko-KR" sz="40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③ 시므온</a:t>
            </a:r>
            <a:r>
              <a:rPr lang="en-US" altLang="ko-KR" sz="40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유다  ④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르우벤</a:t>
            </a:r>
            <a:r>
              <a:rPr lang="en-US" altLang="ko-KR" sz="4400" b="1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4400" b="1">
                <a:latin typeface="휴먼엑스포" pitchFamily="18" charset="-127"/>
                <a:ea typeface="휴먼엑스포" pitchFamily="18" charset="-127"/>
              </a:rPr>
              <a:t>레위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95236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95237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1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"/>
          <p:cNvSpPr>
            <a:spLocks noChangeArrowheads="1"/>
          </p:cNvSpPr>
          <p:nvPr/>
        </p:nvSpPr>
        <p:spPr bwMode="auto">
          <a:xfrm>
            <a:off x="285750" y="2071688"/>
            <a:ext cx="8286750" cy="2124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ko-KR" altLang="en-US" sz="4000" b="1" dirty="0"/>
              <a:t> </a:t>
            </a: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91.  </a:t>
            </a:r>
            <a:r>
              <a:rPr lang="ko-KR" altLang="en-US" sz="4800" b="1" dirty="0">
                <a:latin typeface="휴먼엑스포" pitchFamily="18" charset="-127"/>
                <a:ea typeface="휴먼엑스포" pitchFamily="18" charset="-127"/>
              </a:rPr>
              <a:t>야곱의  자녀는</a:t>
            </a: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?</a:t>
            </a:r>
          </a:p>
          <a:p>
            <a:pPr>
              <a:defRPr/>
            </a:pP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  ① 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12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명      ② 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13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명</a:t>
            </a:r>
            <a:endParaRPr lang="en-US" altLang="ko-KR" sz="4000" b="1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③ 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17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명      ④ </a:t>
            </a:r>
            <a:r>
              <a:rPr lang="en-US" altLang="ko-KR" sz="4400" b="1" dirty="0">
                <a:latin typeface="휴먼엑스포" pitchFamily="18" charset="-127"/>
                <a:ea typeface="휴먼엑스포" pitchFamily="18" charset="-127"/>
              </a:rPr>
              <a:t>11</a:t>
            </a:r>
            <a:r>
              <a:rPr lang="ko-KR" altLang="en-US" sz="4400" b="1" dirty="0">
                <a:latin typeface="휴먼엑스포" pitchFamily="18" charset="-127"/>
                <a:ea typeface="휴먼엑스포" pitchFamily="18" charset="-127"/>
              </a:rPr>
              <a:t>명</a:t>
            </a:r>
            <a:endParaRPr lang="ko-KR" altLang="en-US" sz="4400" dirty="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96260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96261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2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0"/>
          <p:cNvSpPr>
            <a:spLocks noChangeArrowheads="1"/>
          </p:cNvSpPr>
          <p:nvPr/>
        </p:nvSpPr>
        <p:spPr bwMode="auto">
          <a:xfrm>
            <a:off x="0" y="2071688"/>
            <a:ext cx="9144000" cy="15700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ko-KR" altLang="en-US" sz="4000" b="1"/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92.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야곱은  장자의  명분을  산 대가로  무엇을  주었는가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r>
              <a:rPr lang="ko-KR" altLang="en-US" sz="4000" b="1">
                <a:latin typeface="휴먼엑스포" pitchFamily="18" charset="-127"/>
                <a:ea typeface="휴먼엑스포" pitchFamily="18" charset="-127"/>
              </a:rPr>
              <a:t>    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500438" y="6000750"/>
            <a:ext cx="5286375" cy="857250"/>
            <a:chOff x="1577" y="3579"/>
            <a:chExt cx="2248" cy="1145"/>
          </a:xfrm>
        </p:grpSpPr>
        <p:sp>
          <p:nvSpPr>
            <p:cNvPr id="97284" name="Text Box 12"/>
            <p:cNvSpPr txBox="1">
              <a:spLocks noChangeArrowheads="1"/>
            </p:cNvSpPr>
            <p:nvPr/>
          </p:nvSpPr>
          <p:spPr bwMode="auto">
            <a:xfrm>
              <a:off x="1577" y="3607"/>
              <a:ext cx="1984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97285" name="Rectangle 13"/>
            <p:cNvSpPr>
              <a:spLocks noChangeArrowheads="1"/>
            </p:cNvSpPr>
            <p:nvPr/>
          </p:nvSpPr>
          <p:spPr bwMode="auto">
            <a:xfrm>
              <a:off x="2275" y="3579"/>
              <a:ext cx="155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떡과 팥죽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"/>
          <p:cNvSpPr>
            <a:spLocks noChangeArrowheads="1"/>
          </p:cNvSpPr>
          <p:nvPr/>
        </p:nvSpPr>
        <p:spPr bwMode="auto">
          <a:xfrm>
            <a:off x="285750" y="2071688"/>
            <a:ext cx="8286750" cy="2862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ko-KR" altLang="en-US" sz="4000" b="1" dirty="0"/>
              <a:t> </a:t>
            </a: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93. </a:t>
            </a:r>
            <a:r>
              <a:rPr lang="ko-KR" altLang="en-US" sz="4800" b="1" dirty="0">
                <a:latin typeface="휴먼엑스포" pitchFamily="18" charset="-127"/>
                <a:ea typeface="휴먼엑스포" pitchFamily="18" charset="-127"/>
              </a:rPr>
              <a:t>야곱 장자의 이름은</a:t>
            </a:r>
            <a:r>
              <a:rPr lang="en-US" altLang="ko-KR" sz="4800" b="1" dirty="0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800" dirty="0">
              <a:latin typeface="휴먼엑스포" pitchFamily="18" charset="-127"/>
              <a:ea typeface="휴먼엑스포" pitchFamily="18" charset="-127"/>
            </a:endParaRPr>
          </a:p>
          <a:p>
            <a:pPr marL="742950" indent="-742950">
              <a:defRPr/>
            </a:pPr>
            <a:endParaRPr lang="en-US" altLang="ko-KR" sz="4800" b="1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  ① 유다      ② 요셉</a:t>
            </a:r>
            <a:endParaRPr lang="ko-KR" altLang="en-US" sz="40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③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르우벤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  ④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시므온</a:t>
            </a:r>
            <a:endParaRPr lang="ko-KR" altLang="en-US" sz="4000" dirty="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98308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98309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3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"/>
          <p:cNvSpPr>
            <a:spLocks noChangeArrowheads="1"/>
          </p:cNvSpPr>
          <p:nvPr/>
        </p:nvSpPr>
        <p:spPr bwMode="auto">
          <a:xfrm>
            <a:off x="0" y="1500188"/>
            <a:ext cx="9144000" cy="3046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ko-KR" altLang="en-US" sz="4000" b="1"/>
              <a:t> 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94.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가나안 땅에서  디나 사건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 marL="742950" indent="-742950"/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으로  피 냄새를  풍긴  위기의  순간에  야곱이  선택한 </a:t>
            </a:r>
            <a:endParaRPr lang="en-US" altLang="ko-KR" sz="4800" b="1">
              <a:latin typeface="휴먼엑스포" pitchFamily="18" charset="-127"/>
              <a:ea typeface="휴먼엑스포" pitchFamily="18" charset="-127"/>
            </a:endParaRPr>
          </a:p>
          <a:p>
            <a:pPr marL="742950" indent="-742950"/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4800" b="1">
                <a:latin typeface="휴먼엑스포" pitchFamily="18" charset="-127"/>
                <a:ea typeface="휴먼엑스포" pitchFamily="18" charset="-127"/>
              </a:rPr>
              <a:t>해결책은</a:t>
            </a:r>
            <a:r>
              <a:rPr lang="en-US" altLang="ko-KR" sz="48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4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071688" y="5072063"/>
            <a:ext cx="6784975" cy="1785937"/>
            <a:chOff x="1485" y="2339"/>
            <a:chExt cx="2734" cy="2385"/>
          </a:xfrm>
        </p:grpSpPr>
        <p:sp>
          <p:nvSpPr>
            <p:cNvPr id="99332" name="Text Box 12"/>
            <p:cNvSpPr txBox="1">
              <a:spLocks noChangeArrowheads="1"/>
            </p:cNvSpPr>
            <p:nvPr/>
          </p:nvSpPr>
          <p:spPr bwMode="auto">
            <a:xfrm>
              <a:off x="1485" y="2434"/>
              <a:ext cx="699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99333" name="Rectangle 13"/>
            <p:cNvSpPr>
              <a:spLocks noChangeArrowheads="1"/>
            </p:cNvSpPr>
            <p:nvPr/>
          </p:nvSpPr>
          <p:spPr bwMode="auto">
            <a:xfrm>
              <a:off x="2184" y="2339"/>
              <a:ext cx="2035" cy="238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우리가 일어나</a:t>
              </a:r>
              <a:endParaRPr lang="en-US" altLang="ko-KR" sz="4000" b="1">
                <a:latin typeface="휴먼엑스포" pitchFamily="18" charset="-127"/>
                <a:ea typeface="휴먼엑스포" pitchFamily="18" charset="-127"/>
              </a:endParaRPr>
            </a:p>
            <a:p>
              <a:pPr algn="ctr"/>
              <a:r>
                <a:rPr lang="ko-KR" altLang="en-US" sz="4000" b="1">
                  <a:latin typeface="휴먼엑스포" pitchFamily="18" charset="-127"/>
                  <a:ea typeface="휴먼엑스포" pitchFamily="18" charset="-127"/>
                </a:rPr>
                <a:t>벧엘로  올라가자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"/>
          <p:cNvSpPr>
            <a:spLocks noChangeArrowheads="1"/>
          </p:cNvSpPr>
          <p:nvPr/>
        </p:nvSpPr>
        <p:spPr bwMode="auto">
          <a:xfrm>
            <a:off x="285750" y="2214563"/>
            <a:ext cx="8286750" cy="923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ko-KR" altLang="en-US" sz="4000" b="1"/>
              <a:t> </a:t>
            </a:r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95.  </a:t>
            </a:r>
            <a:r>
              <a:rPr lang="ko-KR" altLang="en-US" sz="5400" b="1">
                <a:latin typeface="휴먼엑스포" pitchFamily="18" charset="-127"/>
                <a:ea typeface="휴먼엑스포" pitchFamily="18" charset="-127"/>
              </a:rPr>
              <a:t>미스바의  뜻은</a:t>
            </a:r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5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8625" y="5143500"/>
            <a:ext cx="8429625" cy="1714500"/>
            <a:chOff x="2336" y="2434"/>
            <a:chExt cx="1793" cy="2290"/>
          </a:xfrm>
        </p:grpSpPr>
        <p:sp>
          <p:nvSpPr>
            <p:cNvPr id="100356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00357" name="Rectangle 13"/>
            <p:cNvSpPr>
              <a:spLocks noChangeArrowheads="1"/>
            </p:cNvSpPr>
            <p:nvPr/>
          </p:nvSpPr>
          <p:spPr bwMode="auto">
            <a:xfrm>
              <a:off x="2714" y="2434"/>
              <a:ext cx="1415" cy="2290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36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ko-KR" altLang="en-US" sz="3600" b="1">
                  <a:latin typeface="휴먼엑스포" pitchFamily="18" charset="-127"/>
                  <a:ea typeface="휴먼엑스포" pitchFamily="18" charset="-127"/>
                </a:rPr>
                <a:t>우리  피차  떠나  있을 때에 </a:t>
              </a:r>
              <a:endParaRPr lang="en-US" altLang="ko-KR" sz="3600" b="1">
                <a:latin typeface="휴먼엑스포" pitchFamily="18" charset="-127"/>
                <a:ea typeface="휴먼엑스포" pitchFamily="18" charset="-127"/>
              </a:endParaRPr>
            </a:p>
            <a:p>
              <a:pPr algn="ctr"/>
              <a:r>
                <a:rPr lang="ko-KR" altLang="en-US" sz="3600" b="1">
                  <a:latin typeface="휴먼엑스포" pitchFamily="18" charset="-127"/>
                  <a:ea typeface="휴먼엑스포" pitchFamily="18" charset="-127"/>
                </a:rPr>
                <a:t>여호와께서  너와  나  사이에 </a:t>
              </a:r>
              <a:endParaRPr lang="en-US" altLang="ko-KR" sz="3600" b="1">
                <a:latin typeface="휴먼엑스포" pitchFamily="18" charset="-127"/>
                <a:ea typeface="휴먼엑스포" pitchFamily="18" charset="-127"/>
              </a:endParaRPr>
            </a:p>
            <a:p>
              <a:pPr algn="ctr"/>
              <a:r>
                <a:rPr lang="ko-KR" altLang="en-US" sz="3600" b="1">
                  <a:latin typeface="휴먼엑스포" pitchFamily="18" charset="-127"/>
                  <a:ea typeface="휴먼엑스포" pitchFamily="18" charset="-127"/>
                </a:rPr>
                <a:t>감찰하옵소서</a:t>
              </a:r>
              <a:r>
                <a:rPr lang="en-US" altLang="ko-KR" sz="36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36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"/>
          <p:cNvSpPr>
            <a:spLocks noChangeArrowheads="1"/>
          </p:cNvSpPr>
          <p:nvPr/>
        </p:nvSpPr>
        <p:spPr bwMode="auto">
          <a:xfrm>
            <a:off x="285750" y="1714500"/>
            <a:ext cx="8286750" cy="3446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en-US" altLang="ko-KR" sz="5400" b="1" dirty="0">
                <a:latin typeface="휴먼엑스포" pitchFamily="18" charset="-127"/>
                <a:ea typeface="휴먼엑스포" pitchFamily="18" charset="-127"/>
              </a:rPr>
              <a:t>96.  </a:t>
            </a:r>
            <a:r>
              <a:rPr lang="ko-KR" altLang="en-US" sz="5400" b="1" dirty="0" err="1">
                <a:latin typeface="휴먼엑스포" pitchFamily="18" charset="-127"/>
                <a:ea typeface="휴먼엑스포" pitchFamily="18" charset="-127"/>
              </a:rPr>
              <a:t>라헬의</a:t>
            </a:r>
            <a:r>
              <a:rPr lang="ko-KR" altLang="en-US" sz="5400" b="1" dirty="0">
                <a:latin typeface="휴먼엑스포" pitchFamily="18" charset="-127"/>
                <a:ea typeface="휴먼엑스포" pitchFamily="18" charset="-127"/>
              </a:rPr>
              <a:t> 소생은</a:t>
            </a:r>
            <a:r>
              <a:rPr lang="en-US" altLang="ko-KR" sz="5400" b="1" dirty="0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54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① 요셉과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베냐민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2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명      </a:t>
            </a:r>
            <a:endParaRPr lang="en-US" altLang="ko-KR" sz="4000" b="1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②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유다와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요셉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- 2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명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</a:t>
            </a:r>
            <a:endParaRPr lang="ko-KR" altLang="en-US" sz="40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③ 요셉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1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명      </a:t>
            </a:r>
            <a:endParaRPr lang="en-US" altLang="ko-KR" sz="4000" b="1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④ 요셉과 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베냐민과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므낫세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-3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명</a:t>
            </a:r>
            <a:endParaRPr lang="ko-KR" altLang="en-US" sz="4400" dirty="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101380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01381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1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"/>
          <p:cNvSpPr>
            <a:spLocks noChangeArrowheads="1"/>
          </p:cNvSpPr>
          <p:nvPr/>
        </p:nvSpPr>
        <p:spPr bwMode="auto">
          <a:xfrm>
            <a:off x="285750" y="1785938"/>
            <a:ext cx="8286750" cy="21542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en-US" altLang="ko-KR" sz="5400" b="1" dirty="0">
                <a:latin typeface="휴먼엑스포" pitchFamily="18" charset="-127"/>
                <a:ea typeface="휴먼엑스포" pitchFamily="18" charset="-127"/>
              </a:rPr>
              <a:t>97. </a:t>
            </a:r>
            <a:r>
              <a:rPr lang="ko-KR" altLang="en-US" sz="5400" b="1" dirty="0">
                <a:latin typeface="휴먼엑스포" pitchFamily="18" charset="-127"/>
                <a:ea typeface="휴먼엑스포" pitchFamily="18" charset="-127"/>
              </a:rPr>
              <a:t>에서의 후손은</a:t>
            </a:r>
            <a:r>
              <a:rPr lang="en-US" altLang="ko-KR" sz="5400" b="1" dirty="0">
                <a:latin typeface="휴먼엑스포" pitchFamily="18" charset="-127"/>
                <a:ea typeface="휴먼엑스포" pitchFamily="18" charset="-127"/>
              </a:rPr>
              <a:t>? </a:t>
            </a:r>
            <a:endParaRPr lang="ko-KR" altLang="en-US" sz="54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①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에돔</a:t>
            </a: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    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②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모압</a:t>
            </a:r>
            <a:endParaRPr lang="ko-KR" altLang="en-US" sz="4000" dirty="0">
              <a:latin typeface="휴먼엑스포" pitchFamily="18" charset="-127"/>
              <a:ea typeface="휴먼엑스포" pitchFamily="18" charset="-127"/>
            </a:endParaRPr>
          </a:p>
          <a:p>
            <a:pPr>
              <a:defRPr/>
            </a:pPr>
            <a:r>
              <a:rPr lang="en-US" altLang="ko-KR" sz="4000" b="1" dirty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③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암몬</a:t>
            </a:r>
            <a:r>
              <a:rPr lang="ko-KR" altLang="en-US" sz="4000" b="1" dirty="0">
                <a:latin typeface="휴먼엑스포" pitchFamily="18" charset="-127"/>
                <a:ea typeface="휴먼엑스포" pitchFamily="18" charset="-127"/>
              </a:rPr>
              <a:t>        ④ </a:t>
            </a:r>
            <a:r>
              <a:rPr lang="ko-KR" altLang="en-US" sz="4000" b="1" dirty="0" err="1">
                <a:latin typeface="휴먼엑스포" pitchFamily="18" charset="-127"/>
                <a:ea typeface="휴먼엑스포" pitchFamily="18" charset="-127"/>
              </a:rPr>
              <a:t>미디안</a:t>
            </a:r>
            <a:endParaRPr lang="ko-KR" altLang="en-US" sz="4400" dirty="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429125" y="6000750"/>
            <a:ext cx="4216400" cy="857250"/>
            <a:chOff x="2336" y="3579"/>
            <a:chExt cx="1793" cy="1145"/>
          </a:xfrm>
        </p:grpSpPr>
        <p:sp>
          <p:nvSpPr>
            <p:cNvPr id="102404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02405" name="Rectangle 13"/>
            <p:cNvSpPr>
              <a:spLocks noChangeArrowheads="1"/>
            </p:cNvSpPr>
            <p:nvPr/>
          </p:nvSpPr>
          <p:spPr bwMode="auto">
            <a:xfrm>
              <a:off x="3129" y="3579"/>
              <a:ext cx="1000" cy="1145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1</a:t>
              </a:r>
              <a:r>
                <a:rPr lang="en-US" altLang="ko-KR" sz="6000" b="1">
                  <a:latin typeface="HY헤드라인M" pitchFamily="18" charset="-127"/>
                  <a:ea typeface="HY헤드라인M" pitchFamily="18" charset="-127"/>
                </a:rPr>
                <a:t> </a:t>
              </a:r>
              <a:endParaRPr lang="ko-KR" altLang="en-US" sz="60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"/>
          <p:cNvSpPr>
            <a:spLocks noChangeArrowheads="1"/>
          </p:cNvSpPr>
          <p:nvPr/>
        </p:nvSpPr>
        <p:spPr bwMode="auto">
          <a:xfrm>
            <a:off x="0" y="2214563"/>
            <a:ext cx="9144000" cy="1754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o-KR" altLang="en-US" sz="4000" b="1"/>
              <a:t> </a:t>
            </a:r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98. </a:t>
            </a:r>
            <a:r>
              <a:rPr lang="ko-KR" altLang="en-US" sz="5400" b="1">
                <a:latin typeface="휴먼엑스포" pitchFamily="18" charset="-127"/>
                <a:ea typeface="휴먼엑스포" pitchFamily="18" charset="-127"/>
              </a:rPr>
              <a:t>하나님의 군대라는 뜻의</a:t>
            </a:r>
            <a:endParaRPr lang="en-US" altLang="ko-KR" sz="5400" b="1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ko-KR" altLang="en-US" sz="5400" b="1">
                <a:latin typeface="휴먼엑스포" pitchFamily="18" charset="-127"/>
                <a:ea typeface="휴먼엑스포" pitchFamily="18" charset="-127"/>
              </a:rPr>
              <a:t> 단어는</a:t>
            </a:r>
            <a:r>
              <a:rPr lang="en-US" altLang="ko-KR" sz="5400" b="1">
                <a:latin typeface="휴먼엑스포" pitchFamily="18" charset="-127"/>
                <a:ea typeface="휴먼엑스포" pitchFamily="18" charset="-127"/>
              </a:rPr>
              <a:t>?</a:t>
            </a:r>
            <a:endParaRPr lang="ko-KR" altLang="en-US" sz="540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57625" y="5811838"/>
            <a:ext cx="5759450" cy="1046162"/>
            <a:chOff x="2336" y="3269"/>
            <a:chExt cx="1225" cy="1455"/>
          </a:xfrm>
        </p:grpSpPr>
        <p:sp>
          <p:nvSpPr>
            <p:cNvPr id="103428" name="Text Box 12"/>
            <p:cNvSpPr txBox="1">
              <a:spLocks noChangeArrowheads="1"/>
            </p:cNvSpPr>
            <p:nvPr/>
          </p:nvSpPr>
          <p:spPr bwMode="auto">
            <a:xfrm>
              <a:off x="2336" y="3607"/>
              <a:ext cx="1225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정답</a:t>
              </a:r>
              <a:r>
                <a:rPr lang="en-US" altLang="ko-KR" sz="4800" b="1">
                  <a:latin typeface="휴먼엑스포" pitchFamily="18" charset="-127"/>
                  <a:ea typeface="휴먼엑스포" pitchFamily="18" charset="-127"/>
                </a:rPr>
                <a:t>:</a:t>
              </a:r>
              <a:r>
                <a:rPr lang="en-US" altLang="ko-KR">
                  <a:latin typeface="휴먼엑스포" pitchFamily="18" charset="-127"/>
                  <a:ea typeface="휴먼엑스포" pitchFamily="18" charset="-127"/>
                </a:rPr>
                <a:t> </a:t>
              </a:r>
            </a:p>
          </p:txBody>
        </p:sp>
        <p:sp>
          <p:nvSpPr>
            <p:cNvPr id="103429" name="Rectangle 13"/>
            <p:cNvSpPr>
              <a:spLocks noChangeArrowheads="1"/>
            </p:cNvSpPr>
            <p:nvPr/>
          </p:nvSpPr>
          <p:spPr bwMode="auto">
            <a:xfrm>
              <a:off x="2716" y="3269"/>
              <a:ext cx="668" cy="1431"/>
            </a:xfrm>
            <a:prstGeom prst="rect">
              <a:avLst/>
            </a:prstGeom>
            <a:solidFill>
              <a:srgbClr val="99CC00"/>
            </a:solidFill>
            <a:ln w="28575" cap="rnd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4800" b="1">
                  <a:latin typeface="휴먼엑스포" pitchFamily="18" charset="-127"/>
                  <a:ea typeface="휴먼엑스포" pitchFamily="18" charset="-127"/>
                </a:rPr>
                <a:t>마하나임</a:t>
              </a:r>
              <a:endParaRPr lang="ko-KR" altLang="en-US" sz="3600" b="1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3429</Words>
  <Application>Microsoft Office PowerPoint</Application>
  <PresentationFormat>On-screen Show (4:3)</PresentationFormat>
  <Paragraphs>843</Paragraphs>
  <Slides>132</Slides>
  <Notes>132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132</vt:i4>
      </vt:variant>
    </vt:vector>
  </HeadingPairs>
  <TitlesOfParts>
    <vt:vector size="13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Slide 96</vt:lpstr>
      <vt:lpstr>Slide 97</vt:lpstr>
      <vt:lpstr>Slide 98</vt:lpstr>
      <vt:lpstr>Slide 99</vt:lpstr>
      <vt:lpstr>Slide 100</vt:lpstr>
      <vt:lpstr>Slide 101</vt:lpstr>
      <vt:lpstr>Slide 102</vt:lpstr>
      <vt:lpstr>Slide 103</vt:lpstr>
      <vt:lpstr>Slide 104</vt:lpstr>
      <vt:lpstr>Slide 105</vt:lpstr>
      <vt:lpstr>Slide 106</vt:lpstr>
      <vt:lpstr>Slide 107</vt:lpstr>
      <vt:lpstr>Slide 108</vt:lpstr>
      <vt:lpstr>Slide 109</vt:lpstr>
      <vt:lpstr>Slide 110</vt:lpstr>
      <vt:lpstr>Slide 111</vt:lpstr>
      <vt:lpstr>Slide 112</vt:lpstr>
      <vt:lpstr>Slide 113</vt:lpstr>
      <vt:lpstr>Slide 114</vt:lpstr>
      <vt:lpstr>Slide 115</vt:lpstr>
      <vt:lpstr>Slide 116</vt:lpstr>
      <vt:lpstr>Slide 117</vt:lpstr>
      <vt:lpstr>Slide 118</vt:lpstr>
      <vt:lpstr>Slide 119</vt:lpstr>
      <vt:lpstr>Slide 120</vt:lpstr>
      <vt:lpstr>Slide 121</vt:lpstr>
      <vt:lpstr>Slide 122</vt:lpstr>
      <vt:lpstr>Slide 123</vt:lpstr>
      <vt:lpstr>Slide 124</vt:lpstr>
      <vt:lpstr>Slide 125</vt:lpstr>
      <vt:lpstr>Slide 126</vt:lpstr>
      <vt:lpstr>Slide 127</vt:lpstr>
      <vt:lpstr>Slide 128</vt:lpstr>
      <vt:lpstr>Slide 129</vt:lpstr>
      <vt:lpstr>Slide 130</vt:lpstr>
      <vt:lpstr>Slide 131</vt:lpstr>
      <vt:lpstr>Slide 132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mary</dc:creator>
  <cp:lastModifiedBy>mary</cp:lastModifiedBy>
  <cp:revision>1</cp:revision>
  <dcterms:created xsi:type="dcterms:W3CDTF">2021-12-31T17:47:48Z</dcterms:created>
  <dcterms:modified xsi:type="dcterms:W3CDTF">2021-12-31T17:50:53Z</dcterms:modified>
</cp:coreProperties>
</file>